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7" r:id="rId5"/>
    <p:sldId id="729" r:id="rId6"/>
    <p:sldId id="720" r:id="rId7"/>
    <p:sldId id="721" r:id="rId8"/>
    <p:sldId id="347" r:id="rId9"/>
    <p:sldId id="352" r:id="rId10"/>
    <p:sldId id="722" r:id="rId11"/>
    <p:sldId id="350" r:id="rId12"/>
    <p:sldId id="726" r:id="rId13"/>
    <p:sldId id="730" r:id="rId14"/>
    <p:sldId id="724" r:id="rId15"/>
    <p:sldId id="719" r:id="rId16"/>
    <p:sldId id="727" r:id="rId17"/>
    <p:sldId id="728" r:id="rId18"/>
    <p:sldId id="343" r:id="rId19"/>
    <p:sldId id="33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nnie Webster" initials="BW" lastIdx="10" clrIdx="0">
    <p:extLst>
      <p:ext uri="{19B8F6BF-5375-455C-9EA6-DF929625EA0E}">
        <p15:presenceInfo xmlns:p15="http://schemas.microsoft.com/office/powerpoint/2012/main" userId="Bonnie Webster" providerId="None"/>
      </p:ext>
    </p:extLst>
  </p:cmAuthor>
  <p:cmAuthor id="2" name="Adam Cieplinski" initials="AC" lastIdx="1" clrIdx="1">
    <p:extLst>
      <p:ext uri="{19B8F6BF-5375-455C-9EA6-DF929625EA0E}">
        <p15:presenceInfo xmlns:p15="http://schemas.microsoft.com/office/powerpoint/2012/main" userId="S::adam.cieplinski@nhm.ac.uk::77e823bb-6f02-49bf-b4bd-d159573671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D3A30C-780D-FC4E-934D-D4AB85B9CDD1}" v="251" dt="2023-01-25T22:57:26.972"/>
    <p1510:client id="{F79D3CD9-CDB7-4302-B6AD-E4AE4F7F6F65}" v="98" dt="2023-01-25T12:13:52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4" autoAdjust="0"/>
    <p:restoredTop sz="79836"/>
  </p:normalViewPr>
  <p:slideViewPr>
    <p:cSldViewPr snapToGrid="0">
      <p:cViewPr varScale="1">
        <p:scale>
          <a:sx n="51" d="100"/>
          <a:sy n="51" d="100"/>
        </p:scale>
        <p:origin x="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03C42-927C-6742-882F-B175EB428025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08A8E-8C04-6F42-88D6-9F4BCB642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943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One of our main focuses is to offer material reflecting natural diversity of Schistosomes and Snails ,,,,NEXT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8A8E-8C04-6F42-88D6-9F4BCB6422A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25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….As you can see schistosomes are highly diverse and </a:t>
            </a:r>
            <a:r>
              <a:rPr lang="en-GB" dirty="0" err="1"/>
              <a:t>Schistosmes</a:t>
            </a:r>
            <a:r>
              <a:rPr lang="en-GB" dirty="0"/>
              <a:t> – snails compatibility is highly complex 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08A8E-8C04-6F42-88D6-9F4BCB6422A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425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A8B7D8-15D8-914F-8BB7-CDC252C93A27}" type="slidenum">
              <a:rPr lang="en-GB" sz="1200"/>
              <a:pPr eaLnBrk="1" hangingPunct="1"/>
              <a:t>3</a:t>
            </a:fld>
            <a:endParaRPr lang="en-GB" sz="1200" dirty="0"/>
          </a:p>
        </p:txBody>
      </p:sp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782ECC1-E44F-4A42-AAC8-DF287E307F79}" type="slidenum">
              <a:rPr lang="en-US" sz="1200">
                <a:latin typeface="Times" charset="0"/>
              </a:rPr>
              <a:pPr algn="r"/>
              <a:t>3</a:t>
            </a:fld>
            <a:endParaRPr lang="en-US" sz="12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796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A8B7D8-15D8-914F-8BB7-CDC252C93A27}" type="slidenum">
              <a:rPr lang="en-GB" sz="1200"/>
              <a:pPr eaLnBrk="1" hangingPunct="1"/>
              <a:t>4</a:t>
            </a:fld>
            <a:endParaRPr lang="en-GB" sz="1200" dirty="0"/>
          </a:p>
        </p:txBody>
      </p:sp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782ECC1-E44F-4A42-AAC8-DF287E307F79}" type="slidenum">
              <a:rPr lang="en-US" sz="1200">
                <a:latin typeface="Times" charset="0"/>
              </a:rPr>
              <a:pPr algn="r"/>
              <a:t>4</a:t>
            </a:fld>
            <a:endParaRPr lang="en-US" sz="12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06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1A8B7D8-15D8-914F-8BB7-CDC252C93A27}" type="slidenum">
              <a:rPr lang="en-GB" sz="1200"/>
              <a:pPr eaLnBrk="1" hangingPunct="1"/>
              <a:t>12</a:t>
            </a:fld>
            <a:endParaRPr lang="en-GB" sz="1200" dirty="0"/>
          </a:p>
        </p:txBody>
      </p:sp>
      <p:sp>
        <p:nvSpPr>
          <p:cNvPr id="22530" name="Slide Image Placeholder 1"/>
          <p:cNvSpPr>
            <a:spLocks noGrp="1" noRot="1" noChangeAspec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782ECC1-E44F-4A42-AAC8-DF287E307F79}" type="slidenum">
              <a:rPr lang="en-US" sz="1200">
                <a:latin typeface="Times" charset="0"/>
              </a:rPr>
              <a:pPr algn="r"/>
              <a:t>12</a:t>
            </a:fld>
            <a:endParaRPr lang="en-US" sz="12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49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42F7-3295-444C-A3B2-EFC853EAB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C024E-5A41-4D54-8D65-BA610D622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2A4EF-ABAA-469B-A6CC-3484B09E4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7AB0-A4F3-44E7-A318-1C5C7A33FE40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D2E42-52F2-4BAA-BE71-5A668756B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B1355-730A-489F-85B1-FA43667A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43DF-98D8-45DD-AD8A-34DC3401A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73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93762-7A4F-47C3-8938-A09B2E2EA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67B6D8-2D70-4DF6-AC85-B9F9D690A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44CFC-92E1-4B02-9DB8-9B2DFCD27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7AB0-A4F3-44E7-A318-1C5C7A33FE40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4E30D-64C7-412F-B80C-BA27A727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D9912-92E1-4A18-84C6-E6FC6637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43DF-98D8-45DD-AD8A-34DC3401A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1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AD44B6-B0CF-42F9-9E5F-2662797A4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E56697-AAEE-403E-B5B2-8F320DEDB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4B53F-8D90-4B8D-BF04-BABD14C0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7AB0-A4F3-44E7-A318-1C5C7A33FE40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389B7-CF2C-4B3B-99FB-F65ED1E1F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EA00E-1C0E-4862-BACE-AAD057654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43DF-98D8-45DD-AD8A-34DC3401A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286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867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104468" y="0"/>
            <a:ext cx="6087533" cy="6858000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16636" y="991959"/>
            <a:ext cx="4275456" cy="105270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7321" y="2178052"/>
            <a:ext cx="4275568" cy="384175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9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90E09-131C-463B-9A5A-2EEC813B1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E1F20-F139-43B1-A48D-B62208C34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F4A88-D33A-47DD-8E56-355F26B85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7AB0-A4F3-44E7-A318-1C5C7A33FE40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8B978-E5A8-40E6-B854-9849590AC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B39A0-C722-4F17-8779-D6F7ACBAA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43DF-98D8-45DD-AD8A-34DC3401A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896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9D3F4-7260-4B1E-95F3-1FA9B267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183DF-2142-481C-9774-90F6448AC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B8778-165B-4C63-8EA9-C7757F224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7AB0-A4F3-44E7-A318-1C5C7A33FE40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3C57A-4E42-46B5-9A76-7C488F15E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0F39B-2994-4550-9A22-394A984A3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43DF-98D8-45DD-AD8A-34DC3401A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41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C4CFD-24CF-4B9E-AD64-72ABAB04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4024A-A0FE-4B9A-8D35-E3C6ED833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C30759-141D-4122-89AF-5DF4D2F72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EEB39-45CE-46BE-9E9F-AFFCF424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7AB0-A4F3-44E7-A318-1C5C7A33FE40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DD8FE5-A3C9-4011-A0E5-13FEF3797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03E99C-E36C-4679-BCE5-26136E73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43DF-98D8-45DD-AD8A-34DC3401A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29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B907-432F-41E2-9A27-BBAABE1F8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D7778-FCF2-479E-8212-5C460C64D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9BBE5-2C21-4675-BB71-0AE45B4D2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7BBF38-ACE8-4D26-BE19-F54810D50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75C44F-2EF0-4FB3-98C0-0EEA67E017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A448B3-2E68-4854-B636-F649CFE74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7AB0-A4F3-44E7-A318-1C5C7A33FE40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E6A059-324B-4F57-836C-E8FFF1E09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C87D62-BDC4-48E7-B215-3516881DF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43DF-98D8-45DD-AD8A-34DC3401A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75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4E26C-3335-4320-8891-14148A9E6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EFBCE-8E7B-432E-B1A1-214FC5EF0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7AB0-A4F3-44E7-A318-1C5C7A33FE40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56258-AD6B-49D3-A6F9-640DFB72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E7874-4E51-42B3-837F-8546A25A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43DF-98D8-45DD-AD8A-34DC3401A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6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0C0023-C486-40B9-8301-9D65FCF8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7AB0-A4F3-44E7-A318-1C5C7A33FE40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2A744E-C7AB-4044-99C7-AE3873EF1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9D5D8-7594-41A3-BE94-DEC42051B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43DF-98D8-45DD-AD8A-34DC3401A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17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7ABA4-11E5-43EA-8861-6966DA1E9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4C62A-2197-42FA-8CEC-E1DD227CE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6459D-1536-412B-B55B-D01650287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ACE01-D388-4612-87AD-6B7B71AC4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7AB0-A4F3-44E7-A318-1C5C7A33FE40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339FE-772F-4F85-B51A-30EEAE91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CCB12-AB25-4480-A9EE-CB8C31B7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43DF-98D8-45DD-AD8A-34DC3401A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017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4429-DF89-4C6A-816A-5A9A197CA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6ECCCD-FD4D-4CBD-BCCC-DAA18A4107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41EE2-BE5E-4A7B-9132-D6EB11A1D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25B619-001B-43FB-B23D-8CA087B8A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7AB0-A4F3-44E7-A318-1C5C7A33FE40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CBE33-E605-4E44-8D9E-3F6CF7CC1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48EE35-D20C-4C00-840D-6B22319F1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F43DF-98D8-45DD-AD8A-34DC3401A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225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E04CA9-8B34-4965-93D4-6E8253317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BA4C7-0DB7-4E4B-B866-C906D3745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BCD58-28A2-400C-8E22-FC6002E5E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17AB0-A4F3-44E7-A318-1C5C7A33FE40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4E0F2-D537-4BA9-B335-B3DE2C1D45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C9ACC-E74C-4C52-BE64-6AFE9CBEB9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F43DF-98D8-45DD-AD8A-34DC3401A5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423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jpeg"/><Relationship Id="rId18" Type="http://schemas.openxmlformats.org/officeDocument/2006/relationships/image" Target="../media/image8.png"/><Relationship Id="rId26" Type="http://schemas.microsoft.com/office/2007/relationships/hdphoto" Target="../media/hdphoto29.wdp"/><Relationship Id="rId39" Type="http://schemas.openxmlformats.org/officeDocument/2006/relationships/image" Target="../media/image78.png"/><Relationship Id="rId21" Type="http://schemas.microsoft.com/office/2007/relationships/hdphoto" Target="../media/hdphoto24.wdp"/><Relationship Id="rId34" Type="http://schemas.microsoft.com/office/2007/relationships/hdphoto" Target="../media/hdphoto36.wdp"/><Relationship Id="rId42" Type="http://schemas.openxmlformats.org/officeDocument/2006/relationships/image" Target="../media/image80.png"/><Relationship Id="rId7" Type="http://schemas.openxmlformats.org/officeDocument/2006/relationships/image" Target="../media/image69.png"/><Relationship Id="rId2" Type="http://schemas.openxmlformats.org/officeDocument/2006/relationships/image" Target="../media/image5.jpeg"/><Relationship Id="rId16" Type="http://schemas.openxmlformats.org/officeDocument/2006/relationships/image" Target="../media/image75.png"/><Relationship Id="rId20" Type="http://schemas.openxmlformats.org/officeDocument/2006/relationships/image" Target="../media/image76.png"/><Relationship Id="rId29" Type="http://schemas.microsoft.com/office/2007/relationships/hdphoto" Target="../media/hdphoto32.wdp"/><Relationship Id="rId41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1.wdp"/><Relationship Id="rId11" Type="http://schemas.openxmlformats.org/officeDocument/2006/relationships/image" Target="../media/image72.png"/><Relationship Id="rId24" Type="http://schemas.microsoft.com/office/2007/relationships/hdphoto" Target="../media/hdphoto27.wdp"/><Relationship Id="rId32" Type="http://schemas.microsoft.com/office/2007/relationships/hdphoto" Target="../media/hdphoto34.wdp"/><Relationship Id="rId37" Type="http://schemas.microsoft.com/office/2007/relationships/hdphoto" Target="../media/hdphoto39.wdp"/><Relationship Id="rId40" Type="http://schemas.microsoft.com/office/2007/relationships/hdphoto" Target="../media/hdphoto40.wdp"/><Relationship Id="rId5" Type="http://schemas.openxmlformats.org/officeDocument/2006/relationships/image" Target="../media/image68.png"/><Relationship Id="rId15" Type="http://schemas.microsoft.com/office/2007/relationships/hdphoto" Target="../media/hdphoto1.wdp"/><Relationship Id="rId23" Type="http://schemas.microsoft.com/office/2007/relationships/hdphoto" Target="../media/hdphoto26.wdp"/><Relationship Id="rId28" Type="http://schemas.microsoft.com/office/2007/relationships/hdphoto" Target="../media/hdphoto31.wdp"/><Relationship Id="rId36" Type="http://schemas.microsoft.com/office/2007/relationships/hdphoto" Target="../media/hdphoto38.wdp"/><Relationship Id="rId10" Type="http://schemas.openxmlformats.org/officeDocument/2006/relationships/image" Target="../media/image71.tiff"/><Relationship Id="rId19" Type="http://schemas.microsoft.com/office/2007/relationships/hdphoto" Target="../media/hdphoto9.wdp"/><Relationship Id="rId31" Type="http://schemas.openxmlformats.org/officeDocument/2006/relationships/image" Target="../media/image77.png"/><Relationship Id="rId4" Type="http://schemas.microsoft.com/office/2007/relationships/hdphoto" Target="../media/hdphoto20.wdp"/><Relationship Id="rId9" Type="http://schemas.openxmlformats.org/officeDocument/2006/relationships/image" Target="../media/image70.png"/><Relationship Id="rId14" Type="http://schemas.openxmlformats.org/officeDocument/2006/relationships/image" Target="../media/image6.png"/><Relationship Id="rId22" Type="http://schemas.microsoft.com/office/2007/relationships/hdphoto" Target="../media/hdphoto25.wdp"/><Relationship Id="rId27" Type="http://schemas.microsoft.com/office/2007/relationships/hdphoto" Target="../media/hdphoto30.wdp"/><Relationship Id="rId30" Type="http://schemas.microsoft.com/office/2007/relationships/hdphoto" Target="../media/hdphoto33.wdp"/><Relationship Id="rId35" Type="http://schemas.microsoft.com/office/2007/relationships/hdphoto" Target="../media/hdphoto37.wdp"/><Relationship Id="rId8" Type="http://schemas.microsoft.com/office/2007/relationships/hdphoto" Target="../media/hdphoto22.wdp"/><Relationship Id="rId3" Type="http://schemas.openxmlformats.org/officeDocument/2006/relationships/image" Target="../media/image67.png"/><Relationship Id="rId12" Type="http://schemas.openxmlformats.org/officeDocument/2006/relationships/image" Target="../media/image73.png"/><Relationship Id="rId17" Type="http://schemas.microsoft.com/office/2007/relationships/hdphoto" Target="../media/hdphoto23.wdp"/><Relationship Id="rId25" Type="http://schemas.microsoft.com/office/2007/relationships/hdphoto" Target="../media/hdphoto28.wdp"/><Relationship Id="rId33" Type="http://schemas.microsoft.com/office/2007/relationships/hdphoto" Target="../media/hdphoto35.wdp"/><Relationship Id="rId38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6.wdp"/><Relationship Id="rId18" Type="http://schemas.microsoft.com/office/2007/relationships/hdphoto" Target="../media/hdphoto11.wdp"/><Relationship Id="rId26" Type="http://schemas.openxmlformats.org/officeDocument/2006/relationships/image" Target="../media/image13.jpeg"/><Relationship Id="rId3" Type="http://schemas.openxmlformats.org/officeDocument/2006/relationships/image" Target="../media/image5.jpeg"/><Relationship Id="rId21" Type="http://schemas.microsoft.com/office/2007/relationships/hdphoto" Target="../media/hdphoto14.wdp"/><Relationship Id="rId7" Type="http://schemas.microsoft.com/office/2007/relationships/hdphoto" Target="../media/hdphoto2.wdp"/><Relationship Id="rId12" Type="http://schemas.microsoft.com/office/2007/relationships/hdphoto" Target="../media/hdphoto5.wdp"/><Relationship Id="rId17" Type="http://schemas.microsoft.com/office/2007/relationships/hdphoto" Target="../media/hdphoto10.wdp"/><Relationship Id="rId25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6" Type="http://schemas.microsoft.com/office/2007/relationships/hdphoto" Target="../media/hdphoto9.wdp"/><Relationship Id="rId20" Type="http://schemas.microsoft.com/office/2007/relationships/hdphoto" Target="../media/hdphoto13.wdp"/><Relationship Id="rId29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4.wdp"/><Relationship Id="rId24" Type="http://schemas.openxmlformats.org/officeDocument/2006/relationships/image" Target="../media/image11.jpeg"/><Relationship Id="rId5" Type="http://schemas.microsoft.com/office/2007/relationships/hdphoto" Target="../media/hdphoto1.wdp"/><Relationship Id="rId15" Type="http://schemas.microsoft.com/office/2007/relationships/hdphoto" Target="../media/hdphoto8.wdp"/><Relationship Id="rId23" Type="http://schemas.openxmlformats.org/officeDocument/2006/relationships/image" Target="../media/image10.jpeg"/><Relationship Id="rId28" Type="http://schemas.microsoft.com/office/2007/relationships/hdphoto" Target="../media/hdphoto16.wdp"/><Relationship Id="rId10" Type="http://schemas.openxmlformats.org/officeDocument/2006/relationships/image" Target="../media/image9.png"/><Relationship Id="rId19" Type="http://schemas.microsoft.com/office/2007/relationships/hdphoto" Target="../media/hdphoto12.wdp"/><Relationship Id="rId31" Type="http://schemas.microsoft.com/office/2007/relationships/hdphoto" Target="../media/hdphoto17.wdp"/><Relationship Id="rId4" Type="http://schemas.openxmlformats.org/officeDocument/2006/relationships/image" Target="../media/image6.png"/><Relationship Id="rId9" Type="http://schemas.microsoft.com/office/2007/relationships/hdphoto" Target="../media/hdphoto3.wdp"/><Relationship Id="rId14" Type="http://schemas.microsoft.com/office/2007/relationships/hdphoto" Target="../media/hdphoto7.wdp"/><Relationship Id="rId22" Type="http://schemas.microsoft.com/office/2007/relationships/hdphoto" Target="../media/hdphoto15.wdp"/><Relationship Id="rId27" Type="http://schemas.openxmlformats.org/officeDocument/2006/relationships/image" Target="../media/image14.png"/><Relationship Id="rId30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iff"/><Relationship Id="rId3" Type="http://schemas.openxmlformats.org/officeDocument/2006/relationships/image" Target="../media/image17.png"/><Relationship Id="rId7" Type="http://schemas.openxmlformats.org/officeDocument/2006/relationships/image" Target="../media/image2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2.png"/><Relationship Id="rId3" Type="http://schemas.openxmlformats.org/officeDocument/2006/relationships/image" Target="../media/image31.png"/><Relationship Id="rId7" Type="http://schemas.microsoft.com/office/2007/relationships/hdphoto" Target="../media/hdphoto18.wdp"/><Relationship Id="rId12" Type="http://schemas.openxmlformats.org/officeDocument/2006/relationships/image" Target="../media/image39.jpeg"/><Relationship Id="rId2" Type="http://schemas.openxmlformats.org/officeDocument/2006/relationships/image" Target="../media/image30.tiff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jpeg"/><Relationship Id="rId5" Type="http://schemas.openxmlformats.org/officeDocument/2006/relationships/image" Target="../media/image33.jpg"/><Relationship Id="rId15" Type="http://schemas.openxmlformats.org/officeDocument/2006/relationships/image" Target="../media/image40.jpeg"/><Relationship Id="rId10" Type="http://schemas.openxmlformats.org/officeDocument/2006/relationships/image" Target="../media/image37.jpg"/><Relationship Id="rId4" Type="http://schemas.openxmlformats.org/officeDocument/2006/relationships/image" Target="../media/image32.jpeg"/><Relationship Id="rId9" Type="http://schemas.openxmlformats.org/officeDocument/2006/relationships/image" Target="../media/image36.jpeg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9.wdp"/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12" Type="http://schemas.openxmlformats.org/officeDocument/2006/relationships/image" Target="../media/image50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0" Type="http://schemas.openxmlformats.org/officeDocument/2006/relationships/image" Target="../media/image48.jpeg"/><Relationship Id="rId4" Type="http://schemas.openxmlformats.org/officeDocument/2006/relationships/image" Target="../media/image43.jpe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6.png"/><Relationship Id="rId7" Type="http://schemas.openxmlformats.org/officeDocument/2006/relationships/image" Target="../media/image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0.png"/><Relationship Id="rId5" Type="http://schemas.openxmlformats.org/officeDocument/2006/relationships/image" Target="../media/image58.png"/><Relationship Id="rId10" Type="http://schemas.openxmlformats.org/officeDocument/2006/relationships/image" Target="../media/image3.png"/><Relationship Id="rId4" Type="http://schemas.openxmlformats.org/officeDocument/2006/relationships/image" Target="../media/image57.jpe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487ADE-7BB6-4C28-8ECD-7DC55B0634AC}"/>
              </a:ext>
            </a:extLst>
          </p:cNvPr>
          <p:cNvSpPr txBox="1"/>
          <p:nvPr/>
        </p:nvSpPr>
        <p:spPr>
          <a:xfrm>
            <a:off x="342686" y="4863551"/>
            <a:ext cx="7516724" cy="99754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Schistosome &amp; Snail Resource (SSR)  </a:t>
            </a:r>
          </a:p>
          <a:p>
            <a:pPr lv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GB" sz="2400" dirty="0"/>
              <a:t>Wellcome Trust funded open access biomedical resource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8B559B-6828-A04E-8FFD-EC215921E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3711" y="1666034"/>
            <a:ext cx="35023445" cy="131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660D7081-EEB2-8C48-919A-DAC3F3BE1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9410" y="2373504"/>
            <a:ext cx="2663387" cy="254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D105752-2689-944C-90A9-4F71C42A1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2311" y="2015288"/>
            <a:ext cx="3502344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5FFB54-4FBB-6D4D-8053-54B18749EE22}"/>
              </a:ext>
            </a:extLst>
          </p:cNvPr>
          <p:cNvSpPr txBox="1"/>
          <p:nvPr/>
        </p:nvSpPr>
        <p:spPr>
          <a:xfrm>
            <a:off x="342686" y="528513"/>
            <a:ext cx="7365746" cy="148677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Adam Cieplinski, PhD</a:t>
            </a:r>
          </a:p>
          <a:p>
            <a:r>
              <a:rPr lang="en-GB" sz="2400" dirty="0"/>
              <a:t>NHM | Science Department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029" name="Picture 5" descr="Home | Natural History Museum">
            <a:extLst>
              <a:ext uri="{FF2B5EF4-FFF2-40B4-BE49-F238E27FC236}">
                <a16:creationId xmlns:a16="http://schemas.microsoft.com/office/drawing/2014/main" id="{80D7A171-5C2E-2643-84EE-6A6FAD026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840" y="2958103"/>
            <a:ext cx="1816195" cy="85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The School Seal | History | LSHTM">
            <a:extLst>
              <a:ext uri="{FF2B5EF4-FFF2-40B4-BE49-F238E27FC236}">
                <a16:creationId xmlns:a16="http://schemas.microsoft.com/office/drawing/2014/main" id="{2FF93B94-4EB0-A241-A458-B3D77895B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3412" y="3020096"/>
            <a:ext cx="1765663" cy="85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Wellcome Trust - Wikipedia">
            <a:extLst>
              <a:ext uri="{FF2B5EF4-FFF2-40B4-BE49-F238E27FC236}">
                <a16:creationId xmlns:a16="http://schemas.microsoft.com/office/drawing/2014/main" id="{ACDA6846-7C6F-CC45-BFC4-EE3FE42D3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0519" y="2885419"/>
            <a:ext cx="1010962" cy="10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049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id="{FD77B912-A7B8-142B-DDAE-692BE7E9B1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8780">
            <a:off x="87197" y="2986842"/>
            <a:ext cx="4651219" cy="3775274"/>
          </a:xfrm>
          <a:prstGeom prst="rect">
            <a:avLst/>
          </a:prstGeom>
        </p:spPr>
      </p:pic>
      <p:pic>
        <p:nvPicPr>
          <p:cNvPr id="8" name="Picture 7" descr="A picture containing invertebrate, arthropod, amphipod, branchiopod crustacean&#10;&#10;Description automatically generated">
            <a:extLst>
              <a:ext uri="{FF2B5EF4-FFF2-40B4-BE49-F238E27FC236}">
                <a16:creationId xmlns:a16="http://schemas.microsoft.com/office/drawing/2014/main" id="{B8960E99-806E-46AE-BB4F-6E75C44594A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531" y="2058394"/>
            <a:ext cx="4504889" cy="4432300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D0159AEA-465A-427A-A075-C14ABF6D3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9981" y="183666"/>
            <a:ext cx="905423" cy="8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C4FDC47-1592-B849-A8EF-89D18999DD69}"/>
              </a:ext>
            </a:extLst>
          </p:cNvPr>
          <p:cNvSpPr txBox="1"/>
          <p:nvPr/>
        </p:nvSpPr>
        <p:spPr>
          <a:xfrm>
            <a:off x="2938980" y="1047591"/>
            <a:ext cx="7376635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Examples of what the SSR has supported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Xenomonitoring tool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Water treatment </a:t>
            </a:r>
            <a:r>
              <a:rPr lang="en-GB" sz="3200" dirty="0"/>
              <a:t>research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In-vitro studies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Cell signalling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Immunological research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Diagnostics optimisation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Biological control research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Host-parasite interactions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Protocol sharing and support for other labs.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/>
              <a:t>Teaching</a:t>
            </a:r>
          </a:p>
        </p:txBody>
      </p:sp>
    </p:spTree>
    <p:extLst>
      <p:ext uri="{BB962C8B-B14F-4D97-AF65-F5344CB8AC3E}">
        <p14:creationId xmlns:p14="http://schemas.microsoft.com/office/powerpoint/2010/main" val="476186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900D660-ECFA-4ABA-920B-049A2BDE77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54" b="49862"/>
          <a:stretch/>
        </p:blipFill>
        <p:spPr>
          <a:xfrm>
            <a:off x="178018" y="5457281"/>
            <a:ext cx="5273046" cy="13255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6B4EDE-C232-41AA-97F4-7F69F96AC95D}"/>
              </a:ext>
            </a:extLst>
          </p:cNvPr>
          <p:cNvSpPr txBox="1">
            <a:spLocks noChangeArrowheads="1"/>
          </p:cNvSpPr>
          <p:nvPr/>
        </p:nvSpPr>
        <p:spPr>
          <a:xfrm>
            <a:off x="4706471" y="52375"/>
            <a:ext cx="5107914" cy="625613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F9A4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Other future plans</a:t>
            </a:r>
            <a:endParaRPr lang="en-GB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33CDE57-C83B-4844-91D0-31DF973697DF}"/>
              </a:ext>
            </a:extLst>
          </p:cNvPr>
          <p:cNvSpPr txBox="1">
            <a:spLocks/>
          </p:cNvSpPr>
          <p:nvPr/>
        </p:nvSpPr>
        <p:spPr>
          <a:xfrm>
            <a:off x="178018" y="931761"/>
            <a:ext cx="2650209" cy="11019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1) </a:t>
            </a:r>
            <a:r>
              <a:rPr lang="en-GB" sz="2800" u="sng" dirty="0"/>
              <a:t>In vitro culture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97DA8-AB33-4A9B-86AA-AC05971D7378}"/>
              </a:ext>
            </a:extLst>
          </p:cNvPr>
          <p:cNvSpPr txBox="1"/>
          <p:nvPr/>
        </p:nvSpPr>
        <p:spPr>
          <a:xfrm>
            <a:off x="222305" y="1356110"/>
            <a:ext cx="52118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Closing the lifecycle in vitro without host - </a:t>
            </a:r>
            <a:r>
              <a:rPr lang="en-GB" dirty="0"/>
              <a:t>reduce the need for laboratory rodents in maintaining Schistosoma life-cycles </a:t>
            </a:r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F741E2-CEAB-45C3-82CC-E8F7C9A6591A}"/>
              </a:ext>
            </a:extLst>
          </p:cNvPr>
          <p:cNvSpPr txBox="1"/>
          <p:nvPr/>
        </p:nvSpPr>
        <p:spPr>
          <a:xfrm>
            <a:off x="2476119" y="4045463"/>
            <a:ext cx="3441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Creating a series of clonal schistosome lines.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0AA523-174D-47BE-B19E-F530B7178F3E}"/>
              </a:ext>
            </a:extLst>
          </p:cNvPr>
          <p:cNvGrpSpPr/>
          <p:nvPr/>
        </p:nvGrpSpPr>
        <p:grpSpPr>
          <a:xfrm>
            <a:off x="178018" y="3461585"/>
            <a:ext cx="5047125" cy="1490425"/>
            <a:chOff x="5878623" y="1963025"/>
            <a:chExt cx="6840038" cy="220019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9EC77A0-9F59-4D2A-92A3-BDBCDCB48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78623" y="2560022"/>
              <a:ext cx="1850193" cy="16032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34B0EB-A25C-492B-800F-01168BC903EF}"/>
                </a:ext>
              </a:extLst>
            </p:cNvPr>
            <p:cNvSpPr txBox="1"/>
            <p:nvPr/>
          </p:nvSpPr>
          <p:spPr>
            <a:xfrm>
              <a:off x="6391997" y="1963025"/>
              <a:ext cx="6326664" cy="590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Dissect sporocysts from an infected snail. </a:t>
              </a: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66F856AA-2559-45DE-ADA1-27803F6BF6EB}"/>
              </a:ext>
            </a:extLst>
          </p:cNvPr>
          <p:cNvSpPr txBox="1">
            <a:spLocks/>
          </p:cNvSpPr>
          <p:nvPr/>
        </p:nvSpPr>
        <p:spPr>
          <a:xfrm>
            <a:off x="26464" y="2507104"/>
            <a:ext cx="69324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2) </a:t>
            </a:r>
            <a:r>
              <a:rPr lang="en-GB" sz="2800" u="sng" dirty="0"/>
              <a:t>Sporocyst transplantation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3FA6229-C6F3-4F48-8DBF-7E8A649D7FC5}"/>
              </a:ext>
            </a:extLst>
          </p:cNvPr>
          <p:cNvSpPr txBox="1">
            <a:spLocks/>
          </p:cNvSpPr>
          <p:nvPr/>
        </p:nvSpPr>
        <p:spPr>
          <a:xfrm>
            <a:off x="178018" y="4846120"/>
            <a:ext cx="3058541" cy="1101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3) Cryopreservation</a:t>
            </a:r>
            <a:endParaRPr lang="en-GB" sz="2800" u="sng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79FB589-B544-43B2-B3EE-99D65E1655C0}"/>
              </a:ext>
            </a:extLst>
          </p:cNvPr>
          <p:cNvSpPr txBox="1">
            <a:spLocks/>
          </p:cNvSpPr>
          <p:nvPr/>
        </p:nvSpPr>
        <p:spPr>
          <a:xfrm>
            <a:off x="5812957" y="427950"/>
            <a:ext cx="69324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4) </a:t>
            </a:r>
            <a:r>
              <a:rPr lang="en-GB" sz="2800" u="sng" dirty="0"/>
              <a:t>Replace SEA ELISA with cercarial antigen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95CA406-1233-4F33-B3C3-2CE530AD8B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2957" y="1377063"/>
            <a:ext cx="5999968" cy="1178492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41A72B28-9F8C-4F91-9DAE-7FC6D2BD23E0}"/>
              </a:ext>
            </a:extLst>
          </p:cNvPr>
          <p:cNvSpPr txBox="1">
            <a:spLocks/>
          </p:cNvSpPr>
          <p:nvPr/>
        </p:nvSpPr>
        <p:spPr>
          <a:xfrm>
            <a:off x="5755505" y="2796631"/>
            <a:ext cx="69324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5) </a:t>
            </a:r>
            <a:r>
              <a:rPr lang="en-GB" sz="2800" u="sng" dirty="0"/>
              <a:t>Protocol for rotifer control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F53893-E11B-40E7-B997-39AAC70E1F82}"/>
              </a:ext>
            </a:extLst>
          </p:cNvPr>
          <p:cNvGrpSpPr/>
          <p:nvPr/>
        </p:nvGrpSpPr>
        <p:grpSpPr>
          <a:xfrm>
            <a:off x="6383945" y="3936190"/>
            <a:ext cx="3073994" cy="1544747"/>
            <a:chOff x="5527789" y="5038141"/>
            <a:chExt cx="3073994" cy="1819859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0B0EAB5-06CF-4279-9042-B49DBB835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39508" y="5038141"/>
              <a:ext cx="2962275" cy="1557338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B3BB561-6600-4EF1-BD6B-BC48FA8AFBAB}"/>
                </a:ext>
              </a:extLst>
            </p:cNvPr>
            <p:cNvSpPr txBox="1"/>
            <p:nvPr/>
          </p:nvSpPr>
          <p:spPr>
            <a:xfrm>
              <a:off x="5527789" y="6490145"/>
              <a:ext cx="1865107" cy="367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Lin </a:t>
              </a:r>
              <a:r>
                <a:rPr lang="en-GB" i="1" dirty="0"/>
                <a:t>et al</a:t>
              </a:r>
              <a:r>
                <a:rPr lang="en-GB" dirty="0"/>
                <a:t>., 2021</a:t>
              </a: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A0575B28-6E72-420F-B62F-B9A3291B1CA8}"/>
              </a:ext>
            </a:extLst>
          </p:cNvPr>
          <p:cNvSpPr txBox="1">
            <a:spLocks/>
          </p:cNvSpPr>
          <p:nvPr/>
        </p:nvSpPr>
        <p:spPr>
          <a:xfrm>
            <a:off x="6170550" y="5329750"/>
            <a:ext cx="53729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/>
              <a:t>Rotifers interfere with cercariae – can they be used as an infection biocontrol? </a:t>
            </a:r>
            <a:endParaRPr lang="en-GB" sz="2000" u="sng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CC272FD-D3B0-456C-985D-A89D7DE7EA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58466" y="3936189"/>
            <a:ext cx="2093257" cy="162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74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87F4DBFB-E5E0-6E89-3EDF-C0A5876A799B}"/>
              </a:ext>
            </a:extLst>
          </p:cNvPr>
          <p:cNvGrpSpPr/>
          <p:nvPr/>
        </p:nvGrpSpPr>
        <p:grpSpPr>
          <a:xfrm>
            <a:off x="810907" y="506741"/>
            <a:ext cx="11252356" cy="6204247"/>
            <a:chOff x="4757040" y="6015210"/>
            <a:chExt cx="6758413" cy="3189654"/>
          </a:xfrm>
        </p:grpSpPr>
        <p:pic>
          <p:nvPicPr>
            <p:cNvPr id="30" name="Picture 29" descr="Global distribution.tiff">
              <a:extLst>
                <a:ext uri="{FF2B5EF4-FFF2-40B4-BE49-F238E27FC236}">
                  <a16:creationId xmlns:a16="http://schemas.microsoft.com/office/drawing/2014/main" id="{307141A3-26F0-4E1B-A3C2-85DD50E0E3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1614"/>
            <a:stretch/>
          </p:blipFill>
          <p:spPr>
            <a:xfrm>
              <a:off x="4757040" y="6015210"/>
              <a:ext cx="6024998" cy="3000335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6216493-D389-774A-83D8-C9D191189708}"/>
                </a:ext>
              </a:extLst>
            </p:cNvPr>
            <p:cNvSpPr/>
            <p:nvPr/>
          </p:nvSpPr>
          <p:spPr>
            <a:xfrm>
              <a:off x="6944408" y="8853592"/>
              <a:ext cx="4571045" cy="3512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100000"/>
              </a:pPr>
              <a:r>
                <a:rPr lang="en-US" sz="2400" dirty="0">
                  <a:latin typeface="Arial"/>
                  <a:cs typeface="Arial"/>
                </a:rPr>
                <a:t>Endemic in 74 tropical and sub-tropical developing countries (</a:t>
              </a:r>
              <a:r>
                <a:rPr lang="en-US" sz="2400" b="1" dirty="0">
                  <a:latin typeface="Arial"/>
                  <a:cs typeface="Arial"/>
                </a:rPr>
                <a:t>most in Africa</a:t>
              </a:r>
              <a:r>
                <a:rPr lang="en-US" sz="2400" dirty="0">
                  <a:latin typeface="Arial"/>
                  <a:cs typeface="Arial"/>
                </a:rPr>
                <a:t>)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F36E70F-CD07-B4C5-5CAE-67F1CC83D197}"/>
              </a:ext>
            </a:extLst>
          </p:cNvPr>
          <p:cNvGrpSpPr/>
          <p:nvPr/>
        </p:nvGrpSpPr>
        <p:grpSpPr>
          <a:xfrm>
            <a:off x="6294360" y="2591879"/>
            <a:ext cx="1582602" cy="514895"/>
            <a:chOff x="7946016" y="4574245"/>
            <a:chExt cx="1582602" cy="514895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B256A6F-4EF2-4021-B95F-B98807646D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46016" y="4842143"/>
              <a:ext cx="352778" cy="24699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6D58388-6880-484F-9B6C-45A52616E801}"/>
                </a:ext>
              </a:extLst>
            </p:cNvPr>
            <p:cNvSpPr txBox="1"/>
            <p:nvPr/>
          </p:nvSpPr>
          <p:spPr>
            <a:xfrm>
              <a:off x="8298794" y="4574245"/>
              <a:ext cx="1229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latin typeface="Arial"/>
                  <a:cs typeface="Arial"/>
                </a:rPr>
                <a:t>Corsica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3690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106">
            <a:extLst>
              <a:ext uri="{FF2B5EF4-FFF2-40B4-BE49-F238E27FC236}">
                <a16:creationId xmlns:a16="http://schemas.microsoft.com/office/drawing/2014/main" id="{CA43CCD6-EE04-534F-BB5F-F87EADFA9A19}"/>
              </a:ext>
            </a:extLst>
          </p:cNvPr>
          <p:cNvSpPr txBox="1"/>
          <p:nvPr/>
        </p:nvSpPr>
        <p:spPr>
          <a:xfrm>
            <a:off x="2629157" y="2975290"/>
            <a:ext cx="16921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050" b="1" dirty="0">
                <a:solidFill>
                  <a:prstClr val="black"/>
                </a:solidFill>
                <a:latin typeface="Calibri"/>
              </a:rPr>
              <a:t>Africa* + </a:t>
            </a:r>
          </a:p>
          <a:p>
            <a:pPr algn="ctr" defTabSz="457200"/>
            <a:r>
              <a:rPr lang="en-GB" sz="1050" b="1" dirty="0">
                <a:solidFill>
                  <a:prstClr val="black"/>
                </a:solidFill>
                <a:latin typeface="Calibri"/>
              </a:rPr>
              <a:t>S. America 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5E0E957-2343-6942-821A-61B0489A2C28}"/>
              </a:ext>
            </a:extLst>
          </p:cNvPr>
          <p:cNvGrpSpPr>
            <a:grpSpLocks noChangeAspect="1"/>
          </p:cNvGrpSpPr>
          <p:nvPr/>
        </p:nvGrpSpPr>
        <p:grpSpPr>
          <a:xfrm>
            <a:off x="-19655" y="102615"/>
            <a:ext cx="2610452" cy="6712559"/>
            <a:chOff x="983974" y="0"/>
            <a:chExt cx="5075588" cy="11898313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671C98D5-13CE-EC44-BDEB-17063EDD9F6A}"/>
                </a:ext>
              </a:extLst>
            </p:cNvPr>
            <p:cNvGrpSpPr/>
            <p:nvPr/>
          </p:nvGrpSpPr>
          <p:grpSpPr>
            <a:xfrm>
              <a:off x="1073832" y="0"/>
              <a:ext cx="4985730" cy="11898313"/>
              <a:chOff x="1073832" y="0"/>
              <a:chExt cx="4985730" cy="11898313"/>
            </a:xfrm>
          </p:grpSpPr>
          <p:pic>
            <p:nvPicPr>
              <p:cNvPr id="132" name="Picture 131">
                <a:extLst>
                  <a:ext uri="{FF2B5EF4-FFF2-40B4-BE49-F238E27FC236}">
                    <a16:creationId xmlns:a16="http://schemas.microsoft.com/office/drawing/2014/main" id="{1972990B-C129-C546-9120-F0173E5B20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73832" y="0"/>
                <a:ext cx="4985730" cy="11898313"/>
              </a:xfrm>
              <a:prstGeom prst="rect">
                <a:avLst/>
              </a:prstGeom>
            </p:spPr>
          </p:pic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A13CBDB3-9669-D244-B153-75D78F653EE5}"/>
                  </a:ext>
                </a:extLst>
              </p:cNvPr>
              <p:cNvSpPr txBox="1"/>
              <p:nvPr/>
            </p:nvSpPr>
            <p:spPr>
              <a:xfrm>
                <a:off x="5148471" y="9849675"/>
                <a:ext cx="248480" cy="5319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923274D1-63E0-C746-9DC6-F1C32D00462A}"/>
                  </a:ext>
                </a:extLst>
              </p:cNvPr>
              <p:cNvSpPr txBox="1"/>
              <p:nvPr/>
            </p:nvSpPr>
            <p:spPr>
              <a:xfrm>
                <a:off x="4157870" y="11343862"/>
                <a:ext cx="248480" cy="5319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FDDB2412-74A8-3D46-A2F2-333BDA5184FA}"/>
                </a:ext>
              </a:extLst>
            </p:cNvPr>
            <p:cNvSpPr txBox="1"/>
            <p:nvPr/>
          </p:nvSpPr>
          <p:spPr>
            <a:xfrm>
              <a:off x="983974" y="5221352"/>
              <a:ext cx="716024" cy="5319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5E524BF-17D1-C843-B0B4-3FE6BEE71874}"/>
                </a:ext>
              </a:extLst>
            </p:cNvPr>
            <p:cNvSpPr txBox="1"/>
            <p:nvPr/>
          </p:nvSpPr>
          <p:spPr>
            <a:xfrm>
              <a:off x="4555434" y="4852025"/>
              <a:ext cx="248480" cy="5319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defTabSz="457200"/>
              <a:endParaRPr lang="en-GB" sz="135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DFEEA7A3-56E7-8E46-8101-1DB4A7113861}"/>
                </a:ext>
              </a:extLst>
            </p:cNvPr>
            <p:cNvCxnSpPr>
              <a:cxnSpLocks/>
            </p:cNvCxnSpPr>
            <p:nvPr/>
          </p:nvCxnSpPr>
          <p:spPr>
            <a:xfrm>
              <a:off x="1570382" y="5234608"/>
              <a:ext cx="179310" cy="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1" name="Picture 1" descr="Sh egg.tiff">
            <a:extLst>
              <a:ext uri="{FF2B5EF4-FFF2-40B4-BE49-F238E27FC236}">
                <a16:creationId xmlns:a16="http://schemas.microsoft.com/office/drawing/2014/main" id="{EB38FED0-F633-AD48-A7AD-1C05074B8FF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9804" l="2627" r="97749">
                        <a14:foregroundMark x1="88617" y1="62913" x2="88577" y2="64317"/>
                        <a14:foregroundMark x1="89138" y1="44412" x2="88754" y2="58047"/>
                        <a14:foregroundMark x1="26244" y1="18976" x2="14885" y2="28189"/>
                        <a14:foregroundMark x1="19764" y1="78612" x2="20075" y2="80392"/>
                        <a14:foregroundMark x1="11524" y1="31431" x2="19559" y2="77438"/>
                        <a14:foregroundMark x1="10507" y1="32941" x2="3961" y2="54964"/>
                        <a14:backgroundMark x1="87430" y1="36078" x2="96998" y2="44314"/>
                        <a14:backgroundMark x1="96811" y1="42745" x2="98499" y2="43529"/>
                        <a14:backgroundMark x1="85366" y1="66667" x2="88743" y2="62353"/>
                        <a14:backgroundMark x1="88368" y1="65490" x2="88931" y2="63137"/>
                        <a14:backgroundMark x1="2627" y1="56471" x2="2627" y2="56471"/>
                        <a14:backgroundMark x1="2627" y1="56471" x2="3189" y2="58431"/>
                        <a14:backgroundMark x1="19137" y1="78824" x2="19700" y2="78824"/>
                        <a14:backgroundMark x1="13508" y1="25490" x2="10694" y2="29804"/>
                        <a14:backgroundMark x1="36398" y1="8627" x2="24765" y2="14902"/>
                        <a14:backgroundMark x1="15197" y1="15294" x2="15197" y2="152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9947206" y="6418671"/>
            <a:ext cx="479747" cy="229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4" descr="focused-manso-egg_57506_1">
            <a:extLst>
              <a:ext uri="{FF2B5EF4-FFF2-40B4-BE49-F238E27FC236}">
                <a16:creationId xmlns:a16="http://schemas.microsoft.com/office/drawing/2014/main" id="{5B830B06-E784-5D41-AE25-A47A129A3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248579">
            <a:off x="8430206" y="3405040"/>
            <a:ext cx="481702" cy="24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picture containing indoor&#10;&#10;Description automatically generated">
            <a:extLst>
              <a:ext uri="{FF2B5EF4-FFF2-40B4-BE49-F238E27FC236}">
                <a16:creationId xmlns:a16="http://schemas.microsoft.com/office/drawing/2014/main" id="{106283B4-4C6F-6842-A7C1-C4CAD60A508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091" b="92045" l="9259" r="89815">
                        <a14:foregroundMark x1="54630" y1="85795" x2="27315" y2="88068"/>
                        <a14:foregroundMark x1="49074" y1="89205" x2="31944" y2="90909"/>
                        <a14:foregroundMark x1="42593" y1="91477" x2="36574" y2="92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566313" y="909462"/>
            <a:ext cx="424031" cy="345506"/>
          </a:xfrm>
          <a:prstGeom prst="rect">
            <a:avLst/>
          </a:prstGeom>
        </p:spPr>
      </p:pic>
      <p:pic>
        <p:nvPicPr>
          <p:cNvPr id="97" name="Picture 5" descr="Malawi-glo">
            <a:extLst>
              <a:ext uri="{FF2B5EF4-FFF2-40B4-BE49-F238E27FC236}">
                <a16:creationId xmlns:a16="http://schemas.microsoft.com/office/drawing/2014/main" id="{F45E70AE-9410-8945-B945-CD78046C6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2353" y="5828770"/>
            <a:ext cx="276426" cy="3481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97" descr="Onco.tiff">
            <a:extLst>
              <a:ext uri="{FF2B5EF4-FFF2-40B4-BE49-F238E27FC236}">
                <a16:creationId xmlns:a16="http://schemas.microsoft.com/office/drawing/2014/main" id="{E7A4CBEF-A14D-004D-9176-C5E176711BD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4329" y="854797"/>
            <a:ext cx="328177" cy="424031"/>
          </a:xfrm>
          <a:prstGeom prst="rect">
            <a:avLst/>
          </a:prstGeom>
        </p:spPr>
      </p:pic>
      <p:pic>
        <p:nvPicPr>
          <p:cNvPr id="101" name="Picture 72" descr="cur egg.tif                                                    0070E2E0Macintosh HD                   BC35038F:">
            <a:extLst>
              <a:ext uri="{FF2B5EF4-FFF2-40B4-BE49-F238E27FC236}">
                <a16:creationId xmlns:a16="http://schemas.microsoft.com/office/drawing/2014/main" id="{12E911E0-E6A8-064E-88BF-436356DD5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620061" y="6422061"/>
            <a:ext cx="535235" cy="27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71" descr="&#10;bovis egg.tif                                                  0070E2E0Macintosh HD                   BC35038F:">
            <a:extLst>
              <a:ext uri="{FF2B5EF4-FFF2-40B4-BE49-F238E27FC236}">
                <a16:creationId xmlns:a16="http://schemas.microsoft.com/office/drawing/2014/main" id="{5B8BC871-C36E-EB4F-A49A-F35CEFD03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8339617" y="6417901"/>
            <a:ext cx="601226" cy="27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4">
            <a:extLst>
              <a:ext uri="{FF2B5EF4-FFF2-40B4-BE49-F238E27FC236}">
                <a16:creationId xmlns:a16="http://schemas.microsoft.com/office/drawing/2014/main" id="{B8F54463-4FBB-2C43-BBE6-580277F98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55993" y="5692938"/>
            <a:ext cx="283909" cy="5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E29B1A81-5DB7-DB4D-A717-9F08950CCA9B}"/>
              </a:ext>
            </a:extLst>
          </p:cNvPr>
          <p:cNvSpPr txBox="1"/>
          <p:nvPr/>
        </p:nvSpPr>
        <p:spPr>
          <a:xfrm>
            <a:off x="4448105" y="6285592"/>
            <a:ext cx="14526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050" dirty="0">
                <a:solidFill>
                  <a:prstClr val="black"/>
                </a:solidFill>
                <a:latin typeface="Calibri"/>
              </a:rPr>
              <a:t>*and adjacent regions  </a:t>
            </a:r>
          </a:p>
        </p:txBody>
      </p:sp>
      <p:pic>
        <p:nvPicPr>
          <p:cNvPr id="80" name="Picture 79" descr="Hippo.tiff">
            <a:extLst>
              <a:ext uri="{FF2B5EF4-FFF2-40B4-BE49-F238E27FC236}">
                <a16:creationId xmlns:a16="http://schemas.microsoft.com/office/drawing/2014/main" id="{6574E639-AA39-A542-95D8-2CCEC076C6B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23969" y="1664906"/>
            <a:ext cx="340710" cy="247989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12310503-B9A0-5C45-A182-20B7C531BC52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494" b="100000" l="866" r="950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834" y="3255204"/>
            <a:ext cx="282637" cy="212056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D889FED4-CBB9-9C45-8814-94661D9B930B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37" b="99682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9075" y="2918199"/>
            <a:ext cx="98751" cy="31434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4480E4DA-D1AA-9B44-8F17-ADE0ED7E180E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3644" b="97368" l="0" r="995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9510" y="3782392"/>
            <a:ext cx="293713" cy="23683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5513487E-C967-EF4C-872D-03E69B24D080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644" b="97368" l="0" r="995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170" y="2422298"/>
            <a:ext cx="293713" cy="236839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A4909160-DD9B-904A-8A33-A69628717BA1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644" b="97368" l="0" r="995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313" y="692330"/>
            <a:ext cx="293713" cy="236839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C6336154-5F02-9748-A87E-918CE51D7159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494" b="100000" l="866" r="950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793" y="693840"/>
            <a:ext cx="282637" cy="21205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C35D576C-F52F-744A-BF0B-5C87A2ACA936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637" b="99682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382" y="643411"/>
            <a:ext cx="98751" cy="314340"/>
          </a:xfrm>
          <a:prstGeom prst="rect">
            <a:avLst/>
          </a:prstGeom>
        </p:spPr>
      </p:pic>
      <p:sp>
        <p:nvSpPr>
          <p:cNvPr id="90" name="Right Brace 89">
            <a:extLst>
              <a:ext uri="{FF2B5EF4-FFF2-40B4-BE49-F238E27FC236}">
                <a16:creationId xmlns:a16="http://schemas.microsoft.com/office/drawing/2014/main" id="{967C5720-9342-BC4B-83B1-BF6C8A8ECC02}"/>
              </a:ext>
            </a:extLst>
          </p:cNvPr>
          <p:cNvSpPr/>
          <p:nvPr/>
        </p:nvSpPr>
        <p:spPr>
          <a:xfrm>
            <a:off x="1842621" y="3549071"/>
            <a:ext cx="128305" cy="74736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endParaRPr lang="en-GB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Right Brace 92">
            <a:extLst>
              <a:ext uri="{FF2B5EF4-FFF2-40B4-BE49-F238E27FC236}">
                <a16:creationId xmlns:a16="http://schemas.microsoft.com/office/drawing/2014/main" id="{FF109353-2A69-ED41-B048-2F5278CBF73B}"/>
              </a:ext>
            </a:extLst>
          </p:cNvPr>
          <p:cNvSpPr/>
          <p:nvPr/>
        </p:nvSpPr>
        <p:spPr>
          <a:xfrm>
            <a:off x="2505280" y="2163235"/>
            <a:ext cx="116108" cy="754964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endParaRPr lang="en-GB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Right Brace 93">
            <a:extLst>
              <a:ext uri="{FF2B5EF4-FFF2-40B4-BE49-F238E27FC236}">
                <a16:creationId xmlns:a16="http://schemas.microsoft.com/office/drawing/2014/main" id="{BAB4C33B-147D-6645-A540-0B0CAAC455AF}"/>
              </a:ext>
            </a:extLst>
          </p:cNvPr>
          <p:cNvSpPr/>
          <p:nvPr/>
        </p:nvSpPr>
        <p:spPr>
          <a:xfrm>
            <a:off x="2118054" y="1578449"/>
            <a:ext cx="102349" cy="43803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endParaRPr lang="en-GB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9F314ED5-6555-DB48-B4BF-35B32B00CDA1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494" b="100000" l="866" r="950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7434" y="5451464"/>
            <a:ext cx="282637" cy="212056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02D3E207-EE4D-374D-9618-09913BC70A3D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637" b="99682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74595" y="5130162"/>
            <a:ext cx="98751" cy="31434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7867CCCA-C2C6-B540-B0D9-F12340262EAF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637" b="99682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85352" y="5695096"/>
            <a:ext cx="98751" cy="314340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AAD0C7B7-5972-9847-996B-D227BA8DCCA1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3644" b="97368" l="0" r="995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427" y="4591516"/>
            <a:ext cx="293713" cy="236839"/>
          </a:xfrm>
          <a:prstGeom prst="rect">
            <a:avLst/>
          </a:prstGeom>
        </p:spPr>
      </p:pic>
      <p:sp>
        <p:nvSpPr>
          <p:cNvPr id="103" name="Right Brace 102">
            <a:extLst>
              <a:ext uri="{FF2B5EF4-FFF2-40B4-BE49-F238E27FC236}">
                <a16:creationId xmlns:a16="http://schemas.microsoft.com/office/drawing/2014/main" id="{87C828EB-998E-BF47-BBFB-8C613DE58AFC}"/>
              </a:ext>
            </a:extLst>
          </p:cNvPr>
          <p:cNvSpPr/>
          <p:nvPr/>
        </p:nvSpPr>
        <p:spPr>
          <a:xfrm>
            <a:off x="1932298" y="6306310"/>
            <a:ext cx="150871" cy="49723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endParaRPr lang="en-GB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12B426A-489B-FE4F-AD71-530B83649B53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3644" b="97368" l="0" r="995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5111" y="6398241"/>
            <a:ext cx="293713" cy="236839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22AFF52A-3746-5A4A-A9C5-466EFC9F125A}"/>
              </a:ext>
            </a:extLst>
          </p:cNvPr>
          <p:cNvSpPr txBox="1"/>
          <p:nvPr/>
        </p:nvSpPr>
        <p:spPr>
          <a:xfrm>
            <a:off x="3158997" y="694034"/>
            <a:ext cx="6324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050" b="1" dirty="0">
                <a:solidFill>
                  <a:prstClr val="black"/>
                </a:solidFill>
                <a:latin typeface="Calibri"/>
              </a:rPr>
              <a:t>Asia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EBB8E7D0-7D40-7E48-B8D1-486F69D2688D}"/>
              </a:ext>
            </a:extLst>
          </p:cNvPr>
          <p:cNvSpPr txBox="1"/>
          <p:nvPr/>
        </p:nvSpPr>
        <p:spPr>
          <a:xfrm>
            <a:off x="3109701" y="1640249"/>
            <a:ext cx="7310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050" b="1" dirty="0">
                <a:solidFill>
                  <a:prstClr val="black"/>
                </a:solidFill>
                <a:latin typeface="Calibri"/>
              </a:rPr>
              <a:t>Africa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A64E4BD-BDD1-9640-9163-B225356F600C}"/>
              </a:ext>
            </a:extLst>
          </p:cNvPr>
          <p:cNvSpPr txBox="1"/>
          <p:nvPr/>
        </p:nvSpPr>
        <p:spPr>
          <a:xfrm>
            <a:off x="3114019" y="4354874"/>
            <a:ext cx="7224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050" b="1" dirty="0">
                <a:solidFill>
                  <a:prstClr val="black"/>
                </a:solidFill>
                <a:latin typeface="Calibri"/>
              </a:rPr>
              <a:t>Africa*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14F261A-585E-DC40-9F77-A3CF98F9F4A1}"/>
              </a:ext>
            </a:extLst>
          </p:cNvPr>
          <p:cNvSpPr txBox="1"/>
          <p:nvPr/>
        </p:nvSpPr>
        <p:spPr>
          <a:xfrm>
            <a:off x="3109701" y="2355053"/>
            <a:ext cx="7310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050" b="1" dirty="0">
                <a:solidFill>
                  <a:prstClr val="black"/>
                </a:solidFill>
                <a:latin typeface="Calibri"/>
              </a:rPr>
              <a:t>Asia*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BBA10BB-DF18-6D44-A07F-CA6EB6E5C910}"/>
              </a:ext>
            </a:extLst>
          </p:cNvPr>
          <p:cNvSpPr txBox="1"/>
          <p:nvPr/>
        </p:nvSpPr>
        <p:spPr>
          <a:xfrm>
            <a:off x="3109701" y="3709111"/>
            <a:ext cx="7310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1050" b="1" dirty="0">
                <a:solidFill>
                  <a:prstClr val="black"/>
                </a:solidFill>
                <a:latin typeface="Calibri"/>
              </a:rPr>
              <a:t>Asia</a:t>
            </a:r>
          </a:p>
        </p:txBody>
      </p:sp>
      <p:pic>
        <p:nvPicPr>
          <p:cNvPr id="111" name="Picture 110">
            <a:extLst>
              <a:ext uri="{FF2B5EF4-FFF2-40B4-BE49-F238E27FC236}">
                <a16:creationId xmlns:a16="http://schemas.microsoft.com/office/drawing/2014/main" id="{A0AFFC44-E5B1-0C44-A7E9-3F0C024A2F05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3644" b="97368" l="0" r="995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295" y="6554925"/>
            <a:ext cx="317171" cy="255756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DE51598B-CB7E-F642-9309-5397C86854FF}"/>
              </a:ext>
            </a:extLst>
          </p:cNvPr>
          <p:cNvSpPr txBox="1"/>
          <p:nvPr/>
        </p:nvSpPr>
        <p:spPr>
          <a:xfrm>
            <a:off x="4825639" y="6533631"/>
            <a:ext cx="6415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050" dirty="0">
                <a:solidFill>
                  <a:prstClr val="black"/>
                </a:solidFill>
                <a:latin typeface="Calibri"/>
              </a:rPr>
              <a:t>= Bovids</a:t>
            </a: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EF4A305D-7B9B-9147-BADF-D9E07B30ACB4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637" b="99682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84418" y="1218122"/>
            <a:ext cx="98751" cy="314340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66AE51E1-D4D1-B545-9863-D9FBFFB52F89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3644" b="97368" l="0" r="995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1374" y="981284"/>
            <a:ext cx="293713" cy="236839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8FA0B3F9-BAD3-1B4E-A4A2-7ED99EB41F7D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9494" b="100000" l="866" r="950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777" y="436419"/>
            <a:ext cx="282637" cy="212056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7C0BB1A7-0D36-0D40-99FF-E5D5B862501D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9494" b="100000" l="866" r="950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069" y="144182"/>
            <a:ext cx="282637" cy="212056"/>
          </a:xfrm>
          <a:prstGeom prst="rect">
            <a:avLst/>
          </a:prstGeom>
        </p:spPr>
      </p:pic>
      <p:sp>
        <p:nvSpPr>
          <p:cNvPr id="119" name="Right Brace 118">
            <a:extLst>
              <a:ext uri="{FF2B5EF4-FFF2-40B4-BE49-F238E27FC236}">
                <a16:creationId xmlns:a16="http://schemas.microsoft.com/office/drawing/2014/main" id="{59F40C46-A9E9-4747-A63C-B738A2B7435B}"/>
              </a:ext>
            </a:extLst>
          </p:cNvPr>
          <p:cNvSpPr/>
          <p:nvPr/>
        </p:nvSpPr>
        <p:spPr>
          <a:xfrm>
            <a:off x="2180712" y="4358182"/>
            <a:ext cx="128305" cy="74736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200"/>
            <a:endParaRPr lang="en-GB" sz="135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B91D1C5-D5A6-CA6F-51D4-D211C7B140B5}"/>
              </a:ext>
            </a:extLst>
          </p:cNvPr>
          <p:cNvGrpSpPr/>
          <p:nvPr/>
        </p:nvGrpSpPr>
        <p:grpSpPr>
          <a:xfrm>
            <a:off x="128387" y="30737"/>
            <a:ext cx="3777025" cy="6797751"/>
            <a:chOff x="128387" y="30737"/>
            <a:chExt cx="3777025" cy="6797751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F3F7E732-CA13-4446-9C06-74D618877347}"/>
                </a:ext>
              </a:extLst>
            </p:cNvPr>
            <p:cNvSpPr/>
            <p:nvPr/>
          </p:nvSpPr>
          <p:spPr>
            <a:xfrm>
              <a:off x="128387" y="4374906"/>
              <a:ext cx="3776815" cy="2453582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3F61333C-BAD9-AA4A-AB7C-9F3A5F1E5563}"/>
                </a:ext>
              </a:extLst>
            </p:cNvPr>
            <p:cNvSpPr/>
            <p:nvPr/>
          </p:nvSpPr>
          <p:spPr>
            <a:xfrm>
              <a:off x="128387" y="1537037"/>
              <a:ext cx="3776815" cy="545258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E75FBD95-29A4-5448-918F-C53609280938}"/>
                </a:ext>
              </a:extLst>
            </p:cNvPr>
            <p:cNvSpPr/>
            <p:nvPr/>
          </p:nvSpPr>
          <p:spPr>
            <a:xfrm>
              <a:off x="128387" y="2956131"/>
              <a:ext cx="3776815" cy="553861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A2C7A722-DFBA-AD4F-8DDE-8772192EA3A2}"/>
                </a:ext>
              </a:extLst>
            </p:cNvPr>
            <p:cNvSpPr/>
            <p:nvPr/>
          </p:nvSpPr>
          <p:spPr>
            <a:xfrm>
              <a:off x="128387" y="2077400"/>
              <a:ext cx="3776815" cy="878727"/>
            </a:xfrm>
            <a:prstGeom prst="rect">
              <a:avLst/>
            </a:prstGeom>
            <a:solidFill>
              <a:srgbClr val="92D05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092AE42-6965-4741-9239-F76B99720622}"/>
                </a:ext>
              </a:extLst>
            </p:cNvPr>
            <p:cNvSpPr/>
            <p:nvPr/>
          </p:nvSpPr>
          <p:spPr>
            <a:xfrm>
              <a:off x="128387" y="3506379"/>
              <a:ext cx="3776815" cy="867360"/>
            </a:xfrm>
            <a:prstGeom prst="rect">
              <a:avLst/>
            </a:prstGeom>
            <a:solidFill>
              <a:srgbClr val="92D05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5100" rtlCol="0" anchor="ctr"/>
            <a:lstStyle/>
            <a:p>
              <a:pPr algn="ctr" defTabSz="4572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6F4D31E-0BBD-484D-ADDF-6859D887204F}"/>
                </a:ext>
              </a:extLst>
            </p:cNvPr>
            <p:cNvSpPr/>
            <p:nvPr/>
          </p:nvSpPr>
          <p:spPr>
            <a:xfrm>
              <a:off x="128597" y="30737"/>
              <a:ext cx="3776815" cy="1505806"/>
            </a:xfrm>
            <a:prstGeom prst="rect">
              <a:avLst/>
            </a:prstGeom>
            <a:solidFill>
              <a:srgbClr val="FFFF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20" name="Picture 119">
            <a:extLst>
              <a:ext uri="{FF2B5EF4-FFF2-40B4-BE49-F238E27FC236}">
                <a16:creationId xmlns:a16="http://schemas.microsoft.com/office/drawing/2014/main" id="{8E8A6907-D0C9-0D4F-8536-D4236907AB08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637" b="99682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072472" y="5954049"/>
            <a:ext cx="98751" cy="314340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4A4DCCC0-2310-F24A-B48C-1759D6A87B24}"/>
              </a:ext>
            </a:extLst>
          </p:cNvPr>
          <p:cNvPicPr>
            <a:picLocks noChangeAspect="1"/>
          </p:cNvPicPr>
          <p:nvPr/>
        </p:nvPicPr>
        <p:blipFill rotWithShape="1">
          <a:blip r:embed="rId3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682"/>
          <a:stretch/>
        </p:blipFill>
        <p:spPr>
          <a:xfrm>
            <a:off x="6610034" y="3302158"/>
            <a:ext cx="524360" cy="370631"/>
          </a:xfrm>
          <a:prstGeom prst="rect">
            <a:avLst/>
          </a:prstGeom>
        </p:spPr>
      </p:pic>
      <p:pic>
        <p:nvPicPr>
          <p:cNvPr id="138" name="Picture 137" descr="truncatus.tiff">
            <a:extLst>
              <a:ext uri="{FF2B5EF4-FFF2-40B4-BE49-F238E27FC236}">
                <a16:creationId xmlns:a16="http://schemas.microsoft.com/office/drawing/2014/main" id="{1BFA2DFB-AED8-9142-8520-C62CC02F441C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0" b="97931" l="85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2445" y="5802059"/>
            <a:ext cx="346261" cy="4291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19CD1B-83E7-1949-95D1-EB63CC87E04F}"/>
              </a:ext>
            </a:extLst>
          </p:cNvPr>
          <p:cNvSpPr txBox="1"/>
          <p:nvPr/>
        </p:nvSpPr>
        <p:spPr>
          <a:xfrm>
            <a:off x="6591788" y="3037986"/>
            <a:ext cx="1582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400" b="1" i="1" dirty="0">
                <a:solidFill>
                  <a:prstClr val="black"/>
                </a:solidFill>
                <a:latin typeface="Calibri"/>
              </a:rPr>
              <a:t>Biomphalaria spp. </a:t>
            </a:r>
            <a:endParaRPr lang="en-GB" sz="1400" b="1" i="1" dirty="0">
              <a:solidFill>
                <a:prstClr val="black"/>
              </a:solidFill>
              <a:highlight>
                <a:srgbClr val="FFFF00"/>
              </a:highlight>
              <a:latin typeface="Calibri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56BF7D6-0B74-5941-A33C-E41A1BD7630B}"/>
              </a:ext>
            </a:extLst>
          </p:cNvPr>
          <p:cNvSpPr txBox="1"/>
          <p:nvPr/>
        </p:nvSpPr>
        <p:spPr>
          <a:xfrm>
            <a:off x="6595962" y="5368569"/>
            <a:ext cx="501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400" b="1" i="1" dirty="0">
                <a:solidFill>
                  <a:prstClr val="black"/>
                </a:solidFill>
                <a:latin typeface="Calibri"/>
              </a:rPr>
              <a:t>Bulinus spp. + </a:t>
            </a:r>
            <a:r>
              <a:rPr lang="en-GB" sz="1400" b="1" i="1" dirty="0" err="1">
                <a:solidFill>
                  <a:prstClr val="black"/>
                </a:solidFill>
                <a:latin typeface="Calibri"/>
              </a:rPr>
              <a:t>Planorbarius</a:t>
            </a:r>
            <a:r>
              <a:rPr lang="en-GB" sz="1400" b="1" i="1" dirty="0">
                <a:solidFill>
                  <a:prstClr val="black"/>
                </a:solidFill>
                <a:latin typeface="Calibri"/>
              </a:rPr>
              <a:t> spp. </a:t>
            </a:r>
            <a:r>
              <a:rPr lang="en-GB" sz="1400" i="1" dirty="0">
                <a:solidFill>
                  <a:prstClr val="black"/>
                </a:solidFill>
                <a:latin typeface="Calibri"/>
              </a:rPr>
              <a:t>(only S. </a:t>
            </a:r>
            <a:r>
              <a:rPr lang="en-GB" sz="1400" i="1" dirty="0" err="1">
                <a:latin typeface="Calibri"/>
              </a:rPr>
              <a:t>bovis</a:t>
            </a:r>
            <a:r>
              <a:rPr lang="en-GB" sz="1400" i="1" dirty="0">
                <a:latin typeface="Calibri"/>
              </a:rPr>
              <a:t>)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00E1F30-BD70-49A1-AC4A-FA017FC10F71}"/>
              </a:ext>
            </a:extLst>
          </p:cNvPr>
          <p:cNvSpPr txBox="1"/>
          <p:nvPr/>
        </p:nvSpPr>
        <p:spPr>
          <a:xfrm>
            <a:off x="6502410" y="5466920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9B0E043-64F9-4B42-807E-4225B37BF552}"/>
              </a:ext>
            </a:extLst>
          </p:cNvPr>
          <p:cNvSpPr/>
          <p:nvPr/>
        </p:nvSpPr>
        <p:spPr>
          <a:xfrm>
            <a:off x="996972" y="5695096"/>
            <a:ext cx="1196807" cy="245639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2D80AE1F-5802-4A14-8E1E-824902F316B3}"/>
              </a:ext>
            </a:extLst>
          </p:cNvPr>
          <p:cNvSpPr/>
          <p:nvPr/>
        </p:nvSpPr>
        <p:spPr>
          <a:xfrm>
            <a:off x="1007296" y="2951852"/>
            <a:ext cx="855104" cy="2108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FD26D33-C495-4E46-96CA-4834A6F8A1C8}"/>
              </a:ext>
            </a:extLst>
          </p:cNvPr>
          <p:cNvSpPr/>
          <p:nvPr/>
        </p:nvSpPr>
        <p:spPr>
          <a:xfrm>
            <a:off x="1024951" y="737118"/>
            <a:ext cx="974869" cy="25505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BD2AFCB-583B-4BC2-8B18-22820386FCDC}"/>
              </a:ext>
            </a:extLst>
          </p:cNvPr>
          <p:cNvSpPr/>
          <p:nvPr/>
        </p:nvSpPr>
        <p:spPr>
          <a:xfrm>
            <a:off x="990422" y="6009497"/>
            <a:ext cx="1015968" cy="200210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4F0603A-519C-4420-96FF-A4538CC1DF90}"/>
              </a:ext>
            </a:extLst>
          </p:cNvPr>
          <p:cNvSpPr/>
          <p:nvPr/>
        </p:nvSpPr>
        <p:spPr>
          <a:xfrm>
            <a:off x="1024950" y="5163852"/>
            <a:ext cx="1111601" cy="245638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62FE702-6C09-4DFB-AA26-781BDF0B7500}"/>
              </a:ext>
            </a:extLst>
          </p:cNvPr>
          <p:cNvSpPr/>
          <p:nvPr/>
        </p:nvSpPr>
        <p:spPr>
          <a:xfrm>
            <a:off x="1025954" y="1279537"/>
            <a:ext cx="933823" cy="234833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D706CDB-75BB-46AD-BAFB-54D82E3E1FF1}"/>
              </a:ext>
            </a:extLst>
          </p:cNvPr>
          <p:cNvSpPr txBox="1"/>
          <p:nvPr/>
        </p:nvSpPr>
        <p:spPr>
          <a:xfrm>
            <a:off x="6552795" y="553249"/>
            <a:ext cx="3811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400" b="1" i="1" dirty="0" err="1">
                <a:solidFill>
                  <a:prstClr val="black"/>
                </a:solidFill>
                <a:latin typeface="Calibri"/>
              </a:rPr>
              <a:t>Oncomelania</a:t>
            </a:r>
            <a:r>
              <a:rPr lang="en-GB" sz="1400" b="1" i="1" dirty="0">
                <a:solidFill>
                  <a:prstClr val="black"/>
                </a:solidFill>
                <a:latin typeface="Calibri"/>
              </a:rPr>
              <a:t> spp. + </a:t>
            </a:r>
            <a:r>
              <a:rPr lang="en-GB" sz="1400" b="1" i="1" dirty="0" err="1">
                <a:solidFill>
                  <a:prstClr val="black"/>
                </a:solidFill>
              </a:rPr>
              <a:t>Tricula</a:t>
            </a:r>
            <a:r>
              <a:rPr lang="en-GB" sz="1400" b="1" i="1" dirty="0">
                <a:solidFill>
                  <a:prstClr val="black"/>
                </a:solidFill>
              </a:rPr>
              <a:t> spp. + </a:t>
            </a:r>
            <a:r>
              <a:rPr lang="en-GB" sz="1400" b="1" i="1" dirty="0" err="1">
                <a:solidFill>
                  <a:prstClr val="black"/>
                </a:solidFill>
              </a:rPr>
              <a:t>Neotricula</a:t>
            </a:r>
            <a:r>
              <a:rPr lang="en-GB" sz="1400" b="1" i="1" dirty="0">
                <a:solidFill>
                  <a:prstClr val="black"/>
                </a:solidFill>
              </a:rPr>
              <a:t> spp.</a:t>
            </a:r>
            <a:endParaRPr lang="en-GB" sz="1400" b="1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02F020A4-8E1B-364C-B62F-50862E5D6CB1}"/>
              </a:ext>
            </a:extLst>
          </p:cNvPr>
          <p:cNvSpPr/>
          <p:nvPr/>
        </p:nvSpPr>
        <p:spPr>
          <a:xfrm>
            <a:off x="3889650" y="23478"/>
            <a:ext cx="346364" cy="1490892"/>
          </a:xfrm>
          <a:prstGeom prst="rightBrac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ight Brace 138">
            <a:extLst>
              <a:ext uri="{FF2B5EF4-FFF2-40B4-BE49-F238E27FC236}">
                <a16:creationId xmlns:a16="http://schemas.microsoft.com/office/drawing/2014/main" id="{AB869AEA-D0AC-7448-9F57-F1A07B44183C}"/>
              </a:ext>
            </a:extLst>
          </p:cNvPr>
          <p:cNvSpPr/>
          <p:nvPr/>
        </p:nvSpPr>
        <p:spPr>
          <a:xfrm>
            <a:off x="3889650" y="1521491"/>
            <a:ext cx="346364" cy="553861"/>
          </a:xfrm>
          <a:prstGeom prst="rightBrac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ight Brace 139">
            <a:extLst>
              <a:ext uri="{FF2B5EF4-FFF2-40B4-BE49-F238E27FC236}">
                <a16:creationId xmlns:a16="http://schemas.microsoft.com/office/drawing/2014/main" id="{942939FE-B092-AC48-92CE-D489165A5CC8}"/>
              </a:ext>
            </a:extLst>
          </p:cNvPr>
          <p:cNvSpPr/>
          <p:nvPr/>
        </p:nvSpPr>
        <p:spPr>
          <a:xfrm>
            <a:off x="3905175" y="2089554"/>
            <a:ext cx="346364" cy="859238"/>
          </a:xfrm>
          <a:prstGeom prst="rightBrac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ight Brace 140">
            <a:extLst>
              <a:ext uri="{FF2B5EF4-FFF2-40B4-BE49-F238E27FC236}">
                <a16:creationId xmlns:a16="http://schemas.microsoft.com/office/drawing/2014/main" id="{3A40632C-6FF9-F84D-B7A2-7744DAAAEB75}"/>
              </a:ext>
            </a:extLst>
          </p:cNvPr>
          <p:cNvSpPr/>
          <p:nvPr/>
        </p:nvSpPr>
        <p:spPr>
          <a:xfrm>
            <a:off x="3905175" y="2948793"/>
            <a:ext cx="346364" cy="556420"/>
          </a:xfrm>
          <a:prstGeom prst="rightBrac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4245A7-28E7-4E45-8D46-B499F58A6EB3}"/>
              </a:ext>
            </a:extLst>
          </p:cNvPr>
          <p:cNvSpPr txBox="1"/>
          <p:nvPr/>
        </p:nvSpPr>
        <p:spPr>
          <a:xfrm>
            <a:off x="4236982" y="583112"/>
            <a:ext cx="1534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u="sng" dirty="0"/>
              <a:t>S. japonicum </a:t>
            </a:r>
            <a:r>
              <a:rPr lang="en-US" sz="1400" dirty="0"/>
              <a:t>clade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DB472C47-A6E1-514E-95CD-621CED6C96A7}"/>
              </a:ext>
            </a:extLst>
          </p:cNvPr>
          <p:cNvSpPr txBox="1"/>
          <p:nvPr/>
        </p:nvSpPr>
        <p:spPr>
          <a:xfrm>
            <a:off x="4222056" y="1664906"/>
            <a:ext cx="1770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S. hippopotami </a:t>
            </a:r>
            <a:r>
              <a:rPr lang="en-US" sz="1400" dirty="0"/>
              <a:t>clade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F60F6B3-56EE-1F43-969E-7DB4811852BD}"/>
              </a:ext>
            </a:extLst>
          </p:cNvPr>
          <p:cNvSpPr txBox="1"/>
          <p:nvPr/>
        </p:nvSpPr>
        <p:spPr>
          <a:xfrm>
            <a:off x="4222056" y="2402374"/>
            <a:ext cx="202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Proto - S. </a:t>
            </a:r>
            <a:r>
              <a:rPr lang="en-US" sz="1400" i="1" dirty="0" err="1"/>
              <a:t>mansoni</a:t>
            </a:r>
            <a:r>
              <a:rPr lang="en-US" sz="1400" i="1" dirty="0"/>
              <a:t> </a:t>
            </a:r>
            <a:r>
              <a:rPr lang="en-US" sz="1400" dirty="0"/>
              <a:t>clade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CA907CC-0033-7841-9D4C-7EC95E428776}"/>
              </a:ext>
            </a:extLst>
          </p:cNvPr>
          <p:cNvSpPr txBox="1"/>
          <p:nvPr/>
        </p:nvSpPr>
        <p:spPr>
          <a:xfrm>
            <a:off x="4236982" y="3065671"/>
            <a:ext cx="202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u="sng" dirty="0"/>
              <a:t>S. </a:t>
            </a:r>
            <a:r>
              <a:rPr lang="en-US" sz="1400" i="1" u="sng" dirty="0" err="1"/>
              <a:t>mansoni</a:t>
            </a:r>
            <a:r>
              <a:rPr lang="en-US" sz="1400" i="1" u="sng" dirty="0"/>
              <a:t> </a:t>
            </a:r>
            <a:r>
              <a:rPr lang="en-US" sz="1400" dirty="0"/>
              <a:t>clade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C155E3C6-3238-5444-A210-B41EAEBD0C87}"/>
              </a:ext>
            </a:extLst>
          </p:cNvPr>
          <p:cNvSpPr txBox="1"/>
          <p:nvPr/>
        </p:nvSpPr>
        <p:spPr>
          <a:xfrm>
            <a:off x="4236968" y="5431999"/>
            <a:ext cx="202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u="sng" dirty="0"/>
              <a:t>S.  haematobium </a:t>
            </a:r>
            <a:r>
              <a:rPr lang="en-US" sz="1400" dirty="0"/>
              <a:t>clade</a:t>
            </a:r>
          </a:p>
        </p:txBody>
      </p:sp>
      <p:sp>
        <p:nvSpPr>
          <p:cNvPr id="147" name="Right Brace 146">
            <a:extLst>
              <a:ext uri="{FF2B5EF4-FFF2-40B4-BE49-F238E27FC236}">
                <a16:creationId xmlns:a16="http://schemas.microsoft.com/office/drawing/2014/main" id="{3C894051-4166-A446-AF48-3DC50F51C8A4}"/>
              </a:ext>
            </a:extLst>
          </p:cNvPr>
          <p:cNvSpPr/>
          <p:nvPr/>
        </p:nvSpPr>
        <p:spPr>
          <a:xfrm>
            <a:off x="3891314" y="3516717"/>
            <a:ext cx="346364" cy="861800"/>
          </a:xfrm>
          <a:prstGeom prst="rightBrac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27B153B0-B581-C346-A39D-0C15326E2BAF}"/>
              </a:ext>
            </a:extLst>
          </p:cNvPr>
          <p:cNvSpPr txBox="1"/>
          <p:nvPr/>
        </p:nvSpPr>
        <p:spPr>
          <a:xfrm>
            <a:off x="4208023" y="3761032"/>
            <a:ext cx="2020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S. indicum </a:t>
            </a:r>
            <a:r>
              <a:rPr lang="en-US" sz="1400" dirty="0"/>
              <a:t>clade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04D4FF-56DF-8642-8115-385145F51B46}"/>
              </a:ext>
            </a:extLst>
          </p:cNvPr>
          <p:cNvCxnSpPr>
            <a:cxnSpLocks/>
          </p:cNvCxnSpPr>
          <p:nvPr/>
        </p:nvCxnSpPr>
        <p:spPr>
          <a:xfrm>
            <a:off x="6062177" y="737118"/>
            <a:ext cx="35023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9C4AB353-4EA1-6A4A-B4D3-BE8250A56F5E}"/>
              </a:ext>
            </a:extLst>
          </p:cNvPr>
          <p:cNvCxnSpPr>
            <a:cxnSpLocks/>
          </p:cNvCxnSpPr>
          <p:nvPr/>
        </p:nvCxnSpPr>
        <p:spPr>
          <a:xfrm>
            <a:off x="6119209" y="3227105"/>
            <a:ext cx="29320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8F9C5270-254F-7E4B-B6D7-8F777A9BEA6C}"/>
              </a:ext>
            </a:extLst>
          </p:cNvPr>
          <p:cNvCxnSpPr>
            <a:cxnSpLocks/>
          </p:cNvCxnSpPr>
          <p:nvPr/>
        </p:nvCxnSpPr>
        <p:spPr>
          <a:xfrm>
            <a:off x="6133354" y="5641514"/>
            <a:ext cx="27905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1" name="Picture 38" descr="indo.tiff">
            <a:extLst>
              <a:ext uri="{FF2B5EF4-FFF2-40B4-BE49-F238E27FC236}">
                <a16:creationId xmlns:a16="http://schemas.microsoft.com/office/drawing/2014/main" id="{5E0BD140-2DB6-AD42-AFA5-ECC662E23C84}"/>
              </a:ext>
            </a:extLst>
          </p:cNvPr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8975" y="4396049"/>
            <a:ext cx="428590" cy="330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TextBox 151">
            <a:extLst>
              <a:ext uri="{FF2B5EF4-FFF2-40B4-BE49-F238E27FC236}">
                <a16:creationId xmlns:a16="http://schemas.microsoft.com/office/drawing/2014/main" id="{47D80CDF-0EF2-3F41-AA47-09CEEBC1728F}"/>
              </a:ext>
            </a:extLst>
          </p:cNvPr>
          <p:cNvSpPr txBox="1"/>
          <p:nvPr/>
        </p:nvSpPr>
        <p:spPr>
          <a:xfrm>
            <a:off x="6568261" y="3809138"/>
            <a:ext cx="5495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Indoplanorbis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spp.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(mainly </a:t>
            </a: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Indoplanorbis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exustus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+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unsuccessful trial to infect Radix </a:t>
            </a: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luteola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0A60DD43-1D66-5143-AACD-62DD16067830}"/>
              </a:ext>
            </a:extLst>
          </p:cNvPr>
          <p:cNvCxnSpPr>
            <a:cxnSpLocks/>
          </p:cNvCxnSpPr>
          <p:nvPr/>
        </p:nvCxnSpPr>
        <p:spPr>
          <a:xfrm>
            <a:off x="6103742" y="3947617"/>
            <a:ext cx="30866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4" name="Picture 36" descr="Lymnae.tiff">
            <a:extLst>
              <a:ext uri="{FF2B5EF4-FFF2-40B4-BE49-F238E27FC236}">
                <a16:creationId xmlns:a16="http://schemas.microsoft.com/office/drawing/2014/main" id="{23CA9E0A-0853-8A46-8C17-67A3DC431307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6770449" y="2568783"/>
            <a:ext cx="254996" cy="52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" name="TextBox 154">
            <a:extLst>
              <a:ext uri="{FF2B5EF4-FFF2-40B4-BE49-F238E27FC236}">
                <a16:creationId xmlns:a16="http://schemas.microsoft.com/office/drawing/2014/main" id="{86C0087D-C2D7-2D4C-BDD9-FBBC8FA70AC9}"/>
              </a:ext>
            </a:extLst>
          </p:cNvPr>
          <p:cNvSpPr txBox="1"/>
          <p:nvPr/>
        </p:nvSpPr>
        <p:spPr>
          <a:xfrm>
            <a:off x="6552795" y="2353452"/>
            <a:ext cx="2118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Radix spp. (</a:t>
            </a:r>
            <a:r>
              <a:rPr kumimoji="0" lang="en-GB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Lymnaea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spp.)</a:t>
            </a: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08F2397E-77FE-BA41-BA0D-B472BFF20274}"/>
              </a:ext>
            </a:extLst>
          </p:cNvPr>
          <p:cNvCxnSpPr>
            <a:cxnSpLocks/>
          </p:cNvCxnSpPr>
          <p:nvPr/>
        </p:nvCxnSpPr>
        <p:spPr>
          <a:xfrm>
            <a:off x="6119209" y="2516763"/>
            <a:ext cx="29320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" name="Right Brace 132">
            <a:extLst>
              <a:ext uri="{FF2B5EF4-FFF2-40B4-BE49-F238E27FC236}">
                <a16:creationId xmlns:a16="http://schemas.microsoft.com/office/drawing/2014/main" id="{C718591C-7DBC-3542-A699-25DFB5B1273D}"/>
              </a:ext>
            </a:extLst>
          </p:cNvPr>
          <p:cNvSpPr/>
          <p:nvPr/>
        </p:nvSpPr>
        <p:spPr>
          <a:xfrm>
            <a:off x="3878208" y="4385270"/>
            <a:ext cx="422260" cy="2453582"/>
          </a:xfrm>
          <a:prstGeom prst="rightBrace">
            <a:avLst/>
          </a:prstGeom>
          <a:ln w="127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0DE09081-735A-6044-B6F7-713872DB82CF}"/>
              </a:ext>
            </a:extLst>
          </p:cNvPr>
          <p:cNvSpPr txBox="1"/>
          <p:nvPr/>
        </p:nvSpPr>
        <p:spPr>
          <a:xfrm>
            <a:off x="5736592" y="18915"/>
            <a:ext cx="3429179" cy="369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b="1" i="1" u="sng" dirty="0">
                <a:solidFill>
                  <a:prstClr val="black"/>
                </a:solidFill>
                <a:latin typeface="Calibri"/>
              </a:rPr>
              <a:t>Schistosoma and their snail hosts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1238E3F2-EF3E-5C41-8B6B-E08AAA298442}"/>
              </a:ext>
            </a:extLst>
          </p:cNvPr>
          <p:cNvSpPr txBox="1"/>
          <p:nvPr/>
        </p:nvSpPr>
        <p:spPr>
          <a:xfrm>
            <a:off x="10449676" y="6424085"/>
            <a:ext cx="13051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050" i="1" dirty="0">
                <a:solidFill>
                  <a:prstClr val="black"/>
                </a:solidFill>
                <a:latin typeface="Calibri"/>
              </a:rPr>
              <a:t>S. haematobium </a:t>
            </a:r>
            <a:r>
              <a:rPr lang="en-GB" sz="1050" dirty="0">
                <a:solidFill>
                  <a:prstClr val="black"/>
                </a:solidFill>
                <a:latin typeface="Calibri"/>
              </a:rPr>
              <a:t>egg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91F0786-FF70-394D-9025-C98651843264}"/>
              </a:ext>
            </a:extLst>
          </p:cNvPr>
          <p:cNvSpPr txBox="1"/>
          <p:nvPr/>
        </p:nvSpPr>
        <p:spPr>
          <a:xfrm>
            <a:off x="7051842" y="6466041"/>
            <a:ext cx="11063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050" i="1" dirty="0">
                <a:solidFill>
                  <a:prstClr val="black"/>
                </a:solidFill>
                <a:latin typeface="Calibri"/>
              </a:rPr>
              <a:t>S. </a:t>
            </a:r>
            <a:r>
              <a:rPr lang="en-GB" sz="1050" i="1" dirty="0" err="1">
                <a:solidFill>
                  <a:prstClr val="black"/>
                </a:solidFill>
                <a:latin typeface="Calibri"/>
              </a:rPr>
              <a:t>guineensis</a:t>
            </a:r>
            <a:r>
              <a:rPr lang="en-GB" sz="105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050" dirty="0">
                <a:solidFill>
                  <a:prstClr val="black"/>
                </a:solidFill>
                <a:latin typeface="Calibri"/>
              </a:rPr>
              <a:t>egg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95F206B9-0A42-3446-8DEB-B8A2731A6970}"/>
              </a:ext>
            </a:extLst>
          </p:cNvPr>
          <p:cNvSpPr txBox="1"/>
          <p:nvPr/>
        </p:nvSpPr>
        <p:spPr>
          <a:xfrm>
            <a:off x="8889987" y="6431640"/>
            <a:ext cx="8162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050" i="1" dirty="0">
                <a:solidFill>
                  <a:prstClr val="black"/>
                </a:solidFill>
                <a:latin typeface="Calibri"/>
              </a:rPr>
              <a:t>S. </a:t>
            </a:r>
            <a:r>
              <a:rPr lang="en-GB" sz="1050" i="1" dirty="0" err="1">
                <a:solidFill>
                  <a:prstClr val="black"/>
                </a:solidFill>
                <a:latin typeface="Calibri"/>
              </a:rPr>
              <a:t>bovis</a:t>
            </a:r>
            <a:r>
              <a:rPr lang="en-GB" sz="105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1050" dirty="0">
                <a:solidFill>
                  <a:prstClr val="black"/>
                </a:solidFill>
                <a:latin typeface="Calibri"/>
              </a:rPr>
              <a:t>egg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22EF7C90-8431-4C4E-A556-8E388F77B140}"/>
              </a:ext>
            </a:extLst>
          </p:cNvPr>
          <p:cNvSpPr txBox="1"/>
          <p:nvPr/>
        </p:nvSpPr>
        <p:spPr>
          <a:xfrm>
            <a:off x="9012691" y="932420"/>
            <a:ext cx="11047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050" i="1" dirty="0">
                <a:solidFill>
                  <a:prstClr val="black"/>
                </a:solidFill>
                <a:latin typeface="Calibri"/>
              </a:rPr>
              <a:t>S. japonicum </a:t>
            </a:r>
            <a:r>
              <a:rPr lang="en-GB" sz="1050" dirty="0">
                <a:solidFill>
                  <a:prstClr val="black"/>
                </a:solidFill>
                <a:latin typeface="Calibri"/>
              </a:rPr>
              <a:t>egg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C37439D6-C3D1-4C4A-A7A4-1F6CE8ADFBE8}"/>
              </a:ext>
            </a:extLst>
          </p:cNvPr>
          <p:cNvSpPr txBox="1"/>
          <p:nvPr/>
        </p:nvSpPr>
        <p:spPr>
          <a:xfrm>
            <a:off x="8923191" y="3373448"/>
            <a:ext cx="10005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GB" sz="1050" i="1" dirty="0">
                <a:solidFill>
                  <a:prstClr val="black"/>
                </a:solidFill>
                <a:latin typeface="Calibri"/>
              </a:rPr>
              <a:t>S. mansoni </a:t>
            </a:r>
            <a:r>
              <a:rPr lang="en-GB" sz="1050" dirty="0">
                <a:solidFill>
                  <a:prstClr val="black"/>
                </a:solidFill>
                <a:latin typeface="Calibri"/>
              </a:rPr>
              <a:t>egg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8D8AE372-718C-F841-AA08-50CB6A016B5C}"/>
              </a:ext>
            </a:extLst>
          </p:cNvPr>
          <p:cNvSpPr/>
          <p:nvPr/>
        </p:nvSpPr>
        <p:spPr>
          <a:xfrm>
            <a:off x="656339" y="5666506"/>
            <a:ext cx="106136" cy="116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C2FFD078-2051-0640-8B4F-3C7505389A85}"/>
              </a:ext>
            </a:extLst>
          </p:cNvPr>
          <p:cNvSpPr/>
          <p:nvPr/>
        </p:nvSpPr>
        <p:spPr>
          <a:xfrm>
            <a:off x="397396" y="3151994"/>
            <a:ext cx="106136" cy="116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3D28E305-678F-3E43-94F2-4F402DF4F6C4}"/>
              </a:ext>
            </a:extLst>
          </p:cNvPr>
          <p:cNvSpPr/>
          <p:nvPr/>
        </p:nvSpPr>
        <p:spPr>
          <a:xfrm>
            <a:off x="762016" y="685530"/>
            <a:ext cx="106136" cy="116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1171A088-2274-46B2-8A8C-C97E6470B14A}"/>
              </a:ext>
            </a:extLst>
          </p:cNvPr>
          <p:cNvCxnSpPr>
            <a:cxnSpLocks/>
          </p:cNvCxnSpPr>
          <p:nvPr/>
        </p:nvCxnSpPr>
        <p:spPr>
          <a:xfrm>
            <a:off x="6103742" y="1843880"/>
            <a:ext cx="29320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CB9B0F4-55F6-4833-B9C2-FFB2AC18184A}"/>
              </a:ext>
            </a:extLst>
          </p:cNvPr>
          <p:cNvSpPr txBox="1"/>
          <p:nvPr/>
        </p:nvSpPr>
        <p:spPr>
          <a:xfrm>
            <a:off x="6530359" y="1652115"/>
            <a:ext cx="45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?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19C8914-1218-9BFB-57C8-6C78C3184371}"/>
              </a:ext>
            </a:extLst>
          </p:cNvPr>
          <p:cNvSpPr txBox="1"/>
          <p:nvPr/>
        </p:nvSpPr>
        <p:spPr>
          <a:xfrm>
            <a:off x="3160501" y="2505996"/>
            <a:ext cx="8714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+mj-lt"/>
              </a:rPr>
              <a:t>Near East, C. E. Europe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31CF77D-DA58-F64C-8B34-9E29663451A9}"/>
              </a:ext>
            </a:extLst>
          </p:cNvPr>
          <p:cNvSpPr txBox="1"/>
          <p:nvPr/>
        </p:nvSpPr>
        <p:spPr>
          <a:xfrm>
            <a:off x="3253215" y="3898431"/>
            <a:ext cx="8262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+mj-lt"/>
              </a:rPr>
              <a:t>India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46157-5420-D0AB-1927-4251A4D23A33}"/>
              </a:ext>
            </a:extLst>
          </p:cNvPr>
          <p:cNvSpPr txBox="1"/>
          <p:nvPr/>
        </p:nvSpPr>
        <p:spPr>
          <a:xfrm>
            <a:off x="10204452" y="1640249"/>
            <a:ext cx="17956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3 evolutionary time points for human species – red dots on the tree)</a:t>
            </a:r>
          </a:p>
        </p:txBody>
      </p:sp>
    </p:spTree>
    <p:extLst>
      <p:ext uri="{BB962C8B-B14F-4D97-AF65-F5344CB8AC3E}">
        <p14:creationId xmlns:p14="http://schemas.microsoft.com/office/powerpoint/2010/main" val="614405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354558" y="139671"/>
            <a:ext cx="7772400" cy="114300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F9A4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F9A4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Snail-Schistosome Relationships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F9A4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96271" y="5668963"/>
            <a:ext cx="10275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S.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sinensium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51821" y="5418138"/>
            <a:ext cx="1118896" cy="246221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S. japonicum</a:t>
            </a:r>
            <a:endParaRPr kumimoji="0" lang="en-GB" sz="1600" b="1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05782" y="5167313"/>
            <a:ext cx="11188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S. malayensis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021683" y="4918076"/>
            <a:ext cx="892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S. </a:t>
            </a:r>
            <a:r>
              <a:rPr kumimoji="0" lang="en-US" sz="1600" b="0" i="1" u="sng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mekongi</a:t>
            </a:r>
            <a:endParaRPr kumimoji="0" lang="en-GB" sz="1600" b="0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512096" y="4676776"/>
            <a:ext cx="13859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S.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turkestanicum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794671" y="4418013"/>
            <a:ext cx="11422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S.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432FF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incognitum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021683" y="4167188"/>
            <a:ext cx="947375" cy="246221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FF233D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S. </a:t>
            </a:r>
            <a:r>
              <a:rPr kumimoji="0" lang="en-US" sz="1600" b="1" i="1" u="sng" strike="noStrike" kern="1200" cap="none" spc="0" normalizeH="0" baseline="0" noProof="0" dirty="0" err="1">
                <a:ln>
                  <a:noFill/>
                </a:ln>
                <a:solidFill>
                  <a:srgbClr val="FF233D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mansoni</a:t>
            </a:r>
            <a:endParaRPr kumimoji="0" lang="en-GB" sz="1600" b="1" i="0" u="sng" strike="noStrike" kern="1200" cap="none" spc="0" normalizeH="0" baseline="0" noProof="0" dirty="0">
              <a:ln>
                <a:noFill/>
              </a:ln>
              <a:solidFill>
                <a:srgbClr val="FF233D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008982" y="3917951"/>
            <a:ext cx="903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FF233D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S. rodhaini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FF233D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166146" y="3667126"/>
            <a:ext cx="7546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S. nasale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020095" y="3417888"/>
            <a:ext cx="9142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S.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spindale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055020" y="3167063"/>
            <a:ext cx="88578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EEECE1">
                    <a:lumMod val="50000"/>
                  </a:srgb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S. indicum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EEECE1">
                  <a:lumMod val="50000"/>
                </a:srgbClr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569246" y="2917826"/>
            <a:ext cx="1343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S. margrebowiei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008982" y="2417763"/>
            <a:ext cx="9137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S. mattheei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177258" y="2667001"/>
            <a:ext cx="74379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S.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leiperi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604170" y="2166938"/>
            <a:ext cx="1381789" cy="246221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S. haematobium</a:t>
            </a:r>
            <a:endParaRPr kumimoji="0" lang="en-GB" sz="16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280446" y="1417638"/>
            <a:ext cx="6395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S. bovis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669258" y="1917701"/>
            <a:ext cx="1241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S. </a:t>
            </a:r>
            <a:r>
              <a:rPr kumimoji="0" lang="en-US" sz="1600" b="0" i="1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intercalatum</a:t>
            </a:r>
            <a:endParaRPr kumimoji="0" lang="en-GB" sz="1600" b="0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918496" y="1666876"/>
            <a:ext cx="10050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S. curassoni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6189828" y="6583362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>
            <a:off x="1400345" y="1766887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Line 23"/>
          <p:cNvSpPr>
            <a:spLocks noChangeShapeType="1"/>
          </p:cNvSpPr>
          <p:nvPr/>
        </p:nvSpPr>
        <p:spPr bwMode="auto">
          <a:xfrm>
            <a:off x="1414632" y="1773237"/>
            <a:ext cx="1258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1393996" y="2833687"/>
            <a:ext cx="179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>
            <a:off x="1584495" y="2357437"/>
            <a:ext cx="0" cy="1022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1584495" y="2357437"/>
            <a:ext cx="900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 flipH="1">
            <a:off x="2451270" y="2154237"/>
            <a:ext cx="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 flipV="1">
            <a:off x="1597196" y="3379787"/>
            <a:ext cx="179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1781345" y="2960687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1790870" y="2962275"/>
            <a:ext cx="900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1587671" y="2027237"/>
            <a:ext cx="9845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Bulinidae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1738483" y="2682875"/>
            <a:ext cx="10294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Ancylidae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462133" y="2774950"/>
            <a:ext cx="11673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Planorbidae</a:t>
            </a: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1781346" y="3836987"/>
            <a:ext cx="179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H="1">
            <a:off x="1959145" y="3367087"/>
            <a:ext cx="0" cy="1022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flipV="1">
            <a:off x="1971846" y="3367087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V="1">
            <a:off x="1959146" y="4395787"/>
            <a:ext cx="13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2082970" y="3970337"/>
            <a:ext cx="0" cy="88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832021" y="3767137"/>
            <a:ext cx="11673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Planorbinae</a:t>
            </a:r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2089320" y="3970337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Line 41"/>
          <p:cNvSpPr>
            <a:spLocks noChangeShapeType="1"/>
          </p:cNvSpPr>
          <p:nvPr/>
        </p:nvSpPr>
        <p:spPr bwMode="auto">
          <a:xfrm flipH="1">
            <a:off x="2456032" y="3773487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 Box 42"/>
          <p:cNvSpPr txBox="1">
            <a:spLocks noChangeArrowheads="1"/>
          </p:cNvSpPr>
          <p:nvPr/>
        </p:nvSpPr>
        <p:spPr bwMode="auto">
          <a:xfrm>
            <a:off x="2605258" y="3616325"/>
            <a:ext cx="99578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Planorbis</a:t>
            </a:r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2605257" y="4000500"/>
            <a:ext cx="11432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Segmentina</a:t>
            </a:r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>
            <a:off x="2095671" y="4859337"/>
            <a:ext cx="179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>
            <a:off x="2279820" y="4579937"/>
            <a:ext cx="0" cy="59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 flipV="1">
            <a:off x="2463971" y="4986337"/>
            <a:ext cx="179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>
            <a:off x="2282995" y="45815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2449682" y="4986337"/>
            <a:ext cx="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 Box 49"/>
          <p:cNvSpPr txBox="1">
            <a:spLocks noChangeArrowheads="1"/>
          </p:cNvSpPr>
          <p:nvPr/>
        </p:nvSpPr>
        <p:spPr bwMode="auto">
          <a:xfrm>
            <a:off x="2605257" y="1579562"/>
            <a:ext cx="6639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Radix</a:t>
            </a:r>
          </a:p>
        </p:txBody>
      </p:sp>
      <p:sp>
        <p:nvSpPr>
          <p:cNvPr id="51" name="Text Box 50"/>
          <p:cNvSpPr txBox="1">
            <a:spLocks noChangeArrowheads="1"/>
          </p:cNvSpPr>
          <p:nvPr/>
        </p:nvSpPr>
        <p:spPr bwMode="auto">
          <a:xfrm>
            <a:off x="2605258" y="1985962"/>
            <a:ext cx="8579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Bulinus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2" name="Text Box 51"/>
          <p:cNvSpPr txBox="1">
            <a:spLocks noChangeArrowheads="1"/>
          </p:cNvSpPr>
          <p:nvPr/>
        </p:nvSpPr>
        <p:spPr bwMode="auto">
          <a:xfrm>
            <a:off x="2605257" y="2393950"/>
            <a:ext cx="13500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Indoplanorbis</a:t>
            </a:r>
          </a:p>
        </p:txBody>
      </p:sp>
      <p:sp>
        <p:nvSpPr>
          <p:cNvPr id="53" name="Text Box 52"/>
          <p:cNvSpPr txBox="1">
            <a:spLocks noChangeArrowheads="1"/>
          </p:cNvSpPr>
          <p:nvPr/>
        </p:nvSpPr>
        <p:spPr bwMode="auto">
          <a:xfrm>
            <a:off x="2605258" y="2801937"/>
            <a:ext cx="93968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Ferrissia</a:t>
            </a:r>
          </a:p>
        </p:txBody>
      </p:sp>
      <p:sp>
        <p:nvSpPr>
          <p:cNvPr id="54" name="Text Box 53"/>
          <p:cNvSpPr txBox="1">
            <a:spLocks noChangeArrowheads="1"/>
          </p:cNvSpPr>
          <p:nvPr/>
        </p:nvSpPr>
        <p:spPr bwMode="auto">
          <a:xfrm>
            <a:off x="2605258" y="3208337"/>
            <a:ext cx="1381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Drepanotrema</a:t>
            </a:r>
          </a:p>
        </p:txBody>
      </p:sp>
      <p:sp>
        <p:nvSpPr>
          <p:cNvPr id="55" name="Text Box 54"/>
          <p:cNvSpPr txBox="1">
            <a:spLocks noChangeArrowheads="1"/>
          </p:cNvSpPr>
          <p:nvPr/>
        </p:nvSpPr>
        <p:spPr bwMode="auto">
          <a:xfrm>
            <a:off x="2605257" y="4400550"/>
            <a:ext cx="12811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Planorbarius</a:t>
            </a:r>
          </a:p>
        </p:txBody>
      </p:sp>
      <p:sp>
        <p:nvSpPr>
          <p:cNvPr id="56" name="Text Box 55"/>
          <p:cNvSpPr txBox="1">
            <a:spLocks noChangeArrowheads="1"/>
          </p:cNvSpPr>
          <p:nvPr/>
        </p:nvSpPr>
        <p:spPr bwMode="auto">
          <a:xfrm>
            <a:off x="2605257" y="5186362"/>
            <a:ext cx="13612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FF233D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Biomphalaria</a:t>
            </a:r>
            <a:endParaRPr kumimoji="0" lang="en-GB" sz="1600" b="1" i="1" u="none" strike="noStrike" kern="1200" cap="none" spc="0" normalizeH="0" baseline="0" noProof="0" dirty="0">
              <a:ln>
                <a:noFill/>
              </a:ln>
              <a:solidFill>
                <a:srgbClr val="FF233D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57" name="Text Box 56"/>
          <p:cNvSpPr txBox="1">
            <a:spLocks noChangeArrowheads="1"/>
          </p:cNvSpPr>
          <p:nvPr/>
        </p:nvSpPr>
        <p:spPr bwMode="auto">
          <a:xfrm>
            <a:off x="2605258" y="4784725"/>
            <a:ext cx="963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Helisoma</a:t>
            </a:r>
          </a:p>
        </p:txBody>
      </p:sp>
      <p:sp>
        <p:nvSpPr>
          <p:cNvPr id="58" name="Line 57"/>
          <p:cNvSpPr>
            <a:spLocks noChangeShapeType="1"/>
          </p:cNvSpPr>
          <p:nvPr/>
        </p:nvSpPr>
        <p:spPr bwMode="auto">
          <a:xfrm flipH="1">
            <a:off x="1216195" y="2274887"/>
            <a:ext cx="165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Line 58"/>
          <p:cNvSpPr>
            <a:spLocks noChangeShapeType="1"/>
          </p:cNvSpPr>
          <p:nvPr/>
        </p:nvSpPr>
        <p:spPr bwMode="auto">
          <a:xfrm>
            <a:off x="1203495" y="2274887"/>
            <a:ext cx="0" cy="349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Line 59"/>
          <p:cNvSpPr>
            <a:spLocks noChangeShapeType="1"/>
          </p:cNvSpPr>
          <p:nvPr/>
        </p:nvSpPr>
        <p:spPr bwMode="auto">
          <a:xfrm flipV="1">
            <a:off x="1203495" y="5786437"/>
            <a:ext cx="147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Text Box 60"/>
          <p:cNvSpPr txBox="1">
            <a:spLocks noChangeArrowheads="1"/>
          </p:cNvSpPr>
          <p:nvPr/>
        </p:nvSpPr>
        <p:spPr bwMode="auto">
          <a:xfrm>
            <a:off x="462133" y="1932190"/>
            <a:ext cx="106471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Pulmonata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2" name="Text Box 61"/>
          <p:cNvSpPr txBox="1">
            <a:spLocks noChangeArrowheads="1"/>
          </p:cNvSpPr>
          <p:nvPr/>
        </p:nvSpPr>
        <p:spPr bwMode="auto">
          <a:xfrm>
            <a:off x="1200321" y="5458027"/>
            <a:ext cx="161133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Caenogastropoda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+mn-ea"/>
              <a:cs typeface="+mn-cs"/>
            </a:endParaRPr>
          </a:p>
        </p:txBody>
      </p:sp>
      <p:sp>
        <p:nvSpPr>
          <p:cNvPr id="63" name="Text Box 62"/>
          <p:cNvSpPr txBox="1">
            <a:spLocks noChangeArrowheads="1"/>
          </p:cNvSpPr>
          <p:nvPr/>
        </p:nvSpPr>
        <p:spPr bwMode="auto">
          <a:xfrm>
            <a:off x="2605257" y="5611812"/>
            <a:ext cx="14173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Pomatiopsidae</a:t>
            </a:r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 flipV="1">
            <a:off x="2463971" y="5392737"/>
            <a:ext cx="179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>
            <a:off x="2470321" y="4170362"/>
            <a:ext cx="173037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 flipV="1">
            <a:off x="2463971" y="3771900"/>
            <a:ext cx="179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Line 66"/>
          <p:cNvSpPr>
            <a:spLocks noChangeShapeType="1"/>
          </p:cNvSpPr>
          <p:nvPr/>
        </p:nvSpPr>
        <p:spPr bwMode="auto">
          <a:xfrm>
            <a:off x="2463971" y="2551112"/>
            <a:ext cx="179387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Line 67"/>
          <p:cNvSpPr>
            <a:spLocks noChangeShapeType="1"/>
          </p:cNvSpPr>
          <p:nvPr/>
        </p:nvSpPr>
        <p:spPr bwMode="auto">
          <a:xfrm flipV="1">
            <a:off x="2463971" y="2152650"/>
            <a:ext cx="179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Line 68"/>
          <p:cNvSpPr>
            <a:spLocks noChangeShapeType="1"/>
          </p:cNvSpPr>
          <p:nvPr/>
        </p:nvSpPr>
        <p:spPr bwMode="auto">
          <a:xfrm flipV="1">
            <a:off x="2273471" y="5189537"/>
            <a:ext cx="179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7986882" y="1533526"/>
            <a:ext cx="1047750" cy="4281487"/>
            <a:chOff x="5239" y="836"/>
            <a:chExt cx="660" cy="2697"/>
          </a:xfrm>
        </p:grpSpPr>
        <p:sp>
          <p:nvSpPr>
            <p:cNvPr id="71" name="Freeform 70"/>
            <p:cNvSpPr>
              <a:spLocks/>
            </p:cNvSpPr>
            <p:nvPr/>
          </p:nvSpPr>
          <p:spPr bwMode="auto">
            <a:xfrm flipH="1" flipV="1">
              <a:off x="5625" y="2704"/>
              <a:ext cx="274" cy="691"/>
            </a:xfrm>
            <a:custGeom>
              <a:avLst/>
              <a:gdLst>
                <a:gd name="T0" fmla="*/ 697 w 217"/>
                <a:gd name="T1" fmla="*/ 0 h 532"/>
                <a:gd name="T2" fmla="*/ 0 w 217"/>
                <a:gd name="T3" fmla="*/ 0 h 532"/>
                <a:gd name="T4" fmla="*/ 0 w 217"/>
                <a:gd name="T5" fmla="*/ 1966 h 532"/>
                <a:gd name="T6" fmla="*/ 356 w 217"/>
                <a:gd name="T7" fmla="*/ 1966 h 5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7" h="532">
                  <a:moveTo>
                    <a:pt x="217" y="0"/>
                  </a:moveTo>
                  <a:lnTo>
                    <a:pt x="0" y="0"/>
                  </a:lnTo>
                  <a:lnTo>
                    <a:pt x="0" y="532"/>
                  </a:lnTo>
                  <a:lnTo>
                    <a:pt x="111" y="532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 flipH="1" flipV="1">
              <a:off x="5239" y="3256"/>
              <a:ext cx="386" cy="277"/>
            </a:xfrm>
            <a:custGeom>
              <a:avLst/>
              <a:gdLst>
                <a:gd name="T0" fmla="*/ 991 w 305"/>
                <a:gd name="T1" fmla="*/ 0 h 213"/>
                <a:gd name="T2" fmla="*/ 0 w 305"/>
                <a:gd name="T3" fmla="*/ 0 h 213"/>
                <a:gd name="T4" fmla="*/ 0 w 305"/>
                <a:gd name="T5" fmla="*/ 792 h 213"/>
                <a:gd name="T6" fmla="*/ 344 w 305"/>
                <a:gd name="T7" fmla="*/ 792 h 21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5" h="213">
                  <a:moveTo>
                    <a:pt x="305" y="0"/>
                  </a:moveTo>
                  <a:lnTo>
                    <a:pt x="0" y="0"/>
                  </a:lnTo>
                  <a:lnTo>
                    <a:pt x="0" y="213"/>
                  </a:lnTo>
                  <a:lnTo>
                    <a:pt x="106" y="213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 flipH="1" flipV="1">
              <a:off x="5288" y="3138"/>
              <a:ext cx="203" cy="238"/>
            </a:xfrm>
            <a:custGeom>
              <a:avLst/>
              <a:gdLst>
                <a:gd name="T0" fmla="*/ 527 w 160"/>
                <a:gd name="T1" fmla="*/ 0 h 183"/>
                <a:gd name="T2" fmla="*/ 0 w 160"/>
                <a:gd name="T3" fmla="*/ 0 h 183"/>
                <a:gd name="T4" fmla="*/ 0 w 160"/>
                <a:gd name="T5" fmla="*/ 681 h 183"/>
                <a:gd name="T6" fmla="*/ 431 w 160"/>
                <a:gd name="T7" fmla="*/ 681 h 1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0" h="183">
                  <a:moveTo>
                    <a:pt x="160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131" y="183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 flipH="1" flipV="1">
              <a:off x="5295" y="3056"/>
              <a:ext cx="30" cy="163"/>
            </a:xfrm>
            <a:custGeom>
              <a:avLst/>
              <a:gdLst>
                <a:gd name="T0" fmla="*/ 75 w 24"/>
                <a:gd name="T1" fmla="*/ 0 h 125"/>
                <a:gd name="T2" fmla="*/ 0 w 24"/>
                <a:gd name="T3" fmla="*/ 0 h 125"/>
                <a:gd name="T4" fmla="*/ 0 w 24"/>
                <a:gd name="T5" fmla="*/ 473 h 125"/>
                <a:gd name="T6" fmla="*/ 60 w 24"/>
                <a:gd name="T7" fmla="*/ 473 h 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125">
                  <a:moveTo>
                    <a:pt x="24" y="0"/>
                  </a:moveTo>
                  <a:lnTo>
                    <a:pt x="0" y="0"/>
                  </a:lnTo>
                  <a:lnTo>
                    <a:pt x="0" y="125"/>
                  </a:lnTo>
                  <a:lnTo>
                    <a:pt x="19" y="125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 flipH="1" flipV="1">
              <a:off x="5307" y="2511"/>
              <a:ext cx="452" cy="388"/>
            </a:xfrm>
            <a:custGeom>
              <a:avLst/>
              <a:gdLst>
                <a:gd name="T0" fmla="*/ 1161 w 357"/>
                <a:gd name="T1" fmla="*/ 0 h 299"/>
                <a:gd name="T2" fmla="*/ 0 w 357"/>
                <a:gd name="T3" fmla="*/ 0 h 299"/>
                <a:gd name="T4" fmla="*/ 0 w 357"/>
                <a:gd name="T5" fmla="*/ 1099 h 299"/>
                <a:gd name="T6" fmla="*/ 222 w 357"/>
                <a:gd name="T7" fmla="*/ 1099 h 2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7" h="299">
                  <a:moveTo>
                    <a:pt x="357" y="0"/>
                  </a:moveTo>
                  <a:lnTo>
                    <a:pt x="0" y="0"/>
                  </a:lnTo>
                  <a:lnTo>
                    <a:pt x="0" y="299"/>
                  </a:lnTo>
                  <a:lnTo>
                    <a:pt x="68" y="299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 flipH="1" flipV="1">
              <a:off x="5331" y="2272"/>
              <a:ext cx="342" cy="470"/>
            </a:xfrm>
            <a:custGeom>
              <a:avLst/>
              <a:gdLst>
                <a:gd name="T0" fmla="*/ 879 w 270"/>
                <a:gd name="T1" fmla="*/ 0 h 362"/>
                <a:gd name="T2" fmla="*/ 0 w 270"/>
                <a:gd name="T3" fmla="*/ 0 h 362"/>
                <a:gd name="T4" fmla="*/ 0 w 270"/>
                <a:gd name="T5" fmla="*/ 1335 h 362"/>
                <a:gd name="T6" fmla="*/ 220 w 270"/>
                <a:gd name="T7" fmla="*/ 1335 h 36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0" h="362">
                  <a:moveTo>
                    <a:pt x="270" y="0"/>
                  </a:moveTo>
                  <a:lnTo>
                    <a:pt x="0" y="0"/>
                  </a:lnTo>
                  <a:lnTo>
                    <a:pt x="0" y="362"/>
                  </a:lnTo>
                  <a:lnTo>
                    <a:pt x="67" y="362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 flipH="1" flipV="1">
              <a:off x="5374" y="1826"/>
              <a:ext cx="210" cy="678"/>
            </a:xfrm>
            <a:custGeom>
              <a:avLst/>
              <a:gdLst>
                <a:gd name="T0" fmla="*/ 501 w 169"/>
                <a:gd name="T1" fmla="*/ 0 h 353"/>
                <a:gd name="T2" fmla="*/ 0 w 169"/>
                <a:gd name="T3" fmla="*/ 0 h 353"/>
                <a:gd name="T4" fmla="*/ 0 w 169"/>
                <a:gd name="T5" fmla="*/ 9227 h 353"/>
                <a:gd name="T6" fmla="*/ 129 w 169"/>
                <a:gd name="T7" fmla="*/ 9227 h 3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9" h="353">
                  <a:moveTo>
                    <a:pt x="169" y="0"/>
                  </a:moveTo>
                  <a:lnTo>
                    <a:pt x="0" y="0"/>
                  </a:lnTo>
                  <a:lnTo>
                    <a:pt x="0" y="353"/>
                  </a:lnTo>
                  <a:lnTo>
                    <a:pt x="44" y="353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 flipH="1" flipV="1">
              <a:off x="5295" y="2423"/>
              <a:ext cx="79" cy="157"/>
            </a:xfrm>
            <a:custGeom>
              <a:avLst/>
              <a:gdLst>
                <a:gd name="T0" fmla="*/ 194 w 63"/>
                <a:gd name="T1" fmla="*/ 0 h 121"/>
                <a:gd name="T2" fmla="*/ 0 w 63"/>
                <a:gd name="T3" fmla="*/ 0 h 121"/>
                <a:gd name="T4" fmla="*/ 0 w 63"/>
                <a:gd name="T5" fmla="*/ 446 h 121"/>
                <a:gd name="T6" fmla="*/ 163 w 63"/>
                <a:gd name="T7" fmla="*/ 446 h 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" h="121">
                  <a:moveTo>
                    <a:pt x="63" y="0"/>
                  </a:moveTo>
                  <a:lnTo>
                    <a:pt x="0" y="0"/>
                  </a:lnTo>
                  <a:lnTo>
                    <a:pt x="0" y="121"/>
                  </a:lnTo>
                  <a:lnTo>
                    <a:pt x="53" y="1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 flipH="1" flipV="1">
              <a:off x="5312" y="1946"/>
              <a:ext cx="105" cy="157"/>
            </a:xfrm>
            <a:custGeom>
              <a:avLst/>
              <a:gdLst>
                <a:gd name="T0" fmla="*/ 253 w 83"/>
                <a:gd name="T1" fmla="*/ 0 h 121"/>
                <a:gd name="T2" fmla="*/ 0 w 83"/>
                <a:gd name="T3" fmla="*/ 0 h 121"/>
                <a:gd name="T4" fmla="*/ 0 w 83"/>
                <a:gd name="T5" fmla="*/ 446 h 121"/>
                <a:gd name="T6" fmla="*/ 269 w 83"/>
                <a:gd name="T7" fmla="*/ 446 h 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3" h="121">
                  <a:moveTo>
                    <a:pt x="78" y="0"/>
                  </a:moveTo>
                  <a:lnTo>
                    <a:pt x="0" y="0"/>
                  </a:lnTo>
                  <a:lnTo>
                    <a:pt x="0" y="121"/>
                  </a:lnTo>
                  <a:lnTo>
                    <a:pt x="83" y="1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 flipH="1" flipV="1">
              <a:off x="5319" y="1476"/>
              <a:ext cx="116" cy="313"/>
            </a:xfrm>
            <a:custGeom>
              <a:avLst/>
              <a:gdLst>
                <a:gd name="T0" fmla="*/ 293 w 92"/>
                <a:gd name="T1" fmla="*/ 0 h 241"/>
                <a:gd name="T2" fmla="*/ 0 w 92"/>
                <a:gd name="T3" fmla="*/ 0 h 241"/>
                <a:gd name="T4" fmla="*/ 0 w 92"/>
                <a:gd name="T5" fmla="*/ 892 h 241"/>
                <a:gd name="T6" fmla="*/ 136 w 92"/>
                <a:gd name="T7" fmla="*/ 892 h 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2" h="241">
                  <a:moveTo>
                    <a:pt x="92" y="0"/>
                  </a:moveTo>
                  <a:lnTo>
                    <a:pt x="0" y="0"/>
                  </a:lnTo>
                  <a:lnTo>
                    <a:pt x="0" y="241"/>
                  </a:lnTo>
                  <a:lnTo>
                    <a:pt x="43" y="241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 flipH="1" flipV="1">
              <a:off x="5276" y="1325"/>
              <a:ext cx="105" cy="307"/>
            </a:xfrm>
            <a:custGeom>
              <a:avLst/>
              <a:gdLst>
                <a:gd name="T0" fmla="*/ 269 w 83"/>
                <a:gd name="T1" fmla="*/ 0 h 236"/>
                <a:gd name="T2" fmla="*/ 0 w 83"/>
                <a:gd name="T3" fmla="*/ 0 h 236"/>
                <a:gd name="T4" fmla="*/ 0 w 83"/>
                <a:gd name="T5" fmla="*/ 878 h 236"/>
                <a:gd name="T6" fmla="*/ 16 w 83"/>
                <a:gd name="T7" fmla="*/ 878 h 2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3" h="236">
                  <a:moveTo>
                    <a:pt x="83" y="0"/>
                  </a:moveTo>
                  <a:lnTo>
                    <a:pt x="0" y="0"/>
                  </a:lnTo>
                  <a:lnTo>
                    <a:pt x="0" y="236"/>
                  </a:lnTo>
                  <a:lnTo>
                    <a:pt x="5" y="236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 flipH="1" flipV="1">
              <a:off x="5319" y="1175"/>
              <a:ext cx="55" cy="295"/>
            </a:xfrm>
            <a:custGeom>
              <a:avLst/>
              <a:gdLst>
                <a:gd name="T0" fmla="*/ 135 w 44"/>
                <a:gd name="T1" fmla="*/ 0 h 227"/>
                <a:gd name="T2" fmla="*/ 0 w 44"/>
                <a:gd name="T3" fmla="*/ 0 h 227"/>
                <a:gd name="T4" fmla="*/ 0 w 44"/>
                <a:gd name="T5" fmla="*/ 841 h 227"/>
                <a:gd name="T6" fmla="*/ 48 w 44"/>
                <a:gd name="T7" fmla="*/ 841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227">
                  <a:moveTo>
                    <a:pt x="44" y="0"/>
                  </a:moveTo>
                  <a:lnTo>
                    <a:pt x="0" y="0"/>
                  </a:lnTo>
                  <a:lnTo>
                    <a:pt x="0" y="227"/>
                  </a:lnTo>
                  <a:lnTo>
                    <a:pt x="15" y="227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 flipH="1" flipV="1">
              <a:off x="5282" y="1037"/>
              <a:ext cx="73" cy="276"/>
            </a:xfrm>
            <a:custGeom>
              <a:avLst/>
              <a:gdLst>
                <a:gd name="T0" fmla="*/ 184 w 58"/>
                <a:gd name="T1" fmla="*/ 0 h 212"/>
                <a:gd name="T2" fmla="*/ 0 w 58"/>
                <a:gd name="T3" fmla="*/ 0 h 212"/>
                <a:gd name="T4" fmla="*/ 0 w 58"/>
                <a:gd name="T5" fmla="*/ 792 h 212"/>
                <a:gd name="T6" fmla="*/ 29 w 58"/>
                <a:gd name="T7" fmla="*/ 792 h 2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" h="212">
                  <a:moveTo>
                    <a:pt x="58" y="0"/>
                  </a:moveTo>
                  <a:lnTo>
                    <a:pt x="0" y="0"/>
                  </a:lnTo>
                  <a:lnTo>
                    <a:pt x="0" y="212"/>
                  </a:lnTo>
                  <a:lnTo>
                    <a:pt x="9" y="212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 flipH="1" flipV="1">
              <a:off x="5312" y="918"/>
              <a:ext cx="32" cy="237"/>
            </a:xfrm>
            <a:custGeom>
              <a:avLst/>
              <a:gdLst>
                <a:gd name="T0" fmla="*/ 86 w 25"/>
                <a:gd name="T1" fmla="*/ 0 h 183"/>
                <a:gd name="T2" fmla="*/ 0 w 25"/>
                <a:gd name="T3" fmla="*/ 0 h 183"/>
                <a:gd name="T4" fmla="*/ 0 w 25"/>
                <a:gd name="T5" fmla="*/ 667 h 183"/>
                <a:gd name="T6" fmla="*/ 17 w 25"/>
                <a:gd name="T7" fmla="*/ 667 h 1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83">
                  <a:moveTo>
                    <a:pt x="25" y="0"/>
                  </a:moveTo>
                  <a:lnTo>
                    <a:pt x="0" y="0"/>
                  </a:lnTo>
                  <a:lnTo>
                    <a:pt x="0" y="183"/>
                  </a:lnTo>
                  <a:lnTo>
                    <a:pt x="5" y="183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 flipH="1" flipV="1">
              <a:off x="5319" y="836"/>
              <a:ext cx="19" cy="157"/>
            </a:xfrm>
            <a:custGeom>
              <a:avLst/>
              <a:gdLst>
                <a:gd name="T0" fmla="*/ 16 w 15"/>
                <a:gd name="T1" fmla="*/ 0 h 121"/>
                <a:gd name="T2" fmla="*/ 0 w 15"/>
                <a:gd name="T3" fmla="*/ 0 h 121"/>
                <a:gd name="T4" fmla="*/ 0 w 15"/>
                <a:gd name="T5" fmla="*/ 446 h 121"/>
                <a:gd name="T6" fmla="*/ 48 w 15"/>
                <a:gd name="T7" fmla="*/ 446 h 12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121">
                  <a:moveTo>
                    <a:pt x="5" y="0"/>
                  </a:moveTo>
                  <a:lnTo>
                    <a:pt x="0" y="0"/>
                  </a:lnTo>
                  <a:lnTo>
                    <a:pt x="0" y="121"/>
                  </a:lnTo>
                  <a:lnTo>
                    <a:pt x="15" y="121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Line 85"/>
            <p:cNvSpPr>
              <a:spLocks noChangeShapeType="1"/>
            </p:cNvSpPr>
            <p:nvPr/>
          </p:nvSpPr>
          <p:spPr bwMode="auto">
            <a:xfrm>
              <a:off x="5328" y="225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Line 86"/>
            <p:cNvSpPr>
              <a:spLocks noChangeShapeType="1"/>
            </p:cNvSpPr>
            <p:nvPr/>
          </p:nvSpPr>
          <p:spPr bwMode="auto">
            <a:xfrm>
              <a:off x="5472" y="2028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Line 87"/>
            <p:cNvSpPr>
              <a:spLocks noChangeShapeType="1"/>
            </p:cNvSpPr>
            <p:nvPr/>
          </p:nvSpPr>
          <p:spPr bwMode="auto">
            <a:xfrm>
              <a:off x="5416" y="2024"/>
              <a:ext cx="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Line 88"/>
            <p:cNvSpPr>
              <a:spLocks noChangeShapeType="1"/>
            </p:cNvSpPr>
            <p:nvPr/>
          </p:nvSpPr>
          <p:spPr bwMode="auto">
            <a:xfrm>
              <a:off x="5520" y="1640"/>
              <a:ext cx="0" cy="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Line 89"/>
            <p:cNvSpPr>
              <a:spLocks noChangeShapeType="1"/>
            </p:cNvSpPr>
            <p:nvPr/>
          </p:nvSpPr>
          <p:spPr bwMode="auto">
            <a:xfrm flipH="1">
              <a:off x="5436" y="1636"/>
              <a:ext cx="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Line 90"/>
            <p:cNvSpPr>
              <a:spLocks noChangeShapeType="1"/>
            </p:cNvSpPr>
            <p:nvPr/>
          </p:nvSpPr>
          <p:spPr bwMode="auto">
            <a:xfrm flipH="1">
              <a:off x="5476" y="2144"/>
              <a:ext cx="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2" name="Line 91"/>
          <p:cNvSpPr>
            <a:spLocks noChangeShapeType="1"/>
          </p:cNvSpPr>
          <p:nvPr/>
        </p:nvSpPr>
        <p:spPr bwMode="auto">
          <a:xfrm flipH="1">
            <a:off x="5754857" y="5770562"/>
            <a:ext cx="78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Line 92"/>
          <p:cNvSpPr>
            <a:spLocks noChangeShapeType="1"/>
          </p:cNvSpPr>
          <p:nvPr/>
        </p:nvSpPr>
        <p:spPr bwMode="auto">
          <a:xfrm flipH="1">
            <a:off x="5754857" y="5516562"/>
            <a:ext cx="774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Line 93"/>
          <p:cNvSpPr>
            <a:spLocks noChangeShapeType="1"/>
          </p:cNvSpPr>
          <p:nvPr/>
        </p:nvSpPr>
        <p:spPr bwMode="auto">
          <a:xfrm flipH="1">
            <a:off x="5754857" y="5249862"/>
            <a:ext cx="73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Line 94"/>
          <p:cNvSpPr>
            <a:spLocks noChangeShapeType="1"/>
          </p:cNvSpPr>
          <p:nvPr/>
        </p:nvSpPr>
        <p:spPr bwMode="auto">
          <a:xfrm flipH="1">
            <a:off x="5754857" y="5008562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Line 95"/>
          <p:cNvSpPr>
            <a:spLocks noChangeShapeType="1"/>
          </p:cNvSpPr>
          <p:nvPr/>
        </p:nvSpPr>
        <p:spPr bwMode="auto">
          <a:xfrm>
            <a:off x="4018132" y="5808662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Line 96"/>
          <p:cNvSpPr>
            <a:spLocks noChangeShapeType="1"/>
          </p:cNvSpPr>
          <p:nvPr/>
        </p:nvSpPr>
        <p:spPr bwMode="auto">
          <a:xfrm flipH="1">
            <a:off x="4234032" y="5008562"/>
            <a:ext cx="152400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Line 97"/>
          <p:cNvSpPr>
            <a:spLocks noChangeShapeType="1"/>
          </p:cNvSpPr>
          <p:nvPr/>
        </p:nvSpPr>
        <p:spPr bwMode="auto">
          <a:xfrm flipH="1">
            <a:off x="4221332" y="5249862"/>
            <a:ext cx="154940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Line 98"/>
          <p:cNvSpPr>
            <a:spLocks noChangeShapeType="1"/>
          </p:cNvSpPr>
          <p:nvPr/>
        </p:nvSpPr>
        <p:spPr bwMode="auto">
          <a:xfrm flipH="1">
            <a:off x="4234032" y="5516562"/>
            <a:ext cx="152400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Line 99"/>
          <p:cNvSpPr>
            <a:spLocks noChangeShapeType="1"/>
          </p:cNvSpPr>
          <p:nvPr/>
        </p:nvSpPr>
        <p:spPr bwMode="auto">
          <a:xfrm flipH="1">
            <a:off x="4234032" y="5770562"/>
            <a:ext cx="152400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1" name="Group 100"/>
          <p:cNvGrpSpPr>
            <a:grpSpLocks/>
          </p:cNvGrpSpPr>
          <p:nvPr/>
        </p:nvGrpSpPr>
        <p:grpSpPr bwMode="auto">
          <a:xfrm>
            <a:off x="3497433" y="1516062"/>
            <a:ext cx="3311525" cy="1485900"/>
            <a:chOff x="1912" y="968"/>
            <a:chExt cx="2086" cy="936"/>
          </a:xfrm>
        </p:grpSpPr>
        <p:sp>
          <p:nvSpPr>
            <p:cNvPr id="102" name="Line 101"/>
            <p:cNvSpPr>
              <a:spLocks noChangeShapeType="1"/>
            </p:cNvSpPr>
            <p:nvPr/>
          </p:nvSpPr>
          <p:spPr bwMode="auto">
            <a:xfrm flipH="1">
              <a:off x="3334" y="968"/>
              <a:ext cx="66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Line 102"/>
            <p:cNvSpPr>
              <a:spLocks noChangeShapeType="1"/>
            </p:cNvSpPr>
            <p:nvPr/>
          </p:nvSpPr>
          <p:spPr bwMode="auto">
            <a:xfrm flipH="1">
              <a:off x="3334" y="1120"/>
              <a:ext cx="51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Line 103"/>
            <p:cNvSpPr>
              <a:spLocks noChangeShapeType="1"/>
            </p:cNvSpPr>
            <p:nvPr/>
          </p:nvSpPr>
          <p:spPr bwMode="auto">
            <a:xfrm flipH="1">
              <a:off x="3334" y="1280"/>
              <a:ext cx="39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Line 104"/>
            <p:cNvSpPr>
              <a:spLocks noChangeShapeType="1"/>
            </p:cNvSpPr>
            <p:nvPr/>
          </p:nvSpPr>
          <p:spPr bwMode="auto">
            <a:xfrm flipH="1">
              <a:off x="3334" y="1432"/>
              <a:ext cx="376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Line 105"/>
            <p:cNvSpPr>
              <a:spLocks noChangeShapeType="1"/>
            </p:cNvSpPr>
            <p:nvPr/>
          </p:nvSpPr>
          <p:spPr bwMode="auto">
            <a:xfrm flipH="1">
              <a:off x="3334" y="1592"/>
              <a:ext cx="56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Line 106"/>
            <p:cNvSpPr>
              <a:spLocks noChangeShapeType="1"/>
            </p:cNvSpPr>
            <p:nvPr/>
          </p:nvSpPr>
          <p:spPr bwMode="auto">
            <a:xfrm flipH="1">
              <a:off x="3334" y="1744"/>
              <a:ext cx="64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Line 107"/>
            <p:cNvSpPr>
              <a:spLocks noChangeShapeType="1"/>
            </p:cNvSpPr>
            <p:nvPr/>
          </p:nvSpPr>
          <p:spPr bwMode="auto">
            <a:xfrm flipH="1">
              <a:off x="3334" y="1904"/>
              <a:ext cx="360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9" name="Line 108"/>
            <p:cNvSpPr>
              <a:spLocks noChangeShapeType="1"/>
            </p:cNvSpPr>
            <p:nvPr/>
          </p:nvSpPr>
          <p:spPr bwMode="auto">
            <a:xfrm>
              <a:off x="1912" y="1376"/>
              <a:ext cx="464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Line 109"/>
            <p:cNvSpPr>
              <a:spLocks noChangeShapeType="1"/>
            </p:cNvSpPr>
            <p:nvPr/>
          </p:nvSpPr>
          <p:spPr bwMode="auto">
            <a:xfrm flipH="1">
              <a:off x="2376" y="968"/>
              <a:ext cx="960" cy="40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Line 110"/>
            <p:cNvSpPr>
              <a:spLocks noChangeShapeType="1"/>
            </p:cNvSpPr>
            <p:nvPr/>
          </p:nvSpPr>
          <p:spPr bwMode="auto">
            <a:xfrm flipH="1">
              <a:off x="2376" y="1120"/>
              <a:ext cx="960" cy="25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2" name="Line 111"/>
            <p:cNvSpPr>
              <a:spLocks noChangeShapeType="1"/>
            </p:cNvSpPr>
            <p:nvPr/>
          </p:nvSpPr>
          <p:spPr bwMode="auto">
            <a:xfrm flipH="1">
              <a:off x="2376" y="1280"/>
              <a:ext cx="960" cy="9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Line 112"/>
            <p:cNvSpPr>
              <a:spLocks noChangeShapeType="1"/>
            </p:cNvSpPr>
            <p:nvPr/>
          </p:nvSpPr>
          <p:spPr bwMode="auto">
            <a:xfrm flipH="1" flipV="1">
              <a:off x="2376" y="1376"/>
              <a:ext cx="960" cy="5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Line 113"/>
            <p:cNvSpPr>
              <a:spLocks noChangeShapeType="1"/>
            </p:cNvSpPr>
            <p:nvPr/>
          </p:nvSpPr>
          <p:spPr bwMode="auto">
            <a:xfrm flipH="1" flipV="1">
              <a:off x="2376" y="1376"/>
              <a:ext cx="960" cy="21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Line 114"/>
            <p:cNvSpPr>
              <a:spLocks noChangeShapeType="1"/>
            </p:cNvSpPr>
            <p:nvPr/>
          </p:nvSpPr>
          <p:spPr bwMode="auto">
            <a:xfrm flipH="1" flipV="1">
              <a:off x="2376" y="1376"/>
              <a:ext cx="960" cy="36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Line 115"/>
            <p:cNvSpPr>
              <a:spLocks noChangeShapeType="1"/>
            </p:cNvSpPr>
            <p:nvPr/>
          </p:nvSpPr>
          <p:spPr bwMode="auto">
            <a:xfrm flipH="1" flipV="1">
              <a:off x="2376" y="1376"/>
              <a:ext cx="960" cy="52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7" name="Line 116"/>
          <p:cNvSpPr>
            <a:spLocks noChangeShapeType="1"/>
          </p:cNvSpPr>
          <p:nvPr/>
        </p:nvSpPr>
        <p:spPr bwMode="auto">
          <a:xfrm flipH="1">
            <a:off x="5754857" y="3255962"/>
            <a:ext cx="927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Line 117"/>
          <p:cNvSpPr>
            <a:spLocks noChangeShapeType="1"/>
          </p:cNvSpPr>
          <p:nvPr/>
        </p:nvSpPr>
        <p:spPr bwMode="auto">
          <a:xfrm flipH="1">
            <a:off x="5754857" y="3509962"/>
            <a:ext cx="927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Line 118"/>
          <p:cNvSpPr>
            <a:spLocks noChangeShapeType="1"/>
          </p:cNvSpPr>
          <p:nvPr/>
        </p:nvSpPr>
        <p:spPr bwMode="auto">
          <a:xfrm flipH="1">
            <a:off x="5754857" y="3738562"/>
            <a:ext cx="104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Line 119"/>
          <p:cNvSpPr>
            <a:spLocks noChangeShapeType="1"/>
          </p:cNvSpPr>
          <p:nvPr/>
        </p:nvSpPr>
        <p:spPr bwMode="auto">
          <a:xfrm>
            <a:off x="3916532" y="2582862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Line 120"/>
          <p:cNvSpPr>
            <a:spLocks noChangeShapeType="1"/>
          </p:cNvSpPr>
          <p:nvPr/>
        </p:nvSpPr>
        <p:spPr bwMode="auto">
          <a:xfrm flipH="1" flipV="1">
            <a:off x="4234032" y="2582862"/>
            <a:ext cx="1524000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Line 121"/>
          <p:cNvSpPr>
            <a:spLocks noChangeShapeType="1"/>
          </p:cNvSpPr>
          <p:nvPr/>
        </p:nvSpPr>
        <p:spPr bwMode="auto">
          <a:xfrm flipH="1" flipV="1">
            <a:off x="4234032" y="2582862"/>
            <a:ext cx="1524000" cy="92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Line 122"/>
          <p:cNvSpPr>
            <a:spLocks noChangeShapeType="1"/>
          </p:cNvSpPr>
          <p:nvPr/>
        </p:nvSpPr>
        <p:spPr bwMode="auto">
          <a:xfrm flipH="1" flipV="1">
            <a:off x="4234032" y="2582862"/>
            <a:ext cx="1524000" cy="1155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Line 123"/>
          <p:cNvSpPr>
            <a:spLocks noChangeShapeType="1"/>
          </p:cNvSpPr>
          <p:nvPr/>
        </p:nvSpPr>
        <p:spPr bwMode="auto">
          <a:xfrm flipH="1">
            <a:off x="4234032" y="2239962"/>
            <a:ext cx="1524000" cy="762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Line 124"/>
          <p:cNvSpPr>
            <a:spLocks noChangeShapeType="1"/>
          </p:cNvSpPr>
          <p:nvPr/>
        </p:nvSpPr>
        <p:spPr bwMode="auto">
          <a:xfrm>
            <a:off x="3579982" y="3001962"/>
            <a:ext cx="641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6" name="Group 125"/>
          <p:cNvGrpSpPr>
            <a:grpSpLocks/>
          </p:cNvGrpSpPr>
          <p:nvPr/>
        </p:nvGrpSpPr>
        <p:grpSpPr bwMode="auto">
          <a:xfrm>
            <a:off x="3903833" y="3992562"/>
            <a:ext cx="2790825" cy="1371600"/>
            <a:chOff x="2168" y="2528"/>
            <a:chExt cx="1758" cy="864"/>
          </a:xfrm>
        </p:grpSpPr>
        <p:sp>
          <p:nvSpPr>
            <p:cNvPr id="127" name="Line 126"/>
            <p:cNvSpPr>
              <a:spLocks noChangeShapeType="1"/>
            </p:cNvSpPr>
            <p:nvPr/>
          </p:nvSpPr>
          <p:spPr bwMode="auto">
            <a:xfrm flipH="1">
              <a:off x="3334" y="2528"/>
              <a:ext cx="584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Line 127"/>
            <p:cNvSpPr>
              <a:spLocks noChangeShapeType="1"/>
            </p:cNvSpPr>
            <p:nvPr/>
          </p:nvSpPr>
          <p:spPr bwMode="auto">
            <a:xfrm flipH="1">
              <a:off x="3334" y="2696"/>
              <a:ext cx="59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9" name="Line 128"/>
            <p:cNvSpPr>
              <a:spLocks noChangeShapeType="1"/>
            </p:cNvSpPr>
            <p:nvPr/>
          </p:nvSpPr>
          <p:spPr bwMode="auto">
            <a:xfrm>
              <a:off x="2168" y="3392"/>
              <a:ext cx="20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oval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Line 129"/>
            <p:cNvSpPr>
              <a:spLocks noChangeShapeType="1"/>
            </p:cNvSpPr>
            <p:nvPr/>
          </p:nvSpPr>
          <p:spPr bwMode="auto">
            <a:xfrm flipH="1">
              <a:off x="2376" y="2528"/>
              <a:ext cx="960" cy="86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1" name="Line 130"/>
            <p:cNvSpPr>
              <a:spLocks noChangeShapeType="1"/>
            </p:cNvSpPr>
            <p:nvPr/>
          </p:nvSpPr>
          <p:spPr bwMode="auto">
            <a:xfrm flipH="1">
              <a:off x="2376" y="2696"/>
              <a:ext cx="968" cy="6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2" name="Line 131"/>
          <p:cNvSpPr>
            <a:spLocks noChangeShapeType="1"/>
          </p:cNvSpPr>
          <p:nvPr/>
        </p:nvSpPr>
        <p:spPr bwMode="auto">
          <a:xfrm flipH="1">
            <a:off x="4234032" y="2252662"/>
            <a:ext cx="1524000" cy="2336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Line 132"/>
          <p:cNvSpPr>
            <a:spLocks noChangeShapeType="1"/>
          </p:cNvSpPr>
          <p:nvPr/>
        </p:nvSpPr>
        <p:spPr bwMode="auto">
          <a:xfrm flipH="1">
            <a:off x="4234032" y="1516062"/>
            <a:ext cx="1524000" cy="3073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Line 133"/>
          <p:cNvSpPr>
            <a:spLocks noChangeShapeType="1"/>
          </p:cNvSpPr>
          <p:nvPr/>
        </p:nvSpPr>
        <p:spPr bwMode="auto">
          <a:xfrm flipH="1">
            <a:off x="4234032" y="4259262"/>
            <a:ext cx="1524000" cy="330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Line 134"/>
          <p:cNvSpPr>
            <a:spLocks noChangeShapeType="1"/>
          </p:cNvSpPr>
          <p:nvPr/>
        </p:nvSpPr>
        <p:spPr bwMode="auto">
          <a:xfrm flipH="1">
            <a:off x="3853032" y="4589462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Line 135"/>
          <p:cNvSpPr>
            <a:spLocks noChangeShapeType="1"/>
          </p:cNvSpPr>
          <p:nvPr/>
        </p:nvSpPr>
        <p:spPr bwMode="auto">
          <a:xfrm flipH="1">
            <a:off x="5754857" y="4500562"/>
            <a:ext cx="774700" cy="0"/>
          </a:xfrm>
          <a:prstGeom prst="line">
            <a:avLst/>
          </a:prstGeom>
          <a:noFill/>
          <a:ln w="9525">
            <a:solidFill>
              <a:srgbClr val="0432FF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432FF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Line 136"/>
          <p:cNvSpPr>
            <a:spLocks noChangeShapeType="1"/>
          </p:cNvSpPr>
          <p:nvPr/>
        </p:nvSpPr>
        <p:spPr bwMode="auto">
          <a:xfrm flipH="1">
            <a:off x="5754858" y="4779962"/>
            <a:ext cx="530225" cy="0"/>
          </a:xfrm>
          <a:prstGeom prst="line">
            <a:avLst/>
          </a:prstGeom>
          <a:noFill/>
          <a:ln w="9525">
            <a:solidFill>
              <a:srgbClr val="0432FF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432FF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Line 137"/>
          <p:cNvSpPr>
            <a:spLocks noChangeShapeType="1"/>
          </p:cNvSpPr>
          <p:nvPr/>
        </p:nvSpPr>
        <p:spPr bwMode="auto">
          <a:xfrm>
            <a:off x="3624432" y="1744662"/>
            <a:ext cx="609600" cy="0"/>
          </a:xfrm>
          <a:prstGeom prst="line">
            <a:avLst/>
          </a:prstGeom>
          <a:noFill/>
          <a:ln w="9525">
            <a:solidFill>
              <a:srgbClr val="0432FF"/>
            </a:solidFill>
            <a:round/>
            <a:headEnd type="oval" w="sm" len="sm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Line 138"/>
          <p:cNvSpPr>
            <a:spLocks noChangeShapeType="1"/>
          </p:cNvSpPr>
          <p:nvPr/>
        </p:nvSpPr>
        <p:spPr bwMode="auto">
          <a:xfrm>
            <a:off x="4234032" y="1744662"/>
            <a:ext cx="1498600" cy="2755900"/>
          </a:xfrm>
          <a:prstGeom prst="line">
            <a:avLst/>
          </a:prstGeom>
          <a:noFill/>
          <a:ln w="9525">
            <a:solidFill>
              <a:srgbClr val="0432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Line 139"/>
          <p:cNvSpPr>
            <a:spLocks noChangeShapeType="1"/>
          </p:cNvSpPr>
          <p:nvPr/>
        </p:nvSpPr>
        <p:spPr bwMode="auto">
          <a:xfrm>
            <a:off x="4234032" y="1744662"/>
            <a:ext cx="1511300" cy="3035300"/>
          </a:xfrm>
          <a:prstGeom prst="line">
            <a:avLst/>
          </a:prstGeom>
          <a:noFill/>
          <a:ln w="9525">
            <a:solidFill>
              <a:srgbClr val="0432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432FF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Rectangle 140"/>
          <p:cNvSpPr>
            <a:spLocks noChangeArrowheads="1"/>
          </p:cNvSpPr>
          <p:nvPr/>
        </p:nvSpPr>
        <p:spPr bwMode="auto">
          <a:xfrm>
            <a:off x="5180183" y="6146801"/>
            <a:ext cx="28051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Chimaerohemecus trondheimensis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42" name="Text Box 141"/>
          <p:cNvSpPr txBox="1">
            <a:spLocks noChangeArrowheads="1"/>
          </p:cNvSpPr>
          <p:nvPr/>
        </p:nvSpPr>
        <p:spPr bwMode="auto">
          <a:xfrm>
            <a:off x="5699295" y="5865812"/>
            <a:ext cx="23102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t>Other schistosome genera</a:t>
            </a:r>
          </a:p>
        </p:txBody>
      </p:sp>
      <p:sp>
        <p:nvSpPr>
          <p:cNvPr id="143" name="Freeform 142"/>
          <p:cNvSpPr>
            <a:spLocks/>
          </p:cNvSpPr>
          <p:nvPr/>
        </p:nvSpPr>
        <p:spPr bwMode="auto">
          <a:xfrm flipH="1" flipV="1">
            <a:off x="8960021" y="5507037"/>
            <a:ext cx="401637" cy="820738"/>
          </a:xfrm>
          <a:custGeom>
            <a:avLst/>
            <a:gdLst>
              <a:gd name="T0" fmla="*/ 2147483647 w 1643"/>
              <a:gd name="T1" fmla="*/ 0 h 1154"/>
              <a:gd name="T2" fmla="*/ 0 w 1643"/>
              <a:gd name="T3" fmla="*/ 0 h 1154"/>
              <a:gd name="T4" fmla="*/ 0 w 1643"/>
              <a:gd name="T5" fmla="*/ 2147483647 h 1154"/>
              <a:gd name="T6" fmla="*/ 2147483647 w 1643"/>
              <a:gd name="T7" fmla="*/ 2147483647 h 115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43" h="1154">
                <a:moveTo>
                  <a:pt x="1643" y="0"/>
                </a:moveTo>
                <a:lnTo>
                  <a:pt x="0" y="0"/>
                </a:lnTo>
                <a:lnTo>
                  <a:pt x="0" y="1154"/>
                </a:lnTo>
                <a:lnTo>
                  <a:pt x="870" y="1154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Freeform 143"/>
          <p:cNvSpPr>
            <a:spLocks/>
          </p:cNvSpPr>
          <p:nvPr/>
        </p:nvSpPr>
        <p:spPr bwMode="auto">
          <a:xfrm flipH="1" flipV="1">
            <a:off x="9042570" y="5157788"/>
            <a:ext cx="112712" cy="887413"/>
          </a:xfrm>
          <a:custGeom>
            <a:avLst/>
            <a:gdLst>
              <a:gd name="T0" fmla="*/ 2147483647 w 251"/>
              <a:gd name="T1" fmla="*/ 0 h 1372"/>
              <a:gd name="T2" fmla="*/ 0 w 251"/>
              <a:gd name="T3" fmla="*/ 0 h 1372"/>
              <a:gd name="T4" fmla="*/ 0 w 251"/>
              <a:gd name="T5" fmla="*/ 2147483647 h 1372"/>
              <a:gd name="T6" fmla="*/ 2147483647 w 251"/>
              <a:gd name="T7" fmla="*/ 2147483647 h 13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1" h="1372">
                <a:moveTo>
                  <a:pt x="29" y="0"/>
                </a:moveTo>
                <a:lnTo>
                  <a:pt x="0" y="0"/>
                </a:lnTo>
                <a:lnTo>
                  <a:pt x="0" y="1372"/>
                </a:lnTo>
                <a:lnTo>
                  <a:pt x="251" y="1372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Line 144"/>
          <p:cNvSpPr>
            <a:spLocks noChangeShapeType="1"/>
          </p:cNvSpPr>
          <p:nvPr/>
        </p:nvSpPr>
        <p:spPr bwMode="auto">
          <a:xfrm flipH="1" flipV="1">
            <a:off x="8075782" y="60452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Line 145"/>
          <p:cNvSpPr>
            <a:spLocks noChangeShapeType="1"/>
          </p:cNvSpPr>
          <p:nvPr/>
        </p:nvSpPr>
        <p:spPr bwMode="auto">
          <a:xfrm flipH="1" flipV="1">
            <a:off x="8053558" y="6334125"/>
            <a:ext cx="1171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Text Box 146"/>
          <p:cNvSpPr txBox="1">
            <a:spLocks noChangeArrowheads="1"/>
          </p:cNvSpPr>
          <p:nvPr/>
        </p:nvSpPr>
        <p:spPr bwMode="auto">
          <a:xfrm>
            <a:off x="185669" y="6573450"/>
            <a:ext cx="676640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t>Lockyer, A.E., Jones, C.S., Noble, L.R. &amp; Rollinson, D. (2004)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t>Canadian Journal of Zoology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+mn-ea"/>
                <a:cs typeface="Times New Roman" charset="0"/>
              </a:rPr>
              <a:t> 82 251-269.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EF300B7-F18D-004E-8519-217267E0A45A}"/>
              </a:ext>
            </a:extLst>
          </p:cNvPr>
          <p:cNvSpPr txBox="1"/>
          <p:nvPr/>
        </p:nvSpPr>
        <p:spPr>
          <a:xfrm>
            <a:off x="9718846" y="5418138"/>
            <a:ext cx="20031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Times" charset="0"/>
              </a:rPr>
              <a:t>g</a:t>
            </a:r>
            <a:r>
              <a:rPr kumimoji="0" lang="en-US" sz="1400" b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reen</a:t>
            </a: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</a:t>
            </a: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" charset="0"/>
                <a:ea typeface="+mn-ea"/>
                <a:cs typeface="+mn-cs"/>
              </a:rPr>
              <a:t>– japonicum clade</a:t>
            </a:r>
            <a:endParaRPr lang="en-US" sz="1400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F6085D7-1E0C-DE45-BF76-2377E1F9DFD0}"/>
              </a:ext>
            </a:extLst>
          </p:cNvPr>
          <p:cNvSpPr txBox="1"/>
          <p:nvPr/>
        </p:nvSpPr>
        <p:spPr>
          <a:xfrm>
            <a:off x="9718846" y="4522428"/>
            <a:ext cx="2226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432FF"/>
                </a:solidFill>
                <a:latin typeface="Times" charset="0"/>
              </a:rPr>
              <a:t>blue</a:t>
            </a: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</a:t>
            </a: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" charset="0"/>
                <a:ea typeface="+mn-ea"/>
                <a:cs typeface="+mn-cs"/>
              </a:rPr>
              <a:t>– proto mansoni clade</a:t>
            </a:r>
            <a:endParaRPr lang="en-US" sz="1400" dirty="0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4B553B7-A2AB-094C-9532-3425DDFCD623}"/>
              </a:ext>
            </a:extLst>
          </p:cNvPr>
          <p:cNvSpPr txBox="1"/>
          <p:nvPr/>
        </p:nvSpPr>
        <p:spPr>
          <a:xfrm>
            <a:off x="9718845" y="3995381"/>
            <a:ext cx="2226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" charset="0"/>
              </a:rPr>
              <a:t>red</a:t>
            </a: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</a:t>
            </a: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" charset="0"/>
                <a:ea typeface="+mn-ea"/>
                <a:cs typeface="+mn-cs"/>
              </a:rPr>
              <a:t>– mansoni clade</a:t>
            </a:r>
            <a:endParaRPr lang="en-US" sz="1400" dirty="0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9C77F2A8-C3C8-CF46-A55E-B545225A42EF}"/>
              </a:ext>
            </a:extLst>
          </p:cNvPr>
          <p:cNvSpPr txBox="1"/>
          <p:nvPr/>
        </p:nvSpPr>
        <p:spPr>
          <a:xfrm>
            <a:off x="9718586" y="3275111"/>
            <a:ext cx="22267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Times" charset="0"/>
              </a:rPr>
              <a:t>brown</a:t>
            </a: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</a:t>
            </a: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" charset="0"/>
                <a:ea typeface="+mn-ea"/>
                <a:cs typeface="+mn-cs"/>
              </a:rPr>
              <a:t>– indicum clade</a:t>
            </a:r>
            <a:endParaRPr lang="en-US" sz="1400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172B930F-C7D6-CB44-B9B5-8BAEF67A8B7F}"/>
              </a:ext>
            </a:extLst>
          </p:cNvPr>
          <p:cNvSpPr txBox="1"/>
          <p:nvPr/>
        </p:nvSpPr>
        <p:spPr>
          <a:xfrm>
            <a:off x="9718586" y="2087562"/>
            <a:ext cx="26323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Times" charset="0"/>
              </a:rPr>
              <a:t>l</a:t>
            </a:r>
            <a:r>
              <a:rPr kumimoji="0" lang="en-US" sz="1400" b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ight</a:t>
            </a: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blue</a:t>
            </a: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charset="0"/>
                <a:ea typeface="+mn-ea"/>
                <a:cs typeface="+mn-cs"/>
              </a:rPr>
              <a:t> </a:t>
            </a:r>
            <a:r>
              <a:rPr kumimoji="0" lang="en-US" sz="1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" charset="0"/>
                <a:ea typeface="+mn-ea"/>
                <a:cs typeface="+mn-cs"/>
              </a:rPr>
              <a:t>– haematobium clade</a:t>
            </a:r>
            <a:endParaRPr lang="en-US" sz="1400" dirty="0"/>
          </a:p>
        </p:txBody>
      </p:sp>
      <p:sp>
        <p:nvSpPr>
          <p:cNvPr id="153" name="Rectangle 2">
            <a:extLst>
              <a:ext uri="{FF2B5EF4-FFF2-40B4-BE49-F238E27FC236}">
                <a16:creationId xmlns:a16="http://schemas.microsoft.com/office/drawing/2014/main" id="{35697F98-BA28-1C4B-A76F-B774F6A1602F}"/>
              </a:ext>
            </a:extLst>
          </p:cNvPr>
          <p:cNvSpPr txBox="1">
            <a:spLocks noChangeArrowheads="1"/>
          </p:cNvSpPr>
          <p:nvPr/>
        </p:nvSpPr>
        <p:spPr>
          <a:xfrm>
            <a:off x="9840341" y="1188049"/>
            <a:ext cx="7772400" cy="1143000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F9A4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rPr>
              <a:t>Schistosome clades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90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4197F2-2737-4881-99A5-A1888AEFD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731" y="879913"/>
            <a:ext cx="3716565" cy="692068"/>
          </a:xfrm>
        </p:spPr>
        <p:txBody>
          <a:bodyPr>
            <a:normAutofit/>
          </a:bodyPr>
          <a:lstStyle/>
          <a:p>
            <a:r>
              <a:rPr lang="en-US" sz="2800" dirty="0" err="1"/>
              <a:t>Gleischner</a:t>
            </a:r>
            <a:r>
              <a:rPr lang="en-US" sz="2800" dirty="0"/>
              <a:t> </a:t>
            </a:r>
            <a:r>
              <a:rPr lang="en-US" sz="2800" i="1" dirty="0"/>
              <a:t>et al </a:t>
            </a:r>
            <a:r>
              <a:rPr lang="en-US" sz="2800" dirty="0"/>
              <a:t>2015</a:t>
            </a:r>
            <a:endParaRPr lang="en-GB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371B37-DF23-4A75-A451-0F0994AC42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34321" y="1725985"/>
            <a:ext cx="3762016" cy="1190469"/>
          </a:xfrm>
        </p:spPr>
        <p:txBody>
          <a:bodyPr>
            <a:noAutofit/>
          </a:bodyPr>
          <a:lstStyle/>
          <a:p>
            <a:r>
              <a:rPr lang="en-US" sz="1800" dirty="0"/>
              <a:t>There has been an over-reliance of laboratory isolates in schistosome research.</a:t>
            </a:r>
            <a:endParaRPr lang="en-GB" sz="1800" dirty="0"/>
          </a:p>
        </p:txBody>
      </p:sp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D69A111C-8170-45F0-8EA5-DAF8EA39D6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2"/>
          <a:stretch/>
        </p:blipFill>
        <p:spPr>
          <a:xfrm>
            <a:off x="6412706" y="140243"/>
            <a:ext cx="5442963" cy="6614809"/>
          </a:xfr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4AE35D5-D692-43E5-81DF-B365ACE31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536659"/>
              </p:ext>
            </p:extLst>
          </p:nvPr>
        </p:nvGraphicFramePr>
        <p:xfrm>
          <a:off x="336330" y="2522483"/>
          <a:ext cx="5759668" cy="3689131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274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3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4706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1200" err="1">
                          <a:solidFill>
                            <a:schemeClr val="bg1"/>
                          </a:solidFill>
                          <a:effectLst/>
                        </a:rPr>
                        <a:t>Schistosoma</a:t>
                      </a:r>
                      <a:r>
                        <a:rPr lang="en-GB" sz="1200">
                          <a:solidFill>
                            <a:schemeClr val="bg1"/>
                          </a:solidFill>
                          <a:effectLst/>
                        </a:rPr>
                        <a:t> spp.</a:t>
                      </a:r>
                    </a:p>
                  </a:txBody>
                  <a:tcPr marL="85472" marR="85472" marT="42736" marB="4273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Published Experiments</a:t>
                      </a:r>
                    </a:p>
                    <a:p>
                      <a:pPr algn="ctr" fontAlgn="t"/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(n = 121)</a:t>
                      </a:r>
                    </a:p>
                  </a:txBody>
                  <a:tcPr marL="85472" marR="85472" marT="42736" marB="4273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800" err="1">
                          <a:solidFill>
                            <a:schemeClr val="bg1"/>
                          </a:solidFill>
                          <a:effectLst/>
                        </a:rPr>
                        <a:t>GenBank</a:t>
                      </a:r>
                      <a:r>
                        <a:rPr lang="en-GB" sz="800">
                          <a:solidFill>
                            <a:schemeClr val="bg1"/>
                          </a:solidFill>
                          <a:effectLst/>
                        </a:rPr>
                        <a:t> Genomic and EST Entries (n = 1,409)</a:t>
                      </a:r>
                    </a:p>
                  </a:txBody>
                  <a:tcPr marL="85472" marR="85472" marT="42736" marB="4273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230">
                <a:tc gridSpan="2">
                  <a:txBody>
                    <a:bodyPr/>
                    <a:lstStyle/>
                    <a:p>
                      <a:pPr algn="ctr" fontAlgn="t"/>
                      <a:endParaRPr lang="en-GB" sz="8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85472" marR="85472" marT="42736" marB="4273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</a:rPr>
                        <a:t>Parasite</a:t>
                      </a:r>
                    </a:p>
                  </a:txBody>
                  <a:tcPr marL="85472" marR="85472" marT="42736" marB="4273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</a:rPr>
                        <a:t>Host</a:t>
                      </a:r>
                    </a:p>
                  </a:txBody>
                  <a:tcPr marL="85472" marR="85472" marT="42736" marB="4273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>
                          <a:solidFill>
                            <a:schemeClr val="bg1"/>
                          </a:solidFill>
                          <a:effectLst/>
                        </a:rPr>
                        <a:t>Parasite</a:t>
                      </a:r>
                    </a:p>
                  </a:txBody>
                  <a:tcPr marL="85472" marR="85472" marT="42736" marB="4273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359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i="1" dirty="0">
                          <a:effectLst/>
                        </a:rPr>
                        <a:t>S. mansoni</a:t>
                      </a:r>
                    </a:p>
                  </a:txBody>
                  <a:tcPr marL="85472" marR="85472" marT="42736" marB="4273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effectLst/>
                        </a:rPr>
                        <a:t>Lab strain</a:t>
                      </a:r>
                    </a:p>
                  </a:txBody>
                  <a:tcPr marL="85472" marR="85472" marT="42736" marB="4273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>
                          <a:effectLst/>
                        </a:rPr>
                        <a:t>80%</a:t>
                      </a:r>
                    </a:p>
                  </a:txBody>
                  <a:tcPr marL="85472" marR="85472" marT="42736" marB="4273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>
                          <a:effectLst/>
                        </a:rPr>
                        <a:t>93%</a:t>
                      </a:r>
                    </a:p>
                  </a:txBody>
                  <a:tcPr marL="85472" marR="85472" marT="42736" marB="4273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>
                          <a:effectLst/>
                        </a:rPr>
                        <a:t>79%</a:t>
                      </a:r>
                    </a:p>
                  </a:txBody>
                  <a:tcPr marL="85472" marR="85472" marT="42736" marB="4273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359">
                <a:tc>
                  <a:txBody>
                    <a:bodyPr/>
                    <a:lstStyle/>
                    <a:p>
                      <a:pPr algn="l" fontAlgn="t"/>
                      <a:endParaRPr lang="en-GB" sz="800">
                        <a:effectLst/>
                      </a:endParaRPr>
                    </a:p>
                  </a:txBody>
                  <a:tcPr marL="85472" marR="85472" marT="42736" marB="4273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effectLst/>
                        </a:rPr>
                        <a:t>Field</a:t>
                      </a:r>
                    </a:p>
                  </a:txBody>
                  <a:tcPr marL="85472" marR="85472" marT="42736" marB="4273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>
                          <a:effectLst/>
                        </a:rPr>
                        <a:t>8%</a:t>
                      </a:r>
                    </a:p>
                  </a:txBody>
                  <a:tcPr marL="85472" marR="85472" marT="42736" marB="4273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>
                          <a:effectLst/>
                        </a:rPr>
                        <a:t>7%</a:t>
                      </a:r>
                    </a:p>
                  </a:txBody>
                  <a:tcPr marL="85472" marR="85472" marT="42736" marB="4273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>
                          <a:effectLst/>
                        </a:rPr>
                        <a:t>2%</a:t>
                      </a:r>
                    </a:p>
                  </a:txBody>
                  <a:tcPr marL="85472" marR="85472" marT="42736" marB="4273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706">
                <a:tc>
                  <a:txBody>
                    <a:bodyPr/>
                    <a:lstStyle/>
                    <a:p>
                      <a:pPr algn="l" fontAlgn="t"/>
                      <a:endParaRPr lang="en-GB" sz="800">
                        <a:effectLst/>
                      </a:endParaRPr>
                    </a:p>
                  </a:txBody>
                  <a:tcPr marL="85472" marR="85472" marT="42736" marB="4273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effectLst/>
                        </a:rPr>
                        <a:t>Not specified</a:t>
                      </a:r>
                    </a:p>
                  </a:txBody>
                  <a:tcPr marL="85472" marR="85472" marT="42736" marB="4273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dirty="0">
                          <a:effectLst/>
                        </a:rPr>
                        <a:t>12%</a:t>
                      </a:r>
                    </a:p>
                  </a:txBody>
                  <a:tcPr marL="85472" marR="85472" marT="42736" marB="4273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>
                          <a:effectLst/>
                        </a:rPr>
                        <a:t>0%</a:t>
                      </a:r>
                    </a:p>
                  </a:txBody>
                  <a:tcPr marL="85472" marR="85472" marT="42736" marB="4273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>
                          <a:effectLst/>
                        </a:rPr>
                        <a:t>19%</a:t>
                      </a:r>
                    </a:p>
                  </a:txBody>
                  <a:tcPr marL="85472" marR="85472" marT="42736" marB="4273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706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i="1" dirty="0">
                          <a:effectLst/>
                        </a:rPr>
                        <a:t>S. japonicum</a:t>
                      </a:r>
                    </a:p>
                  </a:txBody>
                  <a:tcPr marL="85472" marR="85472" marT="42736" marB="4273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200" dirty="0">
                          <a:effectLst/>
                        </a:rPr>
                        <a:t>Chinese mainland</a:t>
                      </a:r>
                    </a:p>
                  </a:txBody>
                  <a:tcPr marL="85472" marR="85472" marT="42736" marB="4273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>
                          <a:effectLst/>
                        </a:rPr>
                        <a:t>74%</a:t>
                      </a:r>
                    </a:p>
                  </a:txBody>
                  <a:tcPr marL="85472" marR="85472" marT="42736" marB="4273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>
                          <a:effectLst/>
                        </a:rPr>
                        <a:t>87%</a:t>
                      </a:r>
                    </a:p>
                  </a:txBody>
                  <a:tcPr marL="85472" marR="85472" marT="42736" marB="4273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>
                          <a:effectLst/>
                        </a:rPr>
                        <a:t>84%</a:t>
                      </a:r>
                    </a:p>
                  </a:txBody>
                  <a:tcPr marL="85472" marR="85472" marT="42736" marB="42736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359">
                <a:tc>
                  <a:txBody>
                    <a:bodyPr/>
                    <a:lstStyle/>
                    <a:p>
                      <a:pPr algn="l" fontAlgn="t"/>
                      <a:endParaRPr lang="en-GB" sz="800">
                        <a:effectLst/>
                      </a:endParaRPr>
                    </a:p>
                  </a:txBody>
                  <a:tcPr marL="85472" marR="85472" marT="42736" marB="4273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dirty="0">
                          <a:effectLst/>
                        </a:rPr>
                        <a:t>Other</a:t>
                      </a:r>
                    </a:p>
                  </a:txBody>
                  <a:tcPr marL="85472" marR="85472" marT="42736" marB="4273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>
                          <a:effectLst/>
                        </a:rPr>
                        <a:t>12%</a:t>
                      </a:r>
                    </a:p>
                  </a:txBody>
                  <a:tcPr marL="85472" marR="85472" marT="42736" marB="4273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>
                          <a:effectLst/>
                        </a:rPr>
                        <a:t>10%</a:t>
                      </a:r>
                    </a:p>
                  </a:txBody>
                  <a:tcPr marL="85472" marR="85472" marT="42736" marB="4273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>
                          <a:effectLst/>
                        </a:rPr>
                        <a:t>6%</a:t>
                      </a:r>
                    </a:p>
                  </a:txBody>
                  <a:tcPr marL="85472" marR="85472" marT="42736" marB="4273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706">
                <a:tc>
                  <a:txBody>
                    <a:bodyPr/>
                    <a:lstStyle/>
                    <a:p>
                      <a:pPr algn="l" fontAlgn="t"/>
                      <a:endParaRPr lang="en-GB" sz="800">
                        <a:effectLst/>
                      </a:endParaRPr>
                    </a:p>
                  </a:txBody>
                  <a:tcPr marL="85472" marR="85472" marT="42736" marB="4273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dirty="0">
                          <a:effectLst/>
                        </a:rPr>
                        <a:t>Not specified</a:t>
                      </a:r>
                    </a:p>
                  </a:txBody>
                  <a:tcPr marL="85472" marR="85472" marT="42736" marB="4273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dirty="0">
                          <a:effectLst/>
                        </a:rPr>
                        <a:t>14%</a:t>
                      </a:r>
                    </a:p>
                  </a:txBody>
                  <a:tcPr marL="85472" marR="85472" marT="42736" marB="4273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>
                          <a:effectLst/>
                        </a:rPr>
                        <a:t>3%</a:t>
                      </a:r>
                    </a:p>
                  </a:txBody>
                  <a:tcPr marL="85472" marR="85472" marT="42736" marB="4273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400" dirty="0">
                          <a:effectLst/>
                        </a:rPr>
                        <a:t>10%</a:t>
                      </a:r>
                    </a:p>
                  </a:txBody>
                  <a:tcPr marL="85472" marR="85472" marT="42736" marB="42736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428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F3905-216B-1546-AC0E-974BC28D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30" y="-110004"/>
            <a:ext cx="10515600" cy="1325563"/>
          </a:xfrm>
        </p:spPr>
        <p:txBody>
          <a:bodyPr/>
          <a:lstStyle/>
          <a:p>
            <a:r>
              <a:rPr lang="en-GB" dirty="0"/>
              <a:t>Partners and Supporters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0D5315D-7F52-E946-81C9-C81C14051E94}"/>
              </a:ext>
            </a:extLst>
          </p:cNvPr>
          <p:cNvGraphicFramePr>
            <a:graphicFrameLocks noGrp="1"/>
          </p:cNvGraphicFramePr>
          <p:nvPr/>
        </p:nvGraphicFramePr>
        <p:xfrm>
          <a:off x="254927" y="903041"/>
          <a:ext cx="11682146" cy="5393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009">
                  <a:extLst>
                    <a:ext uri="{9D8B030D-6E8A-4147-A177-3AD203B41FA5}">
                      <a16:colId xmlns:a16="http://schemas.microsoft.com/office/drawing/2014/main" val="935127590"/>
                    </a:ext>
                  </a:extLst>
                </a:gridCol>
                <a:gridCol w="1571530">
                  <a:extLst>
                    <a:ext uri="{9D8B030D-6E8A-4147-A177-3AD203B41FA5}">
                      <a16:colId xmlns:a16="http://schemas.microsoft.com/office/drawing/2014/main" val="3011544107"/>
                    </a:ext>
                  </a:extLst>
                </a:gridCol>
                <a:gridCol w="1561433">
                  <a:extLst>
                    <a:ext uri="{9D8B030D-6E8A-4147-A177-3AD203B41FA5}">
                      <a16:colId xmlns:a16="http://schemas.microsoft.com/office/drawing/2014/main" val="3728224490"/>
                    </a:ext>
                  </a:extLst>
                </a:gridCol>
                <a:gridCol w="1562273">
                  <a:extLst>
                    <a:ext uri="{9D8B030D-6E8A-4147-A177-3AD203B41FA5}">
                      <a16:colId xmlns:a16="http://schemas.microsoft.com/office/drawing/2014/main" val="43075376"/>
                    </a:ext>
                  </a:extLst>
                </a:gridCol>
                <a:gridCol w="2214274">
                  <a:extLst>
                    <a:ext uri="{9D8B030D-6E8A-4147-A177-3AD203B41FA5}">
                      <a16:colId xmlns:a16="http://schemas.microsoft.com/office/drawing/2014/main" val="2475746905"/>
                    </a:ext>
                  </a:extLst>
                </a:gridCol>
                <a:gridCol w="3044627">
                  <a:extLst>
                    <a:ext uri="{9D8B030D-6E8A-4147-A177-3AD203B41FA5}">
                      <a16:colId xmlns:a16="http://schemas.microsoft.com/office/drawing/2014/main" val="616684230"/>
                    </a:ext>
                  </a:extLst>
                </a:gridCol>
              </a:tblGrid>
              <a:tr h="469007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Species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Snail Host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Isolate Country of Origin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Disease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</a:rPr>
                        <a:t>Species Endemic Range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Source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extLst>
                  <a:ext uri="{0D108BD9-81ED-4DB2-BD59-A6C34878D82A}">
                    <a16:rowId xmlns:a16="http://schemas.microsoft.com/office/drawing/2014/main" val="3071163923"/>
                  </a:ext>
                </a:extLst>
              </a:tr>
              <a:tr h="234504">
                <a:tc gridSpan="6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</a:rPr>
                        <a:t>“standard” species available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9927427"/>
                  </a:ext>
                </a:extLst>
              </a:tr>
              <a:tr h="703511"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effectLst/>
                        </a:rPr>
                        <a:t>S. haematobium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>
                          <a:effectLst/>
                        </a:rPr>
                        <a:t>Bulinus (B.) truncatus</a:t>
                      </a:r>
                      <a:endParaRPr lang="en-GB" sz="14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Egypt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Human (urogenital)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Sub-Saharan Africa, Indian Ocean Islands, Arabian Peninsula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SR3 (BRI-NIH) (USA)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extLst>
                  <a:ext uri="{0D108BD9-81ED-4DB2-BD59-A6C34878D82A}">
                    <a16:rowId xmlns:a16="http://schemas.microsoft.com/office/drawing/2014/main" val="3632516703"/>
                  </a:ext>
                </a:extLst>
              </a:tr>
              <a:tr h="703511"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effectLst/>
                        </a:rPr>
                        <a:t>S. mansoni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effectLst/>
                        </a:rPr>
                        <a:t>Biomphalaria (</a:t>
                      </a:r>
                      <a:r>
                        <a:rPr lang="en-GB" sz="1400" i="1" dirty="0" err="1">
                          <a:effectLst/>
                        </a:rPr>
                        <a:t>Biom</a:t>
                      </a:r>
                      <a:r>
                        <a:rPr lang="en-GB" sz="1400" i="1" dirty="0">
                          <a:effectLst/>
                        </a:rPr>
                        <a:t>.) glabrata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</a:rPr>
                        <a:t>Puerto Rico PR-1 and NMRI strains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Human (intestinal)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South America, Sub-Saharan Africa, Arabian Peninsula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</a:rPr>
                        <a:t>LSHTM (UK)</a:t>
                      </a:r>
                    </a:p>
                    <a:p>
                      <a:pPr algn="ctr"/>
                      <a:r>
                        <a:rPr lang="en-GB" sz="1400" dirty="0">
                          <a:effectLst/>
                        </a:rPr>
                        <a:t>BRI-NIH (USA) + other places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extLst>
                  <a:ext uri="{0D108BD9-81ED-4DB2-BD59-A6C34878D82A}">
                    <a16:rowId xmlns:a16="http://schemas.microsoft.com/office/drawing/2014/main" val="2967668769"/>
                  </a:ext>
                </a:extLst>
              </a:tr>
              <a:tr h="469007">
                <a:tc gridSpan="5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</a:rPr>
                        <a:t>“non-standard” species and strains that are available* to be incorporated into the SSR or planned to be isolated^ (B. w) = will also be maintained in laboratory </a:t>
                      </a:r>
                      <a:r>
                        <a:rPr lang="en-GB" sz="1400" i="1" dirty="0">
                          <a:effectLst/>
                        </a:rPr>
                        <a:t>B. </a:t>
                      </a:r>
                      <a:r>
                        <a:rPr lang="en-GB" sz="1400" i="1" dirty="0" err="1">
                          <a:effectLst/>
                        </a:rPr>
                        <a:t>wrighti</a:t>
                      </a:r>
                      <a:r>
                        <a:rPr lang="en-GB" sz="1400" dirty="0">
                          <a:effectLst/>
                        </a:rPr>
                        <a:t>.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</a:rPr>
                        <a:t>Institution (see collaborator section for details)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extLst>
                  <a:ext uri="{0D108BD9-81ED-4DB2-BD59-A6C34878D82A}">
                    <a16:rowId xmlns:a16="http://schemas.microsoft.com/office/drawing/2014/main" val="174031195"/>
                  </a:ext>
                </a:extLst>
              </a:tr>
              <a:tr h="469007"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effectLst/>
                        </a:rPr>
                        <a:t>S. haematobium*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effectLst/>
                        </a:rPr>
                        <a:t>B. globosus^, truncatus* (B. w)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Senegal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Human (urogenital)</a:t>
                      </a:r>
                    </a:p>
                    <a:p>
                      <a:pPr algn="ctr"/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Sub-Saharan Africa, Indian Ocean Islands, Arabian Peninsula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Vitrome (Senegal)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extLst>
                  <a:ext uri="{0D108BD9-81ED-4DB2-BD59-A6C34878D82A}">
                    <a16:rowId xmlns:a16="http://schemas.microsoft.com/office/drawing/2014/main" val="4107255675"/>
                  </a:ext>
                </a:extLst>
              </a:tr>
              <a:tr h="234504"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effectLst/>
                        </a:rPr>
                        <a:t>S. haematobium*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effectLst/>
                        </a:rPr>
                        <a:t>B. truncatus*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Egypt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TBRI (Egypt)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extLst>
                  <a:ext uri="{0D108BD9-81ED-4DB2-BD59-A6C34878D82A}">
                    <a16:rowId xmlns:a16="http://schemas.microsoft.com/office/drawing/2014/main" val="3602348143"/>
                  </a:ext>
                </a:extLst>
              </a:tr>
              <a:tr h="234504">
                <a:tc>
                  <a:txBody>
                    <a:bodyPr/>
                    <a:lstStyle/>
                    <a:p>
                      <a:pPr algn="ctr"/>
                      <a:r>
                        <a:rPr lang="en-GB" sz="1400" i="1">
                          <a:effectLst/>
                        </a:rPr>
                        <a:t>S. haematobium*</a:t>
                      </a:r>
                      <a:endParaRPr lang="en-GB" sz="1400" i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effectLst/>
                        </a:rPr>
                        <a:t>B. truncatus* 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Cameroon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CSP (Cameroon)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extLst>
                  <a:ext uri="{0D108BD9-81ED-4DB2-BD59-A6C34878D82A}">
                    <a16:rowId xmlns:a16="http://schemas.microsoft.com/office/drawing/2014/main" val="750321450"/>
                  </a:ext>
                </a:extLst>
              </a:tr>
              <a:tr h="234504"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effectLst/>
                        </a:rPr>
                        <a:t>S. mansoni^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 err="1">
                          <a:effectLst/>
                        </a:rPr>
                        <a:t>Biom</a:t>
                      </a:r>
                      <a:r>
                        <a:rPr lang="en-GB" sz="1400" i="1" dirty="0">
                          <a:effectLst/>
                        </a:rPr>
                        <a:t>. pfeifferi*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Senegal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Human (intestinal)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South America, Sub-Saharan Africa, Arabian Peninsula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Vitrome (Senegal)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extLst>
                  <a:ext uri="{0D108BD9-81ED-4DB2-BD59-A6C34878D82A}">
                    <a16:rowId xmlns:a16="http://schemas.microsoft.com/office/drawing/2014/main" val="1296852185"/>
                  </a:ext>
                </a:extLst>
              </a:tr>
              <a:tr h="234504"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effectLst/>
                        </a:rPr>
                        <a:t>S. mansoni*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 err="1">
                          <a:effectLst/>
                        </a:rPr>
                        <a:t>Biom</a:t>
                      </a:r>
                      <a:r>
                        <a:rPr lang="en-GB" sz="1400" i="1" dirty="0">
                          <a:effectLst/>
                        </a:rPr>
                        <a:t>. </a:t>
                      </a:r>
                      <a:r>
                        <a:rPr lang="en-GB" sz="1400" i="1" dirty="0" err="1">
                          <a:effectLst/>
                        </a:rPr>
                        <a:t>alexandria</a:t>
                      </a:r>
                      <a:r>
                        <a:rPr lang="en-GB" sz="1400" i="1" dirty="0">
                          <a:effectLst/>
                        </a:rPr>
                        <a:t>*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Egypt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TBRI (Egypt)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extLst>
                  <a:ext uri="{0D108BD9-81ED-4DB2-BD59-A6C34878D82A}">
                    <a16:rowId xmlns:a16="http://schemas.microsoft.com/office/drawing/2014/main" val="2296054335"/>
                  </a:ext>
                </a:extLst>
              </a:tr>
              <a:tr h="234504"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effectLst/>
                        </a:rPr>
                        <a:t>S. mansoni*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 err="1">
                          <a:effectLst/>
                        </a:rPr>
                        <a:t>Biom</a:t>
                      </a:r>
                      <a:r>
                        <a:rPr lang="en-GB" sz="1400" i="1" dirty="0">
                          <a:effectLst/>
                        </a:rPr>
                        <a:t>. pfeifferi*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Cameroon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CSP (Cameroon)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extLst>
                  <a:ext uri="{0D108BD9-81ED-4DB2-BD59-A6C34878D82A}">
                    <a16:rowId xmlns:a16="http://schemas.microsoft.com/office/drawing/2014/main" val="1637167049"/>
                  </a:ext>
                </a:extLst>
              </a:tr>
              <a:tr h="234504"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effectLst/>
                        </a:rPr>
                        <a:t>S. guineensis*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effectLst/>
                        </a:rPr>
                        <a:t>Bulinus </a:t>
                      </a:r>
                      <a:r>
                        <a:rPr lang="en-GB" sz="1400" i="1" dirty="0" err="1">
                          <a:effectLst/>
                        </a:rPr>
                        <a:t>forskalli</a:t>
                      </a:r>
                      <a:r>
                        <a:rPr lang="en-GB" sz="1400" i="1" dirty="0">
                          <a:effectLst/>
                        </a:rPr>
                        <a:t>*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Cameroon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Central Africa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CSP (Cameroon)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extLst>
                  <a:ext uri="{0D108BD9-81ED-4DB2-BD59-A6C34878D82A}">
                    <a16:rowId xmlns:a16="http://schemas.microsoft.com/office/drawing/2014/main" val="3509104222"/>
                  </a:ext>
                </a:extLst>
              </a:tr>
              <a:tr h="469007"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effectLst/>
                        </a:rPr>
                        <a:t>S. bovis^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effectLst/>
                        </a:rPr>
                        <a:t>B. truncatus*</a:t>
                      </a:r>
                    </a:p>
                    <a:p>
                      <a:pPr algn="ctr"/>
                      <a:r>
                        <a:rPr lang="en-GB" sz="1400" i="1" dirty="0">
                          <a:effectLst/>
                        </a:rPr>
                        <a:t>(B. w)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Senegal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Veterinary (intestinal) –potential zoonotic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Sub-Saharan Africa and Mediterranean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Vitrome (Senegal)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extLst>
                  <a:ext uri="{0D108BD9-81ED-4DB2-BD59-A6C34878D82A}">
                    <a16:rowId xmlns:a16="http://schemas.microsoft.com/office/drawing/2014/main" val="1508780706"/>
                  </a:ext>
                </a:extLst>
              </a:tr>
              <a:tr h="469007"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effectLst/>
                        </a:rPr>
                        <a:t>S. curassoni^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i="1" dirty="0">
                          <a:effectLst/>
                        </a:rPr>
                        <a:t>B. umbilicatus*</a:t>
                      </a:r>
                    </a:p>
                    <a:p>
                      <a:pPr algn="ctr"/>
                      <a:r>
                        <a:rPr lang="en-GB" sz="1400" i="1" dirty="0">
                          <a:effectLst/>
                        </a:rPr>
                        <a:t> (B. w)</a:t>
                      </a:r>
                      <a:endParaRPr lang="en-GB" sz="1400" i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Senegal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</a:rPr>
                        <a:t>West Africa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946" marR="55946" marT="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12603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1A433C7-65D6-874B-A2F8-CF694F771328}"/>
              </a:ext>
            </a:extLst>
          </p:cNvPr>
          <p:cNvSpPr txBox="1"/>
          <p:nvPr/>
        </p:nvSpPr>
        <p:spPr>
          <a:xfrm>
            <a:off x="10554698" y="2860"/>
            <a:ext cx="159389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SRC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Perpignan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TBRI</a:t>
            </a:r>
          </a:p>
        </p:txBody>
      </p:sp>
    </p:spTree>
    <p:extLst>
      <p:ext uri="{BB962C8B-B14F-4D97-AF65-F5344CB8AC3E}">
        <p14:creationId xmlns:p14="http://schemas.microsoft.com/office/powerpoint/2010/main" val="70178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156">
            <a:extLst>
              <a:ext uri="{FF2B5EF4-FFF2-40B4-BE49-F238E27FC236}">
                <a16:creationId xmlns:a16="http://schemas.microsoft.com/office/drawing/2014/main" id="{0DE09081-735A-6044-B6F7-713872DB82CF}"/>
              </a:ext>
            </a:extLst>
          </p:cNvPr>
          <p:cNvSpPr txBox="1"/>
          <p:nvPr/>
        </p:nvSpPr>
        <p:spPr>
          <a:xfrm>
            <a:off x="4422832" y="-3541"/>
            <a:ext cx="3995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Diverse</a:t>
            </a:r>
            <a:r>
              <a:rPr lang="en-US" sz="2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Schistosoma 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species and intermediate snail hosts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E8DC51FC-0775-51C4-6AEE-497C2D352499}"/>
              </a:ext>
            </a:extLst>
          </p:cNvPr>
          <p:cNvGrpSpPr/>
          <p:nvPr/>
        </p:nvGrpSpPr>
        <p:grpSpPr>
          <a:xfrm>
            <a:off x="3901" y="53786"/>
            <a:ext cx="3029719" cy="6797751"/>
            <a:chOff x="-11540" y="30737"/>
            <a:chExt cx="3029719" cy="679775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19D74C9-15F7-2EC0-C7CF-813C0E67F3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1540" y="102615"/>
              <a:ext cx="2606455" cy="6712559"/>
              <a:chOff x="1073832" y="0"/>
              <a:chExt cx="4985730" cy="1189831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C883809-7524-4081-DBA2-202104B46E7A}"/>
                  </a:ext>
                </a:extLst>
              </p:cNvPr>
              <p:cNvGrpSpPr/>
              <p:nvPr/>
            </p:nvGrpSpPr>
            <p:grpSpPr>
              <a:xfrm>
                <a:off x="1073832" y="0"/>
                <a:ext cx="4985730" cy="11898313"/>
                <a:chOff x="1073832" y="0"/>
                <a:chExt cx="4985730" cy="11898313"/>
              </a:xfrm>
            </p:grpSpPr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D942BE75-97F0-A9E0-D1F8-F3B2C98CC7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73832" y="0"/>
                  <a:ext cx="4985730" cy="11898313"/>
                </a:xfrm>
                <a:prstGeom prst="rect">
                  <a:avLst/>
                </a:prstGeom>
              </p:spPr>
            </p:pic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04BB01C-1F0F-4776-493A-BC44BB9FC1F6}"/>
                    </a:ext>
                  </a:extLst>
                </p:cNvPr>
                <p:cNvSpPr txBox="1"/>
                <p:nvPr/>
              </p:nvSpPr>
              <p:spPr>
                <a:xfrm>
                  <a:off x="5148471" y="9849675"/>
                  <a:ext cx="248480" cy="5319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defTabSz="457200"/>
                  <a:endParaRPr lang="en-GB" sz="135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D82BBE3-4EB5-550C-5E65-56C20CD665F8}"/>
                    </a:ext>
                  </a:extLst>
                </p:cNvPr>
                <p:cNvSpPr txBox="1"/>
                <p:nvPr/>
              </p:nvSpPr>
              <p:spPr>
                <a:xfrm>
                  <a:off x="4157870" y="11343862"/>
                  <a:ext cx="248480" cy="5319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defTabSz="457200"/>
                  <a:endParaRPr lang="en-GB" sz="135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B0CD0B5-847D-C55B-D20A-132CDD46DA09}"/>
                  </a:ext>
                </a:extLst>
              </p:cNvPr>
              <p:cNvSpPr txBox="1"/>
              <p:nvPr/>
            </p:nvSpPr>
            <p:spPr>
              <a:xfrm>
                <a:off x="1096267" y="5221350"/>
                <a:ext cx="603729" cy="63532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BB5D384-2C4C-DEE5-A6F9-3B0768171E35}"/>
                  </a:ext>
                </a:extLst>
              </p:cNvPr>
              <p:cNvSpPr txBox="1"/>
              <p:nvPr/>
            </p:nvSpPr>
            <p:spPr>
              <a:xfrm>
                <a:off x="4555434" y="4852025"/>
                <a:ext cx="248480" cy="5319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defTabSz="457200"/>
                <a:endParaRPr lang="en-GB" sz="135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734CCFA-C377-6587-8048-059F98201B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0382" y="5234608"/>
                <a:ext cx="179310" cy="0"/>
              </a:xfrm>
              <a:prstGeom prst="line">
                <a:avLst/>
              </a:prstGeom>
              <a:ln w="539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7" name="Picture 26" descr="Hippo.tiff">
              <a:extLst>
                <a:ext uri="{FF2B5EF4-FFF2-40B4-BE49-F238E27FC236}">
                  <a16:creationId xmlns:a16="http://schemas.microsoft.com/office/drawing/2014/main" id="{3B380DFF-612B-CAF8-26EE-768EAF8A3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285867" y="1664906"/>
              <a:ext cx="346319" cy="24798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33C4080-05CE-BB6F-40CC-54910326E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494" b="100000" l="866" r="950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51734" y="3255204"/>
              <a:ext cx="287291" cy="21205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C5CE138-865C-84E6-359E-A6CDC5A4C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7" b="99682" l="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840973" y="2918199"/>
              <a:ext cx="100377" cy="31434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E82E8DB-DE86-737A-E649-307DE475F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644" b="97368" l="0" r="995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1410" y="3782392"/>
              <a:ext cx="298548" cy="23683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9678F40-B22B-7236-B72B-B5F8C50D9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644" b="97368" l="0" r="995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6870" y="2422298"/>
              <a:ext cx="298548" cy="23683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9D03E4D-9C97-6C02-3AA4-42A61FA67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3644" b="97368" l="0" r="995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6213" y="692330"/>
              <a:ext cx="298548" cy="23683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B312901A-2AE3-69AA-12E1-9715B257B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494" b="100000" l="866" r="950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95693" y="693840"/>
              <a:ext cx="287291" cy="21205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5BE593D-4BE7-AD3E-D773-E73885A61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37" b="99682" l="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396280" y="643411"/>
              <a:ext cx="100377" cy="314340"/>
            </a:xfrm>
            <a:prstGeom prst="rect">
              <a:avLst/>
            </a:prstGeom>
          </p:spPr>
        </p:pic>
        <p:sp>
          <p:nvSpPr>
            <p:cNvPr id="35" name="Right Brace 34">
              <a:extLst>
                <a:ext uri="{FF2B5EF4-FFF2-40B4-BE49-F238E27FC236}">
                  <a16:creationId xmlns:a16="http://schemas.microsoft.com/office/drawing/2014/main" id="{1F7115C0-2809-00B1-883F-891D2B72315B}"/>
                </a:ext>
              </a:extLst>
            </p:cNvPr>
            <p:cNvSpPr/>
            <p:nvPr/>
          </p:nvSpPr>
          <p:spPr>
            <a:xfrm>
              <a:off x="1804522" y="3549071"/>
              <a:ext cx="130418" cy="747366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endParaRPr lang="en-GB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Right Brace 35">
              <a:extLst>
                <a:ext uri="{FF2B5EF4-FFF2-40B4-BE49-F238E27FC236}">
                  <a16:creationId xmlns:a16="http://schemas.microsoft.com/office/drawing/2014/main" id="{4CDD3F3C-AA4D-49DD-390C-57B43A9E2122}"/>
                </a:ext>
              </a:extLst>
            </p:cNvPr>
            <p:cNvSpPr/>
            <p:nvPr/>
          </p:nvSpPr>
          <p:spPr>
            <a:xfrm>
              <a:off x="2467180" y="2163235"/>
              <a:ext cx="118019" cy="754964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endParaRPr lang="en-GB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Right Brace 36">
              <a:extLst>
                <a:ext uri="{FF2B5EF4-FFF2-40B4-BE49-F238E27FC236}">
                  <a16:creationId xmlns:a16="http://schemas.microsoft.com/office/drawing/2014/main" id="{75E4A0B0-4BC0-1F17-350B-D5D8731E7E74}"/>
                </a:ext>
              </a:extLst>
            </p:cNvPr>
            <p:cNvSpPr/>
            <p:nvPr/>
          </p:nvSpPr>
          <p:spPr>
            <a:xfrm>
              <a:off x="2079954" y="1578449"/>
              <a:ext cx="104034" cy="438036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endParaRPr lang="en-GB" sz="135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AD8858E-475D-A448-1B52-D6FE5EEC8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494" b="100000" l="866" r="950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9334" y="5451464"/>
              <a:ext cx="287291" cy="212056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DE82875-AD8D-9529-0E18-97B8169C0C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637" b="99682" l="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236493" y="5130162"/>
              <a:ext cx="100377" cy="314340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BB1BB1E-E662-B95E-E71B-B7452D161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637" b="99682" l="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247250" y="5695096"/>
              <a:ext cx="100377" cy="31434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92BF562-6577-8461-59DD-69456DCE3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3644" b="97368" l="0" r="995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84327" y="4591516"/>
              <a:ext cx="298548" cy="236839"/>
            </a:xfrm>
            <a:prstGeom prst="rect">
              <a:avLst/>
            </a:prstGeom>
          </p:spPr>
        </p:pic>
        <p:sp>
          <p:nvSpPr>
            <p:cNvPr id="42" name="Right Brace 41">
              <a:extLst>
                <a:ext uri="{FF2B5EF4-FFF2-40B4-BE49-F238E27FC236}">
                  <a16:creationId xmlns:a16="http://schemas.microsoft.com/office/drawing/2014/main" id="{E7B07AE8-83A8-5EB5-76D2-A754F31F2DE6}"/>
                </a:ext>
              </a:extLst>
            </p:cNvPr>
            <p:cNvSpPr/>
            <p:nvPr/>
          </p:nvSpPr>
          <p:spPr>
            <a:xfrm>
              <a:off x="1894198" y="6306310"/>
              <a:ext cx="153355" cy="49723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endParaRPr lang="en-GB" sz="1350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66BB985C-68CE-40DC-1266-5F03D8651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3644" b="97368" l="0" r="995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37011" y="6398241"/>
              <a:ext cx="298548" cy="236839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804A0D23-B879-C62A-E0E8-2A4DC4DDB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637" b="99682" l="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946316" y="1218122"/>
              <a:ext cx="100377" cy="31434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D0EDD6A-A998-0388-7045-4C9B4BCC4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3644" b="97368" l="0" r="9955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3274" y="981284"/>
              <a:ext cx="298548" cy="236839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DB4B618A-966A-C2DF-1A9A-960B5F2CD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9494" b="100000" l="866" r="950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1677" y="436419"/>
              <a:ext cx="287291" cy="212056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F2D817C-EF1F-DD23-FF9E-55D3100FD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9494" b="100000" l="866" r="950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3969" y="144182"/>
              <a:ext cx="287291" cy="212056"/>
            </a:xfrm>
            <a:prstGeom prst="rect">
              <a:avLst/>
            </a:prstGeom>
          </p:spPr>
        </p:pic>
        <p:sp>
          <p:nvSpPr>
            <p:cNvPr id="48" name="Right Brace 47">
              <a:extLst>
                <a:ext uri="{FF2B5EF4-FFF2-40B4-BE49-F238E27FC236}">
                  <a16:creationId xmlns:a16="http://schemas.microsoft.com/office/drawing/2014/main" id="{CCE2C359-873A-7090-3B5F-EEF8BA2008BD}"/>
                </a:ext>
              </a:extLst>
            </p:cNvPr>
            <p:cNvSpPr/>
            <p:nvPr/>
          </p:nvSpPr>
          <p:spPr>
            <a:xfrm>
              <a:off x="2142613" y="4358182"/>
              <a:ext cx="130418" cy="747366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/>
              <a:endParaRPr lang="en-GB" sz="135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4DAAC66-6569-CF48-03E1-429EA69C0305}"/>
                </a:ext>
              </a:extLst>
            </p:cNvPr>
            <p:cNvGrpSpPr/>
            <p:nvPr/>
          </p:nvGrpSpPr>
          <p:grpSpPr>
            <a:xfrm>
              <a:off x="90289" y="30737"/>
              <a:ext cx="2927890" cy="6797751"/>
              <a:chOff x="128387" y="30737"/>
              <a:chExt cx="3777025" cy="6797751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E1916FF-75FE-FECC-2A92-FA9EED17531A}"/>
                  </a:ext>
                </a:extLst>
              </p:cNvPr>
              <p:cNvSpPr/>
              <p:nvPr/>
            </p:nvSpPr>
            <p:spPr>
              <a:xfrm>
                <a:off x="128387" y="4374906"/>
                <a:ext cx="3776815" cy="2453582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3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5B5A4979-4366-8F41-0C19-50C9EB646216}"/>
                  </a:ext>
                </a:extLst>
              </p:cNvPr>
              <p:cNvSpPr/>
              <p:nvPr/>
            </p:nvSpPr>
            <p:spPr>
              <a:xfrm>
                <a:off x="128387" y="1537037"/>
                <a:ext cx="3776815" cy="545258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3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D27BCD7-865A-23B5-3BB5-73DF14AE1D5B}"/>
                  </a:ext>
                </a:extLst>
              </p:cNvPr>
              <p:cNvSpPr/>
              <p:nvPr/>
            </p:nvSpPr>
            <p:spPr>
              <a:xfrm>
                <a:off x="128387" y="2956131"/>
                <a:ext cx="3776815" cy="553861"/>
              </a:xfrm>
              <a:prstGeom prst="rect">
                <a:avLst/>
              </a:prstGeom>
              <a:solidFill>
                <a:srgbClr val="FF00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3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0EA28426-FDE3-491A-83F6-6FDBC10ACC3E}"/>
                  </a:ext>
                </a:extLst>
              </p:cNvPr>
              <p:cNvSpPr/>
              <p:nvPr/>
            </p:nvSpPr>
            <p:spPr>
              <a:xfrm>
                <a:off x="128387" y="2077400"/>
                <a:ext cx="3776815" cy="878727"/>
              </a:xfrm>
              <a:prstGeom prst="rect">
                <a:avLst/>
              </a:prstGeom>
              <a:solidFill>
                <a:srgbClr val="92D05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3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447EF30-993E-E460-FCE1-5EF6A4412582}"/>
                  </a:ext>
                </a:extLst>
              </p:cNvPr>
              <p:cNvSpPr/>
              <p:nvPr/>
            </p:nvSpPr>
            <p:spPr>
              <a:xfrm>
                <a:off x="128387" y="3506379"/>
                <a:ext cx="3776815" cy="867360"/>
              </a:xfrm>
              <a:prstGeom prst="rect">
                <a:avLst/>
              </a:prstGeom>
              <a:solidFill>
                <a:srgbClr val="92D05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35100" rtlCol="0" anchor="ctr"/>
              <a:lstStyle/>
              <a:p>
                <a:pPr algn="ctr" defTabSz="457200"/>
                <a:endParaRPr lang="en-US" sz="135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0A1AC69-8CE1-F0D2-754A-651B1B23600D}"/>
                  </a:ext>
                </a:extLst>
              </p:cNvPr>
              <p:cNvSpPr/>
              <p:nvPr/>
            </p:nvSpPr>
            <p:spPr>
              <a:xfrm>
                <a:off x="128597" y="30737"/>
                <a:ext cx="3776815" cy="1505806"/>
              </a:xfrm>
              <a:prstGeom prst="rect">
                <a:avLst/>
              </a:prstGeom>
              <a:solidFill>
                <a:srgbClr val="FFFF00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sz="135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6B7BF0A0-231C-E0DF-0B0D-7B877FB31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637" b="99682" l="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034370" y="5954049"/>
              <a:ext cx="100377" cy="314340"/>
            </a:xfrm>
            <a:prstGeom prst="rect">
              <a:avLst/>
            </a:prstGeom>
          </p:spPr>
        </p:pic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FB6661DB-5FA2-D793-0B34-CD4FEADD9DDF}"/>
                </a:ext>
              </a:extLst>
            </p:cNvPr>
            <p:cNvSpPr/>
            <p:nvPr/>
          </p:nvSpPr>
          <p:spPr>
            <a:xfrm>
              <a:off x="618239" y="5666506"/>
              <a:ext cx="107883" cy="116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A081965E-F914-3361-045A-E3EBC7CB2CDF}"/>
                </a:ext>
              </a:extLst>
            </p:cNvPr>
            <p:cNvSpPr/>
            <p:nvPr/>
          </p:nvSpPr>
          <p:spPr>
            <a:xfrm>
              <a:off x="359296" y="3151994"/>
              <a:ext cx="107883" cy="116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B1E71C6-B4B5-16CB-3D8F-501007A9A667}"/>
                </a:ext>
              </a:extLst>
            </p:cNvPr>
            <p:cNvSpPr/>
            <p:nvPr/>
          </p:nvSpPr>
          <p:spPr>
            <a:xfrm>
              <a:off x="723916" y="685530"/>
              <a:ext cx="107883" cy="116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69" name="TextBox 168">
            <a:extLst>
              <a:ext uri="{FF2B5EF4-FFF2-40B4-BE49-F238E27FC236}">
                <a16:creationId xmlns:a16="http://schemas.microsoft.com/office/drawing/2014/main" id="{7A2EFBF9-2017-5769-65F2-EEC8ED4CC354}"/>
              </a:ext>
            </a:extLst>
          </p:cNvPr>
          <p:cNvSpPr txBox="1"/>
          <p:nvPr/>
        </p:nvSpPr>
        <p:spPr>
          <a:xfrm>
            <a:off x="8939879" y="237948"/>
            <a:ext cx="3206211" cy="430887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200" dirty="0"/>
              <a:t>23 </a:t>
            </a:r>
            <a:r>
              <a:rPr lang="en-GB" sz="2200" i="1" dirty="0"/>
              <a:t>Schistosoma</a:t>
            </a:r>
            <a:r>
              <a:rPr lang="en-GB" sz="2200" dirty="0"/>
              <a:t> species 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DE6680C-C9B9-871A-999D-D1FCE3144962}"/>
              </a:ext>
            </a:extLst>
          </p:cNvPr>
          <p:cNvSpPr txBox="1"/>
          <p:nvPr/>
        </p:nvSpPr>
        <p:spPr>
          <a:xfrm>
            <a:off x="8939879" y="760473"/>
            <a:ext cx="2725822" cy="769441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200" dirty="0"/>
              <a:t>Many specific snail species and strains</a:t>
            </a:r>
          </a:p>
        </p:txBody>
      </p:sp>
      <p:sp>
        <p:nvSpPr>
          <p:cNvPr id="173" name="Title 1">
            <a:extLst>
              <a:ext uri="{FF2B5EF4-FFF2-40B4-BE49-F238E27FC236}">
                <a16:creationId xmlns:a16="http://schemas.microsoft.com/office/drawing/2014/main" id="{78FEB26A-E6A0-2FC0-2DA4-7F4FEB6EBB5B}"/>
              </a:ext>
            </a:extLst>
          </p:cNvPr>
          <p:cNvSpPr txBox="1">
            <a:spLocks/>
          </p:cNvSpPr>
          <p:nvPr/>
        </p:nvSpPr>
        <p:spPr>
          <a:xfrm>
            <a:off x="8451499" y="1833476"/>
            <a:ext cx="3553862" cy="68930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F9A4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000" dirty="0"/>
              <a:t>Human Schistosomiasis</a:t>
            </a:r>
          </a:p>
        </p:txBody>
      </p:sp>
      <p:pic>
        <p:nvPicPr>
          <p:cNvPr id="175" name="Picture 174" descr="Hep.splen.closeup.jpg">
            <a:extLst>
              <a:ext uri="{FF2B5EF4-FFF2-40B4-BE49-F238E27FC236}">
                <a16:creationId xmlns:a16="http://schemas.microsoft.com/office/drawing/2014/main" id="{BF9658AA-FE8C-7297-0291-1BD17BE8803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6660" y="927116"/>
            <a:ext cx="1433506" cy="1631497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DBC02E19-C112-0FAC-69A3-6E1A15D0E52D}"/>
              </a:ext>
            </a:extLst>
          </p:cNvPr>
          <p:cNvSpPr txBox="1"/>
          <p:nvPr/>
        </p:nvSpPr>
        <p:spPr>
          <a:xfrm>
            <a:off x="8594850" y="2298595"/>
            <a:ext cx="2171473" cy="430887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200" dirty="0"/>
              <a:t>6 species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1C211E3-E2E5-A12E-D78C-6F98A96D4F03}"/>
              </a:ext>
            </a:extLst>
          </p:cNvPr>
          <p:cNvSpPr txBox="1"/>
          <p:nvPr/>
        </p:nvSpPr>
        <p:spPr>
          <a:xfrm>
            <a:off x="8594850" y="2788403"/>
            <a:ext cx="2814433" cy="430887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200" dirty="0"/>
              <a:t>3 main species</a:t>
            </a:r>
          </a:p>
        </p:txBody>
      </p:sp>
      <p:sp>
        <p:nvSpPr>
          <p:cNvPr id="178" name="Title 1">
            <a:extLst>
              <a:ext uri="{FF2B5EF4-FFF2-40B4-BE49-F238E27FC236}">
                <a16:creationId xmlns:a16="http://schemas.microsoft.com/office/drawing/2014/main" id="{D647726C-3B58-FA2B-BA21-0032E48AB9B5}"/>
              </a:ext>
            </a:extLst>
          </p:cNvPr>
          <p:cNvSpPr txBox="1">
            <a:spLocks/>
          </p:cNvSpPr>
          <p:nvPr/>
        </p:nvSpPr>
        <p:spPr>
          <a:xfrm>
            <a:off x="8328218" y="3791345"/>
            <a:ext cx="3553862" cy="68930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F9A4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000" dirty="0"/>
              <a:t>Animal Schistosomiasis</a:t>
            </a: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3EE003E6-5917-CA14-B0F8-8EA6232EF023}"/>
              </a:ext>
            </a:extLst>
          </p:cNvPr>
          <p:cNvGrpSpPr/>
          <p:nvPr/>
        </p:nvGrpSpPr>
        <p:grpSpPr>
          <a:xfrm>
            <a:off x="7542511" y="5119778"/>
            <a:ext cx="4442382" cy="1596565"/>
            <a:chOff x="7670086" y="5254972"/>
            <a:chExt cx="4442382" cy="1596565"/>
          </a:xfrm>
        </p:grpSpPr>
        <p:pic>
          <p:nvPicPr>
            <p:cNvPr id="179" name="Picture 10" descr="intestine.jpg">
              <a:extLst>
                <a:ext uri="{FF2B5EF4-FFF2-40B4-BE49-F238E27FC236}">
                  <a16:creationId xmlns:a16="http://schemas.microsoft.com/office/drawing/2014/main" id="{BC659820-C939-409D-BE7D-7DCDE44492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55507" y="5254972"/>
              <a:ext cx="2156961" cy="159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0" name="Picture 9" descr="goat.jpg                                                       007B024BMacintosh HD                   BC35038F:">
              <a:extLst>
                <a:ext uri="{FF2B5EF4-FFF2-40B4-BE49-F238E27FC236}">
                  <a16:creationId xmlns:a16="http://schemas.microsoft.com/office/drawing/2014/main" id="{AC3AD8A5-C457-4975-EACA-08A9925A61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086" y="5268224"/>
              <a:ext cx="2119086" cy="1576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1" name="TextBox 180">
            <a:extLst>
              <a:ext uri="{FF2B5EF4-FFF2-40B4-BE49-F238E27FC236}">
                <a16:creationId xmlns:a16="http://schemas.microsoft.com/office/drawing/2014/main" id="{B2CC0925-6130-BA7F-A01F-A727A4E3C47B}"/>
              </a:ext>
            </a:extLst>
          </p:cNvPr>
          <p:cNvSpPr txBox="1"/>
          <p:nvPr/>
        </p:nvSpPr>
        <p:spPr>
          <a:xfrm>
            <a:off x="7593755" y="4199142"/>
            <a:ext cx="4391138" cy="769441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11 species veterinary importance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9 species wildlife importance 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95523FCB-5B58-5C99-67D3-0B5BDEDBC262}"/>
              </a:ext>
            </a:extLst>
          </p:cNvPr>
          <p:cNvGrpSpPr/>
          <p:nvPr/>
        </p:nvGrpSpPr>
        <p:grpSpPr>
          <a:xfrm>
            <a:off x="994971" y="752662"/>
            <a:ext cx="1223169" cy="5472589"/>
            <a:chOff x="952322" y="737118"/>
            <a:chExt cx="1203357" cy="547258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0B1FE2B-3273-04ED-FE68-9DE351073A75}"/>
                </a:ext>
              </a:extLst>
            </p:cNvPr>
            <p:cNvSpPr/>
            <p:nvPr/>
          </p:nvSpPr>
          <p:spPr>
            <a:xfrm>
              <a:off x="958872" y="5695096"/>
              <a:ext cx="1196807" cy="245639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8115A125-51D4-5232-E2D9-42141861CA17}"/>
                </a:ext>
              </a:extLst>
            </p:cNvPr>
            <p:cNvSpPr/>
            <p:nvPr/>
          </p:nvSpPr>
          <p:spPr>
            <a:xfrm>
              <a:off x="969196" y="2951852"/>
              <a:ext cx="855104" cy="210832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27655F4-2743-D177-CBB0-E601F8F7216E}"/>
                </a:ext>
              </a:extLst>
            </p:cNvPr>
            <p:cNvSpPr/>
            <p:nvPr/>
          </p:nvSpPr>
          <p:spPr>
            <a:xfrm>
              <a:off x="986851" y="737118"/>
              <a:ext cx="974869" cy="255052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CBE7742-D08D-84F1-79B7-C7A5B3567D20}"/>
                </a:ext>
              </a:extLst>
            </p:cNvPr>
            <p:cNvSpPr/>
            <p:nvPr/>
          </p:nvSpPr>
          <p:spPr>
            <a:xfrm>
              <a:off x="952322" y="6009497"/>
              <a:ext cx="1015968" cy="200210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8CA518A-2984-B318-17DA-254129122503}"/>
                </a:ext>
              </a:extLst>
            </p:cNvPr>
            <p:cNvSpPr/>
            <p:nvPr/>
          </p:nvSpPr>
          <p:spPr>
            <a:xfrm>
              <a:off x="986850" y="5163852"/>
              <a:ext cx="1111601" cy="24563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50F03161-41FB-1AE5-35A2-5F1715A6528F}"/>
                </a:ext>
              </a:extLst>
            </p:cNvPr>
            <p:cNvSpPr/>
            <p:nvPr/>
          </p:nvSpPr>
          <p:spPr>
            <a:xfrm>
              <a:off x="987854" y="1279537"/>
              <a:ext cx="933823" cy="23483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62C7E7D6-8AB2-3B82-26B9-FD9C631E9AD7}"/>
              </a:ext>
            </a:extLst>
          </p:cNvPr>
          <p:cNvGrpSpPr/>
          <p:nvPr/>
        </p:nvGrpSpPr>
        <p:grpSpPr>
          <a:xfrm>
            <a:off x="1010518" y="719967"/>
            <a:ext cx="1241416" cy="5269685"/>
            <a:chOff x="1010518" y="719967"/>
            <a:chExt cx="1241416" cy="526968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3CA24F52-3838-9BF2-9602-73D3ACC2F681}"/>
                </a:ext>
              </a:extLst>
            </p:cNvPr>
            <p:cNvSpPr/>
            <p:nvPr/>
          </p:nvSpPr>
          <p:spPr>
            <a:xfrm>
              <a:off x="1012123" y="719967"/>
              <a:ext cx="1015543" cy="3071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0A6F7FA5-878A-7616-03DF-60A898BF077A}"/>
                </a:ext>
              </a:extLst>
            </p:cNvPr>
            <p:cNvSpPr/>
            <p:nvPr/>
          </p:nvSpPr>
          <p:spPr>
            <a:xfrm>
              <a:off x="1022978" y="2919092"/>
              <a:ext cx="844738" cy="3071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4C1F3D40-8055-29DD-A553-884934E0BACC}"/>
                </a:ext>
              </a:extLst>
            </p:cNvPr>
            <p:cNvSpPr/>
            <p:nvPr/>
          </p:nvSpPr>
          <p:spPr>
            <a:xfrm>
              <a:off x="1010518" y="5682462"/>
              <a:ext cx="1241416" cy="3071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D14B702-A4DE-9C46-B77D-DFC441CAFF07}"/>
              </a:ext>
            </a:extLst>
          </p:cNvPr>
          <p:cNvSpPr txBox="1"/>
          <p:nvPr/>
        </p:nvSpPr>
        <p:spPr>
          <a:xfrm>
            <a:off x="22106" y="6665143"/>
            <a:ext cx="1159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main mammalian hosts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5326BBA-95CA-314A-9A06-2339DFCEE60C}"/>
              </a:ext>
            </a:extLst>
          </p:cNvPr>
          <p:cNvSpPr txBox="1"/>
          <p:nvPr/>
        </p:nvSpPr>
        <p:spPr>
          <a:xfrm>
            <a:off x="40737" y="-4979"/>
            <a:ext cx="184056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i="1" dirty="0"/>
              <a:t>Schistosoma </a:t>
            </a:r>
            <a:r>
              <a:rPr lang="en-GB" sz="800" dirty="0"/>
              <a:t>species phylogenetic tree</a:t>
            </a:r>
            <a:endParaRPr lang="en-GB" sz="800" i="1" dirty="0"/>
          </a:p>
        </p:txBody>
      </p:sp>
      <p:pic>
        <p:nvPicPr>
          <p:cNvPr id="103" name="Picture 12" descr="urine.jpg">
            <a:extLst>
              <a:ext uri="{FF2B5EF4-FFF2-40B4-BE49-F238E27FC236}">
                <a16:creationId xmlns:a16="http://schemas.microsoft.com/office/drawing/2014/main" id="{763E2B0B-98B3-BC4C-AC19-C5A861145885}"/>
              </a:ext>
            </a:extLst>
          </p:cNvPr>
          <p:cNvPicPr>
            <a:picLocks noChangeAspect="1"/>
          </p:cNvPicPr>
          <p:nvPr/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1723" y="2604111"/>
            <a:ext cx="1928443" cy="114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C6576F5-04F2-F1F0-DC65-E963AF8F21A0}"/>
              </a:ext>
            </a:extLst>
          </p:cNvPr>
          <p:cNvGrpSpPr/>
          <p:nvPr/>
        </p:nvGrpSpPr>
        <p:grpSpPr>
          <a:xfrm>
            <a:off x="3043232" y="23478"/>
            <a:ext cx="3211150" cy="6815374"/>
            <a:chOff x="3043232" y="23478"/>
            <a:chExt cx="3211150" cy="6815374"/>
          </a:xfrm>
        </p:grpSpPr>
        <p:pic>
          <p:nvPicPr>
            <p:cNvPr id="5" name="Picture 4" descr="A picture containing insect&#10;&#10;Description automatically generated">
              <a:extLst>
                <a:ext uri="{FF2B5EF4-FFF2-40B4-BE49-F238E27FC236}">
                  <a16:creationId xmlns:a16="http://schemas.microsoft.com/office/drawing/2014/main" id="{4A0A654C-279F-E947-A5F7-444B09958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4396" b="89744" l="5660" r="92925">
                          <a14:foregroundMark x1="4245" y1="4762" x2="18670" y2="5352"/>
                          <a14:foregroundMark x1="6132" y1="5128" x2="6132" y2="4396"/>
                          <a14:foregroundMark x1="49583" y1="85811" x2="46698" y2="89011"/>
                          <a14:foregroundMark x1="56604" y1="78022" x2="55311" y2="79456"/>
                          <a14:foregroundMark x1="76887" y1="77656" x2="92925" y2="83150"/>
                          <a14:foregroundMark x1="48585" y1="86081" x2="54717" y2="80220"/>
                          <a14:backgroundMark x1="19340" y1="4762" x2="32547" y2="9524"/>
                          <a14:backgroundMark x1="33491" y1="9890" x2="32547" y2="10623"/>
                          <a14:backgroundMark x1="8962" y1="18681" x2="22642" y2="49451"/>
                          <a14:backgroundMark x1="22642" y1="49451" x2="42453" y2="72894"/>
                          <a14:backgroundMark x1="43868" y1="68498" x2="54245" y2="73260"/>
                          <a14:backgroundMark x1="58962" y1="80586" x2="55189" y2="875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81636">
              <a:off x="3790579" y="993033"/>
              <a:ext cx="488632" cy="629229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851B8AB-8ADE-1EA5-FF0A-63DBFBC4F085}"/>
                </a:ext>
              </a:extLst>
            </p:cNvPr>
            <p:cNvGrpSpPr/>
            <p:nvPr/>
          </p:nvGrpSpPr>
          <p:grpSpPr>
            <a:xfrm>
              <a:off x="3043232" y="23478"/>
              <a:ext cx="3211150" cy="6815374"/>
              <a:chOff x="3043232" y="23478"/>
              <a:chExt cx="3211150" cy="6815374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7F1B36FC-F094-A345-BF0C-220242FDA7B9}"/>
                  </a:ext>
                </a:extLst>
              </p:cNvPr>
              <p:cNvSpPr txBox="1"/>
              <p:nvPr/>
            </p:nvSpPr>
            <p:spPr>
              <a:xfrm>
                <a:off x="3389827" y="3067588"/>
                <a:ext cx="15775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i="1" u="sng" dirty="0"/>
                  <a:t>S.  mansoni</a:t>
                </a:r>
                <a:endParaRPr lang="en-US" sz="1600" dirty="0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6F622D0-0188-4E19-76BB-656B570AE2BA}"/>
                  </a:ext>
                </a:extLst>
              </p:cNvPr>
              <p:cNvGrpSpPr/>
              <p:nvPr/>
            </p:nvGrpSpPr>
            <p:grpSpPr>
              <a:xfrm>
                <a:off x="3376088" y="588562"/>
                <a:ext cx="2878294" cy="5814353"/>
                <a:chOff x="2829759" y="456859"/>
                <a:chExt cx="2878294" cy="5814353"/>
              </a:xfrm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BD200CB7-B03D-E5A8-A786-D013AD6831F0}"/>
                    </a:ext>
                  </a:extLst>
                </p:cNvPr>
                <p:cNvGrpSpPr/>
                <p:nvPr/>
              </p:nvGrpSpPr>
              <p:grpSpPr>
                <a:xfrm>
                  <a:off x="2829759" y="456859"/>
                  <a:ext cx="1631559" cy="5157390"/>
                  <a:chOff x="2498215" y="604176"/>
                  <a:chExt cx="1631559" cy="5157390"/>
                </a:xfrm>
              </p:grpSpPr>
              <p:sp>
                <p:nvSpPr>
                  <p:cNvPr id="146" name="TextBox 145">
                    <a:extLst>
                      <a:ext uri="{FF2B5EF4-FFF2-40B4-BE49-F238E27FC236}">
                        <a16:creationId xmlns:a16="http://schemas.microsoft.com/office/drawing/2014/main" id="{C155E3C6-3238-5444-A210-B41EAEBD0C87}"/>
                      </a:ext>
                    </a:extLst>
                  </p:cNvPr>
                  <p:cNvSpPr txBox="1"/>
                  <p:nvPr/>
                </p:nvSpPr>
                <p:spPr>
                  <a:xfrm>
                    <a:off x="2552235" y="5423012"/>
                    <a:ext cx="157753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i="1" u="sng" dirty="0"/>
                      <a:t>S.  haematobium</a:t>
                    </a:r>
                    <a:endParaRPr lang="en-US" sz="1600" dirty="0"/>
                  </a:p>
                </p:txBody>
              </p:sp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024245A7-28E7-4E45-8D46-B499F58A6EB3}"/>
                      </a:ext>
                    </a:extLst>
                  </p:cNvPr>
                  <p:cNvSpPr txBox="1"/>
                  <p:nvPr/>
                </p:nvSpPr>
                <p:spPr>
                  <a:xfrm>
                    <a:off x="2498215" y="604176"/>
                    <a:ext cx="128640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i="1" u="sng" dirty="0"/>
                      <a:t>S. japonicum</a:t>
                    </a:r>
                    <a:endParaRPr lang="en-US" sz="1600" dirty="0"/>
                  </a:p>
                </p:txBody>
              </p:sp>
            </p:grpSp>
            <p:grpSp>
              <p:nvGrpSpPr>
                <p:cNvPr id="184" name="Group 183">
                  <a:extLst>
                    <a:ext uri="{FF2B5EF4-FFF2-40B4-BE49-F238E27FC236}">
                      <a16:creationId xmlns:a16="http://schemas.microsoft.com/office/drawing/2014/main" id="{DABA4633-E31E-A36B-F8C2-20C36B52E7E9}"/>
                    </a:ext>
                  </a:extLst>
                </p:cNvPr>
                <p:cNvGrpSpPr/>
                <p:nvPr/>
              </p:nvGrpSpPr>
              <p:grpSpPr>
                <a:xfrm>
                  <a:off x="3058645" y="956262"/>
                  <a:ext cx="2649408" cy="5314950"/>
                  <a:chOff x="3228624" y="158343"/>
                  <a:chExt cx="2649408" cy="5314950"/>
                </a:xfrm>
              </p:grpSpPr>
              <p:pic>
                <p:nvPicPr>
                  <p:cNvPr id="137" name="Picture 136">
                    <a:extLst>
                      <a:ext uri="{FF2B5EF4-FFF2-40B4-BE49-F238E27FC236}">
                        <a16:creationId xmlns:a16="http://schemas.microsoft.com/office/drawing/2014/main" id="{4A4DCCC0-2310-F24A-B48C-1759D6A87B2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9" cstate="hq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37682"/>
                  <a:stretch/>
                </p:blipFill>
                <p:spPr>
                  <a:xfrm>
                    <a:off x="3228624" y="2478327"/>
                    <a:ext cx="729899" cy="515911"/>
                  </a:xfrm>
                  <a:prstGeom prst="rect">
                    <a:avLst/>
                  </a:prstGeom>
                </p:spPr>
              </p:pic>
              <p:pic>
                <p:nvPicPr>
                  <p:cNvPr id="138" name="Picture 137" descr="truncatus.tiff">
                    <a:extLst>
                      <a:ext uri="{FF2B5EF4-FFF2-40B4-BE49-F238E27FC236}">
                        <a16:creationId xmlns:a16="http://schemas.microsoft.com/office/drawing/2014/main" id="{1BFA2DFB-AED8-9142-8520-C62CC02F441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0" cstate="hqprint">
                    <a:extLst>
                      <a:ext uri="{BEBA8EAE-BF5A-486C-A8C5-ECC9F3942E4B}">
                        <a14:imgProps xmlns:a14="http://schemas.microsoft.com/office/drawing/2010/main">
                          <a14:imgLayer r:embed="rId31">
                            <a14:imgEffect>
                              <a14:backgroundRemoval t="0" b="97931" l="855" r="10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96052" y="4846748"/>
                    <a:ext cx="505557" cy="626545"/>
                  </a:xfrm>
                  <a:prstGeom prst="rect">
                    <a:avLst/>
                  </a:prstGeom>
                </p:spPr>
              </p:pic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0619CD1B-83E7-1949-95D1-EB63CC87E04F}"/>
                      </a:ext>
                    </a:extLst>
                  </p:cNvPr>
                  <p:cNvSpPr txBox="1"/>
                  <p:nvPr/>
                </p:nvSpPr>
                <p:spPr>
                  <a:xfrm>
                    <a:off x="3784111" y="2615853"/>
                    <a:ext cx="198323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457200"/>
                    <a:r>
                      <a:rPr lang="en-GB" b="1" i="1" dirty="0">
                        <a:solidFill>
                          <a:prstClr val="black"/>
                        </a:solidFill>
                        <a:latin typeface="Calibri"/>
                      </a:rPr>
                      <a:t>Biomphalaria spp. </a:t>
                    </a:r>
                    <a:endParaRPr lang="en-GB" b="1" i="1" dirty="0">
                      <a:solidFill>
                        <a:prstClr val="black"/>
                      </a:solidFill>
                      <a:highlight>
                        <a:srgbClr val="FFFF00"/>
                      </a:highlight>
                      <a:latin typeface="Calibri"/>
                    </a:endParaRPr>
                  </a:p>
                </p:txBody>
              </p:sp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156BF7D6-0B74-5941-A33C-E41A1BD7630B}"/>
                      </a:ext>
                    </a:extLst>
                  </p:cNvPr>
                  <p:cNvSpPr txBox="1"/>
                  <p:nvPr/>
                </p:nvSpPr>
                <p:spPr>
                  <a:xfrm>
                    <a:off x="4001609" y="5026657"/>
                    <a:ext cx="187642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457200"/>
                    <a:r>
                      <a:rPr lang="en-GB" b="1" i="1" dirty="0">
                        <a:solidFill>
                          <a:prstClr val="black"/>
                        </a:solidFill>
                        <a:latin typeface="Calibri"/>
                      </a:rPr>
                      <a:t>Bulinus spp.</a:t>
                    </a:r>
                    <a:endParaRPr lang="en-GB" sz="1600" i="1" dirty="0">
                      <a:latin typeface="Calibri"/>
                    </a:endParaRPr>
                  </a:p>
                </p:txBody>
              </p:sp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8D706CDB-75BB-46AD-BAFB-54D82E3E1FF1}"/>
                      </a:ext>
                    </a:extLst>
                  </p:cNvPr>
                  <p:cNvSpPr txBox="1"/>
                  <p:nvPr/>
                </p:nvSpPr>
                <p:spPr>
                  <a:xfrm>
                    <a:off x="3901758" y="158343"/>
                    <a:ext cx="195386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457200"/>
                    <a:r>
                      <a:rPr lang="en-GB" b="1" i="1" dirty="0" err="1">
                        <a:solidFill>
                          <a:prstClr val="black"/>
                        </a:solidFill>
                        <a:latin typeface="Calibri"/>
                      </a:rPr>
                      <a:t>Oncomelania</a:t>
                    </a:r>
                    <a:r>
                      <a:rPr lang="en-GB" b="1" i="1" dirty="0">
                        <a:solidFill>
                          <a:prstClr val="black"/>
                        </a:solidFill>
                        <a:latin typeface="Calibri"/>
                      </a:rPr>
                      <a:t> spp. </a:t>
                    </a:r>
                  </a:p>
                </p:txBody>
              </p:sp>
            </p:grpSp>
          </p:grpSp>
          <p:sp>
            <p:nvSpPr>
              <p:cNvPr id="2" name="Right Brace 1">
                <a:extLst>
                  <a:ext uri="{FF2B5EF4-FFF2-40B4-BE49-F238E27FC236}">
                    <a16:creationId xmlns:a16="http://schemas.microsoft.com/office/drawing/2014/main" id="{BCCC443F-FC9A-C154-0F9C-6A8324DAB922}"/>
                  </a:ext>
                </a:extLst>
              </p:cNvPr>
              <p:cNvSpPr/>
              <p:nvPr/>
            </p:nvSpPr>
            <p:spPr>
              <a:xfrm>
                <a:off x="3046258" y="23478"/>
                <a:ext cx="290377" cy="1490892"/>
              </a:xfrm>
              <a:prstGeom prst="rightBrac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ight Brace 7">
                <a:extLst>
                  <a:ext uri="{FF2B5EF4-FFF2-40B4-BE49-F238E27FC236}">
                    <a16:creationId xmlns:a16="http://schemas.microsoft.com/office/drawing/2014/main" id="{E06361E7-4F67-1CA7-2AA4-02962EF3EDEF}"/>
                  </a:ext>
                </a:extLst>
              </p:cNvPr>
              <p:cNvSpPr/>
              <p:nvPr/>
            </p:nvSpPr>
            <p:spPr>
              <a:xfrm>
                <a:off x="3043232" y="2980877"/>
                <a:ext cx="290377" cy="556420"/>
              </a:xfrm>
              <a:prstGeom prst="rightBrac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ight Brace 8">
                <a:extLst>
                  <a:ext uri="{FF2B5EF4-FFF2-40B4-BE49-F238E27FC236}">
                    <a16:creationId xmlns:a16="http://schemas.microsoft.com/office/drawing/2014/main" id="{90FCB124-3FC1-E817-3FEA-670C16142B37}"/>
                  </a:ext>
                </a:extLst>
              </p:cNvPr>
              <p:cNvSpPr/>
              <p:nvPr/>
            </p:nvSpPr>
            <p:spPr>
              <a:xfrm>
                <a:off x="3052708" y="4385270"/>
                <a:ext cx="354005" cy="2453582"/>
              </a:xfrm>
              <a:prstGeom prst="rightBrace">
                <a:avLst/>
              </a:prstGeom>
              <a:ln w="1270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088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72" grpId="0" animBg="1"/>
      <p:bldP spid="173" grpId="0"/>
      <p:bldP spid="176" grpId="0" animBg="1"/>
      <p:bldP spid="177" grpId="0" animBg="1"/>
      <p:bldP spid="178" grpId="0"/>
      <p:bldP spid="181" grpId="0" animBg="1"/>
      <p:bldP spid="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id="{26B3A036-0471-86F0-A85F-4C6D19BF362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8780">
            <a:off x="340028" y="2526276"/>
            <a:ext cx="3505799" cy="2845566"/>
          </a:xfrm>
          <a:prstGeom prst="rect">
            <a:avLst/>
          </a:prstGeom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FB0ADFE7-2C9B-E549-90D8-D1281494D4D7}"/>
              </a:ext>
            </a:extLst>
          </p:cNvPr>
          <p:cNvSpPr txBox="1">
            <a:spLocks/>
          </p:cNvSpPr>
          <p:nvPr/>
        </p:nvSpPr>
        <p:spPr>
          <a:xfrm>
            <a:off x="698730" y="41597"/>
            <a:ext cx="10666771" cy="68930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F9A4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/>
              <a:t>The benefits of a centralised resource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88F082-EF34-DD4D-87E3-4232132854E4}"/>
              </a:ext>
            </a:extLst>
          </p:cNvPr>
          <p:cNvSpPr txBox="1"/>
          <p:nvPr/>
        </p:nvSpPr>
        <p:spPr>
          <a:xfrm>
            <a:off x="596423" y="1278828"/>
            <a:ext cx="2549467" cy="430887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Complex life-cycle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5B92864-12E6-3029-1E11-3E4234B1AF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7243" y="567557"/>
            <a:ext cx="3914579" cy="406519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A8DF459-488D-9A38-53DE-F828E68DA106}"/>
              </a:ext>
            </a:extLst>
          </p:cNvPr>
          <p:cNvSpPr txBox="1"/>
          <p:nvPr/>
        </p:nvSpPr>
        <p:spPr>
          <a:xfrm>
            <a:off x="8415507" y="945616"/>
            <a:ext cx="3643923" cy="769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/>
              <a:t>Few laboratories can maintain schistosomes and snails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E658F6C-2F86-6533-C71E-ECE116FC9E10}"/>
              </a:ext>
            </a:extLst>
          </p:cNvPr>
          <p:cNvSpPr txBox="1"/>
          <p:nvPr/>
        </p:nvSpPr>
        <p:spPr>
          <a:xfrm>
            <a:off x="600327" y="4207853"/>
            <a:ext cx="1843410" cy="430887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High costs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45A866-6F62-C715-7767-2B9AF72A704F}"/>
              </a:ext>
            </a:extLst>
          </p:cNvPr>
          <p:cNvSpPr txBox="1"/>
          <p:nvPr/>
        </p:nvSpPr>
        <p:spPr>
          <a:xfrm>
            <a:off x="353650" y="6035820"/>
            <a:ext cx="3382303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1795958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GB" sz="2000" kern="1200" dirty="0">
                <a:solidFill>
                  <a:schemeClr val="tx1"/>
                </a:solidFill>
              </a:rPr>
              <a:t>Designated and trained  staff</a:t>
            </a:r>
            <a:endParaRPr lang="en-US" sz="2000" kern="12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5AB339-9B72-634C-93A1-3BCE959229E3}"/>
              </a:ext>
            </a:extLst>
          </p:cNvPr>
          <p:cNvSpPr txBox="1"/>
          <p:nvPr/>
        </p:nvSpPr>
        <p:spPr>
          <a:xfrm>
            <a:off x="595807" y="2366278"/>
            <a:ext cx="2261603" cy="430887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Infrastructure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1B800E-67A7-894E-BB4A-FA22B2E3ACD0}"/>
              </a:ext>
            </a:extLst>
          </p:cNvPr>
          <p:cNvSpPr txBox="1"/>
          <p:nvPr/>
        </p:nvSpPr>
        <p:spPr>
          <a:xfrm>
            <a:off x="595807" y="3350471"/>
            <a:ext cx="2261603" cy="430887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Animal ethics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9C7AD65-442E-CE44-95DE-7F2B5384385B}"/>
              </a:ext>
            </a:extLst>
          </p:cNvPr>
          <p:cNvGrpSpPr/>
          <p:nvPr/>
        </p:nvGrpSpPr>
        <p:grpSpPr>
          <a:xfrm>
            <a:off x="8245137" y="2150143"/>
            <a:ext cx="4079767" cy="4609457"/>
            <a:chOff x="8177112" y="1916333"/>
            <a:chExt cx="4079767" cy="460945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631DD2E-50E0-5746-8EAE-C4EF7392C4AA}"/>
                </a:ext>
              </a:extLst>
            </p:cNvPr>
            <p:cNvGrpSpPr/>
            <p:nvPr/>
          </p:nvGrpSpPr>
          <p:grpSpPr>
            <a:xfrm>
              <a:off x="8177112" y="1916333"/>
              <a:ext cx="4079767" cy="4609457"/>
              <a:chOff x="5989169" y="244937"/>
              <a:chExt cx="4079767" cy="4609457"/>
            </a:xfrm>
          </p:grpSpPr>
          <p:sp>
            <p:nvSpPr>
              <p:cNvPr id="16" name="Text Box 26">
                <a:extLst>
                  <a:ext uri="{FF2B5EF4-FFF2-40B4-BE49-F238E27FC236}">
                    <a16:creationId xmlns:a16="http://schemas.microsoft.com/office/drawing/2014/main" id="{2AF4BD6A-92CB-C846-8D09-77ED632EA7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61142" y="4515840"/>
                <a:ext cx="199939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600" dirty="0">
                    <a:latin typeface="+mn-lt"/>
                    <a:cs typeface="Arial" panose="020B0604020202020204" pitchFamily="34" charset="0"/>
                  </a:rPr>
                  <a:t>Lab. rodents (</a:t>
                </a:r>
                <a:r>
                  <a:rPr lang="en-US" sz="1600" b="1" dirty="0">
                    <a:latin typeface="+mn-lt"/>
                    <a:cs typeface="Arial" panose="020B0604020202020204" pitchFamily="34" charset="0"/>
                  </a:rPr>
                  <a:t>LSHTM</a:t>
                </a:r>
                <a:r>
                  <a:rPr lang="en-US" sz="1600" dirty="0">
                    <a:latin typeface="+mn-lt"/>
                    <a:cs typeface="Arial" panose="020B0604020202020204" pitchFamily="34" charset="0"/>
                  </a:rPr>
                  <a:t>)</a:t>
                </a:r>
              </a:p>
            </p:txBody>
          </p:sp>
          <p:pic>
            <p:nvPicPr>
              <p:cNvPr id="17" name="Picture 28" descr="&#10;lab mice.tiff                                                  00047266Macintosh HD                   BC35038F:">
                <a:extLst>
                  <a:ext uri="{FF2B5EF4-FFF2-40B4-BE49-F238E27FC236}">
                    <a16:creationId xmlns:a16="http://schemas.microsoft.com/office/drawing/2014/main" id="{4CC4C6B2-DA5D-D44B-B7B8-36450F20D6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6869871" y="3935123"/>
                <a:ext cx="765479" cy="817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32" descr="Hamster.tiff">
                <a:extLst>
                  <a:ext uri="{FF2B5EF4-FFF2-40B4-BE49-F238E27FC236}">
                    <a16:creationId xmlns:a16="http://schemas.microsoft.com/office/drawing/2014/main" id="{9113C75D-67F3-9A4A-AE51-209A41958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35350" y="3493725"/>
                <a:ext cx="835316" cy="1022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Text Box 26">
                <a:extLst>
                  <a:ext uri="{FF2B5EF4-FFF2-40B4-BE49-F238E27FC236}">
                    <a16:creationId xmlns:a16="http://schemas.microsoft.com/office/drawing/2014/main" id="{85D29622-00F9-C242-923E-E83E643E18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8341" y="244937"/>
                <a:ext cx="1524000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600" dirty="0">
                    <a:latin typeface="+mn-lt"/>
                    <a:cs typeface="Arial" panose="020B0604020202020204" pitchFamily="34" charset="0"/>
                  </a:rPr>
                  <a:t>Lab. snail cultures (</a:t>
                </a:r>
                <a:r>
                  <a:rPr lang="en-US" sz="1600" i="1" dirty="0">
                    <a:latin typeface="+mn-lt"/>
                    <a:cs typeface="Arial" panose="020B0604020202020204" pitchFamily="34" charset="0"/>
                  </a:rPr>
                  <a:t>Biomphalaria spp. </a:t>
                </a:r>
                <a:r>
                  <a:rPr lang="en-US" sz="1600" dirty="0">
                    <a:latin typeface="+mn-lt"/>
                    <a:cs typeface="Arial" panose="020B0604020202020204" pitchFamily="34" charset="0"/>
                  </a:rPr>
                  <a:t>and </a:t>
                </a:r>
                <a:r>
                  <a:rPr lang="en-US" sz="1600" i="1" dirty="0">
                    <a:latin typeface="+mn-lt"/>
                    <a:cs typeface="Arial" panose="020B0604020202020204" pitchFamily="34" charset="0"/>
                  </a:rPr>
                  <a:t>Bulinus spp. </a:t>
                </a:r>
                <a:r>
                  <a:rPr lang="en-US" sz="1600" dirty="0">
                    <a:latin typeface="+mn-lt"/>
                    <a:cs typeface="Arial" panose="020B0604020202020204" pitchFamily="34" charset="0"/>
                  </a:rPr>
                  <a:t>(</a:t>
                </a:r>
                <a:r>
                  <a:rPr lang="en-US" sz="1600" b="1" dirty="0">
                    <a:latin typeface="+mn-lt"/>
                    <a:cs typeface="Arial" panose="020B0604020202020204" pitchFamily="34" charset="0"/>
                  </a:rPr>
                  <a:t>NHM and LSHTM</a:t>
                </a:r>
                <a:r>
                  <a:rPr lang="en-US" sz="1600" dirty="0">
                    <a:latin typeface="+mn-lt"/>
                    <a:cs typeface="Arial" panose="020B0604020202020204" pitchFamily="34" charset="0"/>
                  </a:rPr>
                  <a:t>)</a:t>
                </a:r>
              </a:p>
            </p:txBody>
          </p:sp>
          <p:pic>
            <p:nvPicPr>
              <p:cNvPr id="20" name="Picture 19" descr="Schisto cerc.tiff">
                <a:extLst>
                  <a:ext uri="{FF2B5EF4-FFF2-40B4-BE49-F238E27FC236}">
                    <a16:creationId xmlns:a16="http://schemas.microsoft.com/office/drawing/2014/main" id="{47FEE7BF-31E5-4E4B-92C3-DA5749989C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36907" y="2666722"/>
                <a:ext cx="600997" cy="463876"/>
              </a:xfrm>
              <a:prstGeom prst="rect">
                <a:avLst/>
              </a:prstGeom>
            </p:spPr>
          </p:pic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918FF145-4D6B-B743-8756-4F7DE97D47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93017" y="1334854"/>
                <a:ext cx="769636" cy="1056997"/>
              </a:xfrm>
              <a:prstGeom prst="straightConnector1">
                <a:avLst/>
              </a:prstGeom>
              <a:ln>
                <a:solidFill>
                  <a:srgbClr val="C0504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AFCB8B99-D956-644E-8FCC-5E5AEEF20823}"/>
                  </a:ext>
                </a:extLst>
              </p:cNvPr>
              <p:cNvCxnSpPr>
                <a:cxnSpLocks/>
                <a:endCxn id="18" idx="3"/>
              </p:cNvCxnSpPr>
              <p:nvPr/>
            </p:nvCxnSpPr>
            <p:spPr>
              <a:xfrm flipH="1">
                <a:off x="8470666" y="2960002"/>
                <a:ext cx="491988" cy="1044961"/>
              </a:xfrm>
              <a:prstGeom prst="straightConnector1">
                <a:avLst/>
              </a:prstGeom>
              <a:ln>
                <a:solidFill>
                  <a:srgbClr val="C0504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171A4BF6-3AA3-514F-B8C3-0726381A49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47434" y="3049665"/>
                <a:ext cx="474628" cy="877388"/>
              </a:xfrm>
              <a:prstGeom prst="straightConnector1">
                <a:avLst/>
              </a:prstGeom>
              <a:ln>
                <a:solidFill>
                  <a:srgbClr val="C0504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5" name="Picture 24" descr="Mir.tiff">
                <a:extLst>
                  <a:ext uri="{FF2B5EF4-FFF2-40B4-BE49-F238E27FC236}">
                    <a16:creationId xmlns:a16="http://schemas.microsoft.com/office/drawing/2014/main" id="{467791A0-E34C-D445-BAF4-5DEE70F5FF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30549" y="2458253"/>
                <a:ext cx="433770" cy="531368"/>
              </a:xfrm>
              <a:prstGeom prst="rect">
                <a:avLst/>
              </a:prstGeom>
            </p:spPr>
          </p:pic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9B77C08E-75E4-7A4D-BC5E-5E5FB3F6EE3E}"/>
                  </a:ext>
                </a:extLst>
              </p:cNvPr>
              <p:cNvCxnSpPr>
                <a:cxnSpLocks/>
                <a:stCxn id="25" idx="0"/>
              </p:cNvCxnSpPr>
              <p:nvPr/>
            </p:nvCxnSpPr>
            <p:spPr>
              <a:xfrm flipV="1">
                <a:off x="6247434" y="1566059"/>
                <a:ext cx="576944" cy="892194"/>
              </a:xfrm>
              <a:prstGeom prst="straightConnector1">
                <a:avLst/>
              </a:prstGeom>
              <a:ln>
                <a:solidFill>
                  <a:srgbClr val="C0504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7732140C-22A1-814E-A03D-B53570A653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46507" y="4315280"/>
                <a:ext cx="321313" cy="0"/>
              </a:xfrm>
              <a:prstGeom prst="straightConnector1">
                <a:avLst/>
              </a:prstGeom>
              <a:ln>
                <a:solidFill>
                  <a:srgbClr val="C0504D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2" name="Picture 37" descr=" S.man.jpg                                                      00021CE9&#10;Lockyer-G3                     B6F9F030:">
                <a:extLst>
                  <a:ext uri="{FF2B5EF4-FFF2-40B4-BE49-F238E27FC236}">
                    <a16:creationId xmlns:a16="http://schemas.microsoft.com/office/drawing/2014/main" id="{1733DBEA-DFCF-7243-824E-AAF3B33FC9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8947407" y="3905362"/>
                <a:ext cx="456358" cy="674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Text Box 26">
                <a:extLst>
                  <a:ext uri="{FF2B5EF4-FFF2-40B4-BE49-F238E27FC236}">
                    <a16:creationId xmlns:a16="http://schemas.microsoft.com/office/drawing/2014/main" id="{0C643395-79CD-E647-87B3-CE60FBE1DF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89169" y="2995135"/>
                <a:ext cx="15240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600" dirty="0">
                    <a:latin typeface="+mn-lt"/>
                    <a:cs typeface="Arial" panose="020B0604020202020204" pitchFamily="34" charset="0"/>
                  </a:rPr>
                  <a:t>Miracidia </a:t>
                </a:r>
              </a:p>
            </p:txBody>
          </p:sp>
          <p:sp>
            <p:nvSpPr>
              <p:cNvPr id="36" name="Text Box 26">
                <a:extLst>
                  <a:ext uri="{FF2B5EF4-FFF2-40B4-BE49-F238E27FC236}">
                    <a16:creationId xmlns:a16="http://schemas.microsoft.com/office/drawing/2014/main" id="{95E7C97C-A343-9249-A2CD-204B4F037C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44936" y="1992443"/>
                <a:ext cx="152400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sz="1600" dirty="0">
                    <a:latin typeface="+mn-lt"/>
                    <a:cs typeface="Arial" panose="020B0604020202020204" pitchFamily="34" charset="0"/>
                  </a:rPr>
                  <a:t>Cercariae </a:t>
                </a:r>
              </a:p>
            </p:txBody>
          </p:sp>
          <p:pic>
            <p:nvPicPr>
              <p:cNvPr id="37" name="Picture 6">
                <a:extLst>
                  <a:ext uri="{FF2B5EF4-FFF2-40B4-BE49-F238E27FC236}">
                    <a16:creationId xmlns:a16="http://schemas.microsoft.com/office/drawing/2014/main" id="{6F3DFFBD-4940-9B46-8EB5-BACD943B19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58081" y="524136"/>
                <a:ext cx="1034401" cy="921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2C44C-CD81-B540-8517-58B407B6F115}"/>
                </a:ext>
              </a:extLst>
            </p:cNvPr>
            <p:cNvSpPr txBox="1"/>
            <p:nvPr/>
          </p:nvSpPr>
          <p:spPr>
            <a:xfrm>
              <a:off x="9253072" y="3897701"/>
              <a:ext cx="12563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/>
                <a:t>Centralised</a:t>
              </a:r>
            </a:p>
            <a:p>
              <a:pPr algn="ctr"/>
              <a:r>
                <a:rPr lang="en-GB" b="1" dirty="0"/>
                <a:t>Life-cycles </a:t>
              </a:r>
            </a:p>
          </p:txBody>
        </p:sp>
        <p:pic>
          <p:nvPicPr>
            <p:cNvPr id="38" name="Picture 37" descr="Schisto cerc.tiff">
              <a:extLst>
                <a:ext uri="{FF2B5EF4-FFF2-40B4-BE49-F238E27FC236}">
                  <a16:creationId xmlns:a16="http://schemas.microsoft.com/office/drawing/2014/main" id="{91792A1B-2236-DA47-AE48-D28745BF6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77114" y="3940819"/>
              <a:ext cx="571363" cy="441003"/>
            </a:xfrm>
            <a:prstGeom prst="rect">
              <a:avLst/>
            </a:prstGeom>
          </p:spPr>
        </p:pic>
        <p:pic>
          <p:nvPicPr>
            <p:cNvPr id="40" name="Picture 39" descr="Schisto cerc.tiff">
              <a:extLst>
                <a:ext uri="{FF2B5EF4-FFF2-40B4-BE49-F238E27FC236}">
                  <a16:creationId xmlns:a16="http://schemas.microsoft.com/office/drawing/2014/main" id="{8D6E52DF-BEE7-A24C-B81A-35ECD85C6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156356">
              <a:off x="11179021" y="4550073"/>
              <a:ext cx="502647" cy="387966"/>
            </a:xfrm>
            <a:prstGeom prst="rect">
              <a:avLst/>
            </a:prstGeom>
          </p:spPr>
        </p:pic>
        <p:pic>
          <p:nvPicPr>
            <p:cNvPr id="39" name="Picture 38" descr="Schisto cerc.tiff">
              <a:extLst>
                <a:ext uri="{FF2B5EF4-FFF2-40B4-BE49-F238E27FC236}">
                  <a16:creationId xmlns:a16="http://schemas.microsoft.com/office/drawing/2014/main" id="{2BF2BC69-597D-0C41-AF26-18171222A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96950" y="4236270"/>
              <a:ext cx="553472" cy="427194"/>
            </a:xfrm>
            <a:prstGeom prst="rect">
              <a:avLst/>
            </a:prstGeom>
          </p:spPr>
        </p:pic>
      </p:grpSp>
      <p:pic>
        <p:nvPicPr>
          <p:cNvPr id="5" name="Picture 4" descr="A couple of chefs in a kitchen&#10;&#10;Description automatically generated with medium confidence">
            <a:extLst>
              <a:ext uri="{FF2B5EF4-FFF2-40B4-BE49-F238E27FC236}">
                <a16:creationId xmlns:a16="http://schemas.microsoft.com/office/drawing/2014/main" id="{75E46239-14D4-BCAE-D860-20561F6A7BC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6865" y="4763666"/>
            <a:ext cx="3084556" cy="20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5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29" grpId="0" animBg="1"/>
      <p:bldP spid="34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>
            <a:extLst>
              <a:ext uri="{FF2B5EF4-FFF2-40B4-BE49-F238E27FC236}">
                <a16:creationId xmlns:a16="http://schemas.microsoft.com/office/drawing/2014/main" id="{FB0ADFE7-2C9B-E549-90D8-D1281494D4D7}"/>
              </a:ext>
            </a:extLst>
          </p:cNvPr>
          <p:cNvSpPr txBox="1">
            <a:spLocks/>
          </p:cNvSpPr>
          <p:nvPr/>
        </p:nvSpPr>
        <p:spPr>
          <a:xfrm>
            <a:off x="762614" y="174925"/>
            <a:ext cx="10666771" cy="68930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F9A4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Why do we need a schistosomiasis biomedical resource?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88F082-EF34-DD4D-87E3-4232132854E4}"/>
              </a:ext>
            </a:extLst>
          </p:cNvPr>
          <p:cNvSpPr txBox="1"/>
          <p:nvPr/>
        </p:nvSpPr>
        <p:spPr>
          <a:xfrm>
            <a:off x="635404" y="1144695"/>
            <a:ext cx="3984032" cy="75713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1795958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GB" sz="2400" dirty="0"/>
              <a:t>Only few species/strains widely available in cultures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4C8A0F-0EC1-5C93-0E1C-66C95742B3EF}"/>
              </a:ext>
            </a:extLst>
          </p:cNvPr>
          <p:cNvSpPr txBox="1"/>
          <p:nvPr/>
        </p:nvSpPr>
        <p:spPr>
          <a:xfrm>
            <a:off x="72639" y="3683731"/>
            <a:ext cx="63428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/>
              <a:t>SNAILS: </a:t>
            </a:r>
          </a:p>
          <a:p>
            <a:r>
              <a:rPr lang="en-GB" sz="2000" i="1" dirty="0"/>
              <a:t>Biomphalaria glabrata </a:t>
            </a:r>
          </a:p>
          <a:p>
            <a:r>
              <a:rPr lang="en-GB" sz="2000" i="1" dirty="0"/>
              <a:t>	</a:t>
            </a:r>
            <a:r>
              <a:rPr lang="en-GB" sz="2000" b="1" dirty="0"/>
              <a:t>2 strains </a:t>
            </a:r>
            <a:r>
              <a:rPr lang="en-GB" sz="2000" dirty="0"/>
              <a:t>(Puerto Rican, 1950 and Puerto 	Rican/Brazilian, 1955)</a:t>
            </a:r>
          </a:p>
          <a:p>
            <a:r>
              <a:rPr lang="en-GB" sz="2000" i="1" dirty="0"/>
              <a:t>Bulinus t. truncatus </a:t>
            </a:r>
            <a:r>
              <a:rPr lang="en-GB" sz="2000" dirty="0"/>
              <a:t>- </a:t>
            </a:r>
            <a:r>
              <a:rPr lang="en-GB" sz="2000" b="1" dirty="0"/>
              <a:t>1 strain</a:t>
            </a:r>
            <a:r>
              <a:rPr lang="en-GB" sz="2000" dirty="0"/>
              <a:t> (Egyptian 1950s/1977/ 1980s)</a:t>
            </a:r>
          </a:p>
          <a:p>
            <a:endParaRPr lang="en-GB" sz="2000" dirty="0"/>
          </a:p>
          <a:p>
            <a:r>
              <a:rPr lang="en-GB" sz="2000" u="sng" dirty="0"/>
              <a:t>PARASITES:</a:t>
            </a:r>
          </a:p>
          <a:p>
            <a:r>
              <a:rPr lang="en-GB" sz="2000" i="1" dirty="0"/>
              <a:t>S. mansoni </a:t>
            </a:r>
            <a:r>
              <a:rPr lang="en-GB" sz="2000" dirty="0"/>
              <a:t>– </a:t>
            </a:r>
            <a:r>
              <a:rPr lang="en-GB" sz="2000" b="1" dirty="0"/>
              <a:t>1 strain </a:t>
            </a:r>
            <a:r>
              <a:rPr lang="en-GB" sz="2000" dirty="0"/>
              <a:t>(Puerto Rican, 1955)</a:t>
            </a:r>
          </a:p>
          <a:p>
            <a:r>
              <a:rPr lang="en-GB" sz="2000" i="1" dirty="0"/>
              <a:t>S. haematobium </a:t>
            </a:r>
            <a:r>
              <a:rPr lang="en-GB" sz="2000" dirty="0"/>
              <a:t>– </a:t>
            </a:r>
            <a:r>
              <a:rPr lang="en-GB" sz="2000" b="1" dirty="0"/>
              <a:t>1 strain </a:t>
            </a:r>
            <a:r>
              <a:rPr lang="en-GB" sz="2000" dirty="0"/>
              <a:t>(Egyptian 1950s/1977/1980s)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F2E9C3-F7E6-3B8B-9CD5-93F927468AA6}"/>
              </a:ext>
            </a:extLst>
          </p:cNvPr>
          <p:cNvGrpSpPr/>
          <p:nvPr/>
        </p:nvGrpSpPr>
        <p:grpSpPr>
          <a:xfrm>
            <a:off x="5013198" y="916485"/>
            <a:ext cx="6891174" cy="3309228"/>
            <a:chOff x="5013198" y="916485"/>
            <a:chExt cx="6891174" cy="330922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F07592A-DD35-81FD-21D4-53D27A36EE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13198" y="1390488"/>
              <a:ext cx="6342871" cy="283522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2FAC494-10F3-BD04-2201-F203B59FD176}"/>
                </a:ext>
              </a:extLst>
            </p:cNvPr>
            <p:cNvSpPr txBox="1"/>
            <p:nvPr/>
          </p:nvSpPr>
          <p:spPr>
            <a:xfrm>
              <a:off x="7544014" y="916485"/>
              <a:ext cx="4360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Research articles – Google scholar search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E1519B-9A2E-CFF8-6519-CC730BC8C587}"/>
              </a:ext>
            </a:extLst>
          </p:cNvPr>
          <p:cNvSpPr txBox="1"/>
          <p:nvPr/>
        </p:nvSpPr>
        <p:spPr>
          <a:xfrm>
            <a:off x="6758022" y="4995918"/>
            <a:ext cx="4595813" cy="397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1795958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GB" sz="2200" kern="1200" dirty="0"/>
              <a:t>Lack of natural genetic heterogeneity</a:t>
            </a:r>
            <a:endParaRPr lang="en-US" sz="2200" kern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8B969B-C9E6-EC92-32D2-866979007322}"/>
              </a:ext>
            </a:extLst>
          </p:cNvPr>
          <p:cNvSpPr txBox="1"/>
          <p:nvPr/>
        </p:nvSpPr>
        <p:spPr>
          <a:xfrm>
            <a:off x="6758022" y="4509246"/>
            <a:ext cx="3255192" cy="397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defTabSz="1795958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US" sz="2200" kern="1200" dirty="0">
                <a:solidFill>
                  <a:schemeClr val="tx1"/>
                </a:solidFill>
              </a:rPr>
              <a:t>Potential bias in research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CA7B3E83-8E37-00F7-EE28-18568E6FF182}"/>
              </a:ext>
            </a:extLst>
          </p:cNvPr>
          <p:cNvSpPr/>
          <p:nvPr/>
        </p:nvSpPr>
        <p:spPr>
          <a:xfrm rot="5400000">
            <a:off x="8249106" y="4072674"/>
            <a:ext cx="415693" cy="278170"/>
          </a:xfrm>
          <a:prstGeom prst="rightArrow">
            <a:avLst>
              <a:gd name="adj1" fmla="val 50000"/>
              <a:gd name="adj2" fmla="val 8179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F7DA75-9553-7645-BBD6-F78B4A5473D6}"/>
              </a:ext>
            </a:extLst>
          </p:cNvPr>
          <p:cNvGrpSpPr/>
          <p:nvPr/>
        </p:nvGrpSpPr>
        <p:grpSpPr>
          <a:xfrm>
            <a:off x="91029" y="2184730"/>
            <a:ext cx="3249203" cy="1443950"/>
            <a:chOff x="86835" y="2260828"/>
            <a:chExt cx="3249203" cy="14439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81A9BF0-56B1-282F-A7B0-5FDF99879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42" b="11822"/>
            <a:stretch/>
          </p:blipFill>
          <p:spPr>
            <a:xfrm>
              <a:off x="86835" y="3102161"/>
              <a:ext cx="3240814" cy="60261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0C7419-266E-D98A-2507-BE44A2619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835" y="2260828"/>
              <a:ext cx="3249203" cy="949767"/>
            </a:xfrm>
            <a:prstGeom prst="rect">
              <a:avLst/>
            </a:prstGeom>
          </p:spPr>
        </p:pic>
        <p:pic>
          <p:nvPicPr>
            <p:cNvPr id="1026" name="Picture 2" descr="National Institutes of Health logo - Meharry Medical College">
              <a:extLst>
                <a:ext uri="{FF2B5EF4-FFF2-40B4-BE49-F238E27FC236}">
                  <a16:creationId xmlns:a16="http://schemas.microsoft.com/office/drawing/2014/main" id="{0436E65E-3299-CFF7-6F4A-29ABB9C1C2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4066" y="2298379"/>
              <a:ext cx="1823264" cy="280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CA0013B-3873-A1BB-10D8-7F2D332E9A8F}"/>
              </a:ext>
            </a:extLst>
          </p:cNvPr>
          <p:cNvSpPr txBox="1"/>
          <p:nvPr/>
        </p:nvSpPr>
        <p:spPr>
          <a:xfrm>
            <a:off x="6758022" y="5507138"/>
            <a:ext cx="4434569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Particularly detrimental for diagnostics, drug development, vaccine development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1375A2-BD63-8445-A3C9-FC3FF0AFF9A7}"/>
              </a:ext>
            </a:extLst>
          </p:cNvPr>
          <p:cNvSpPr txBox="1"/>
          <p:nvPr/>
        </p:nvSpPr>
        <p:spPr>
          <a:xfrm>
            <a:off x="6758022" y="6345998"/>
            <a:ext cx="3140818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Increased access is needed</a:t>
            </a:r>
          </a:p>
        </p:txBody>
      </p:sp>
    </p:spTree>
    <p:extLst>
      <p:ext uri="{BB962C8B-B14F-4D97-AF65-F5344CB8AC3E}">
        <p14:creationId xmlns:p14="http://schemas.microsoft.com/office/powerpoint/2010/main" val="414486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1" grpId="0" animBg="1"/>
      <p:bldP spid="13" grpId="0" animBg="1"/>
      <p:bldP spid="4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NHM.tiff">
            <a:extLst>
              <a:ext uri="{FF2B5EF4-FFF2-40B4-BE49-F238E27FC236}">
                <a16:creationId xmlns:a16="http://schemas.microsoft.com/office/drawing/2014/main" id="{55ED1BC2-EF6B-814B-A8FF-60B84D54269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6314" y="181052"/>
            <a:ext cx="1762595" cy="961224"/>
          </a:xfrm>
          <a:prstGeom prst="rect">
            <a:avLst/>
          </a:prstGeom>
        </p:spPr>
      </p:pic>
      <p:pic>
        <p:nvPicPr>
          <p:cNvPr id="25" name="Picture 24" descr="A picture containing outdoor, tree, street, government building&#10;&#10;Description automatically generated">
            <a:extLst>
              <a:ext uri="{FF2B5EF4-FFF2-40B4-BE49-F238E27FC236}">
                <a16:creationId xmlns:a16="http://schemas.microsoft.com/office/drawing/2014/main" id="{3B363E1C-83BD-9447-904F-06596B93ED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6504" y="183052"/>
            <a:ext cx="1635918" cy="95722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3E21790-C5BE-B1B7-E41F-1EB16F6B0F45}"/>
              </a:ext>
            </a:extLst>
          </p:cNvPr>
          <p:cNvGrpSpPr/>
          <p:nvPr/>
        </p:nvGrpSpPr>
        <p:grpSpPr>
          <a:xfrm>
            <a:off x="687911" y="4072819"/>
            <a:ext cx="4820219" cy="2682083"/>
            <a:chOff x="682964" y="1328472"/>
            <a:chExt cx="4820219" cy="26820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253A210-BE0B-CF40-8657-211A265F8B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27334" y="1707329"/>
              <a:ext cx="1304925" cy="15100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3DB107B-BD20-4742-A8A5-67A431D9D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1917" y="1713562"/>
              <a:ext cx="1533525" cy="1533525"/>
            </a:xfrm>
            <a:prstGeom prst="rect">
              <a:avLst/>
            </a:prstGeom>
          </p:spPr>
        </p:pic>
        <p:pic>
          <p:nvPicPr>
            <p:cNvPr id="6" name="Picture 5" descr="A person smiling for the camera&#10;&#10;Description automatically generated with medium confidence">
              <a:extLst>
                <a:ext uri="{FF2B5EF4-FFF2-40B4-BE49-F238E27FC236}">
                  <a16:creationId xmlns:a16="http://schemas.microsoft.com/office/drawing/2014/main" id="{7896FE91-B5C0-124D-94DD-6D632656C6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720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5400000">
              <a:off x="4054195" y="1806224"/>
              <a:ext cx="1547883" cy="135009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FAF0E6A-2AFE-1140-AC6E-B15FD989D144}"/>
                </a:ext>
              </a:extLst>
            </p:cNvPr>
            <p:cNvSpPr txBox="1"/>
            <p:nvPr/>
          </p:nvSpPr>
          <p:spPr>
            <a:xfrm>
              <a:off x="682964" y="3312077"/>
              <a:ext cx="130492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Bonnie Webster </a:t>
              </a:r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8CB5A7-C0A1-0A4E-AD84-CF614FA114C6}"/>
                </a:ext>
              </a:extLst>
            </p:cNvPr>
            <p:cNvSpPr txBox="1"/>
            <p:nvPr/>
          </p:nvSpPr>
          <p:spPr>
            <a:xfrm>
              <a:off x="2268397" y="3321484"/>
              <a:ext cx="12760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Aidan Emery</a:t>
              </a:r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C26F2F1-6726-9A47-BF9C-70EFBC4134FA}"/>
                </a:ext>
              </a:extLst>
            </p:cNvPr>
            <p:cNvSpPr txBox="1"/>
            <p:nvPr/>
          </p:nvSpPr>
          <p:spPr>
            <a:xfrm>
              <a:off x="4102665" y="3364224"/>
              <a:ext cx="12760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Adam Cieplinski</a:t>
              </a:r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8555FD-5FC5-714E-BE17-C28E96743F3F}"/>
                </a:ext>
              </a:extLst>
            </p:cNvPr>
            <p:cNvSpPr txBox="1"/>
            <p:nvPr/>
          </p:nvSpPr>
          <p:spPr>
            <a:xfrm>
              <a:off x="2513634" y="1328472"/>
              <a:ext cx="13500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NHM Team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07075F-249D-C477-1885-280D0D2F9387}"/>
              </a:ext>
            </a:extLst>
          </p:cNvPr>
          <p:cNvGrpSpPr/>
          <p:nvPr/>
        </p:nvGrpSpPr>
        <p:grpSpPr>
          <a:xfrm>
            <a:off x="6361781" y="4056671"/>
            <a:ext cx="6041919" cy="2698231"/>
            <a:chOff x="6495131" y="1303254"/>
            <a:chExt cx="6041919" cy="26982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CDA8F5D-49EF-D942-80CB-7D7BCF6B68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671"/>
            <a:stretch/>
          </p:blipFill>
          <p:spPr bwMode="auto">
            <a:xfrm>
              <a:off x="10147014" y="1672586"/>
              <a:ext cx="1533525" cy="15335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0982868-2F23-3C41-BC10-C1CE111DD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92658" y="1697804"/>
              <a:ext cx="1533525" cy="15335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1B55FCD-FA74-2241-BBFF-CE871F9E8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79361" y="1697804"/>
              <a:ext cx="1514475" cy="151447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2D9E77-3D7B-4240-B684-A2070B824CBA}"/>
                </a:ext>
              </a:extLst>
            </p:cNvPr>
            <p:cNvSpPr txBox="1"/>
            <p:nvPr/>
          </p:nvSpPr>
          <p:spPr>
            <a:xfrm>
              <a:off x="6495131" y="3309238"/>
              <a:ext cx="127606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Amaya </a:t>
              </a:r>
            </a:p>
            <a:p>
              <a:r>
                <a:rPr lang="en-GB" sz="1800" dirty="0" err="1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Bustinduy</a:t>
              </a:r>
              <a:endParaRPr 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C8EE093-1C97-7F4A-8E7C-51953B7CAE36}"/>
                </a:ext>
              </a:extLst>
            </p:cNvPr>
            <p:cNvSpPr txBox="1"/>
            <p:nvPr/>
          </p:nvSpPr>
          <p:spPr>
            <a:xfrm>
              <a:off x="8306455" y="3320411"/>
              <a:ext cx="1142647" cy="671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  <a:tabLst>
                  <a:tab pos="1974850" algn="l"/>
                  <a:tab pos="3568700" algn="l"/>
                  <a:tab pos="5105400" algn="l"/>
                </a:tabLst>
              </a:pPr>
              <a:r>
                <a: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Vanessa Yardley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8E86669-5F69-4449-A222-CFA00EFDA67A}"/>
                </a:ext>
              </a:extLst>
            </p:cNvPr>
            <p:cNvSpPr txBox="1"/>
            <p:nvPr/>
          </p:nvSpPr>
          <p:spPr>
            <a:xfrm>
              <a:off x="10147014" y="3355154"/>
              <a:ext cx="148229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Fernanda Sales Coelho </a:t>
              </a:r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142E62F-B185-DD4C-9833-5F78CABD1363}"/>
                </a:ext>
              </a:extLst>
            </p:cNvPr>
            <p:cNvSpPr txBox="1"/>
            <p:nvPr/>
          </p:nvSpPr>
          <p:spPr>
            <a:xfrm>
              <a:off x="8513690" y="1303254"/>
              <a:ext cx="4023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LSHTM Team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EA1B40AD-095C-5749-A00F-2832CD114BE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18" y="1853486"/>
            <a:ext cx="2407963" cy="186338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51800FF-E9BD-C04C-9022-C156EE61762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083516" y="2044679"/>
            <a:ext cx="1970973" cy="1724019"/>
          </a:xfrm>
          <a:prstGeom prst="rect">
            <a:avLst/>
          </a:prstGeom>
        </p:spPr>
      </p:pic>
      <p:pic>
        <p:nvPicPr>
          <p:cNvPr id="20" name="Picture 5" descr="Home | Natural History Museum">
            <a:extLst>
              <a:ext uri="{FF2B5EF4-FFF2-40B4-BE49-F238E27FC236}">
                <a16:creationId xmlns:a16="http://schemas.microsoft.com/office/drawing/2014/main" id="{E2376AB5-A6A6-464F-90F3-24D34AA2C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5426" y="319356"/>
            <a:ext cx="1762595" cy="82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The School Seal | History | LSHTM">
            <a:extLst>
              <a:ext uri="{FF2B5EF4-FFF2-40B4-BE49-F238E27FC236}">
                <a16:creationId xmlns:a16="http://schemas.microsoft.com/office/drawing/2014/main" id="{AA84EA2C-AFB9-4AC2-B20E-31978BF31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7574" y="265965"/>
            <a:ext cx="1815872" cy="87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263EAE3-3721-4E1F-897A-A00F70EC9CB6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7729" y="1863013"/>
            <a:ext cx="2407963" cy="18633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99908C7-4B04-4140-B010-C47B654CB93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7960" y="1893306"/>
            <a:ext cx="1795777" cy="1970974"/>
          </a:xfrm>
          <a:prstGeom prst="rect">
            <a:avLst/>
          </a:prstGeom>
        </p:spPr>
      </p:pic>
      <p:sp>
        <p:nvSpPr>
          <p:cNvPr id="3" name="CaixaDeTexto 60">
            <a:extLst>
              <a:ext uri="{FF2B5EF4-FFF2-40B4-BE49-F238E27FC236}">
                <a16:creationId xmlns:a16="http://schemas.microsoft.com/office/drawing/2014/main" id="{BB2A2B35-5814-BF1E-F7AF-A173A939DCDA}"/>
              </a:ext>
            </a:extLst>
          </p:cNvPr>
          <p:cNvSpPr txBox="1"/>
          <p:nvPr/>
        </p:nvSpPr>
        <p:spPr>
          <a:xfrm>
            <a:off x="7359420" y="37123927"/>
            <a:ext cx="6476308" cy="528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28" dirty="0"/>
              <a:t>Main snail facility </a:t>
            </a:r>
          </a:p>
        </p:txBody>
      </p:sp>
      <p:sp>
        <p:nvSpPr>
          <p:cNvPr id="14" name="CaixaDeTexto 60">
            <a:extLst>
              <a:ext uri="{FF2B5EF4-FFF2-40B4-BE49-F238E27FC236}">
                <a16:creationId xmlns:a16="http://schemas.microsoft.com/office/drawing/2014/main" id="{012539A6-658A-7C98-3A99-ED8337854ECA}"/>
              </a:ext>
            </a:extLst>
          </p:cNvPr>
          <p:cNvSpPr txBox="1"/>
          <p:nvPr/>
        </p:nvSpPr>
        <p:spPr>
          <a:xfrm>
            <a:off x="5715692" y="35406988"/>
            <a:ext cx="6476308" cy="528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28" dirty="0"/>
              <a:t>Main snail facility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8C2B3B-E197-5138-1C72-10DF7A0AFB1D}"/>
              </a:ext>
            </a:extLst>
          </p:cNvPr>
          <p:cNvSpPr txBox="1"/>
          <p:nvPr/>
        </p:nvSpPr>
        <p:spPr>
          <a:xfrm>
            <a:off x="2061845" y="1298516"/>
            <a:ext cx="351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Main snail facility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A0B78E-F924-C373-C490-A70E4A2FDCD0}"/>
              </a:ext>
            </a:extLst>
          </p:cNvPr>
          <p:cNvSpPr txBox="1"/>
          <p:nvPr/>
        </p:nvSpPr>
        <p:spPr>
          <a:xfrm>
            <a:off x="7582033" y="1285958"/>
            <a:ext cx="3516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Snail and rodent facility </a:t>
            </a:r>
          </a:p>
        </p:txBody>
      </p:sp>
    </p:spTree>
    <p:extLst>
      <p:ext uri="{BB962C8B-B14F-4D97-AF65-F5344CB8AC3E}">
        <p14:creationId xmlns:p14="http://schemas.microsoft.com/office/powerpoint/2010/main" val="64614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nvertebrate, arthropod, amphipod, branchiopod crustacean&#10;&#10;Description automatically generated">
            <a:extLst>
              <a:ext uri="{FF2B5EF4-FFF2-40B4-BE49-F238E27FC236}">
                <a16:creationId xmlns:a16="http://schemas.microsoft.com/office/drawing/2014/main" id="{B8960E99-806E-46AE-BB4F-6E75C44594A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1767" y="2085885"/>
            <a:ext cx="4504889" cy="4432300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D0159AEA-465A-427A-A075-C14ABF6D3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9520" y="147546"/>
            <a:ext cx="905423" cy="8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BFBCC37-7E24-3D5C-EB2A-F1ADA208E24E}"/>
              </a:ext>
            </a:extLst>
          </p:cNvPr>
          <p:cNvSpPr txBox="1">
            <a:spLocks/>
          </p:cNvSpPr>
          <p:nvPr/>
        </p:nvSpPr>
        <p:spPr>
          <a:xfrm>
            <a:off x="2393520" y="158699"/>
            <a:ext cx="7094271" cy="68930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F9A4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/>
              <a:t>Current and future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3F2DC0-0894-18DC-F965-CD7BF11A283E}"/>
              </a:ext>
            </a:extLst>
          </p:cNvPr>
          <p:cNvSpPr txBox="1"/>
          <p:nvPr/>
        </p:nvSpPr>
        <p:spPr>
          <a:xfrm>
            <a:off x="-173637" y="851954"/>
            <a:ext cx="11839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Current: Standard strains: </a:t>
            </a:r>
            <a:r>
              <a:rPr lang="en-GB" sz="2400" i="1" dirty="0"/>
              <a:t>S. mansoni </a:t>
            </a:r>
            <a:r>
              <a:rPr lang="en-GB" sz="2400" dirty="0"/>
              <a:t>(Puerto Rican), </a:t>
            </a:r>
            <a:r>
              <a:rPr lang="en-GB" sz="2400" i="1" dirty="0"/>
              <a:t>S. haematobium </a:t>
            </a:r>
            <a:r>
              <a:rPr lang="en-GB" sz="2400" dirty="0"/>
              <a:t>(Egyptian) and their standard intermediate snail hosts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0692D6-704F-677A-7208-12DC5698CCDA}"/>
              </a:ext>
            </a:extLst>
          </p:cNvPr>
          <p:cNvSpPr txBox="1"/>
          <p:nvPr/>
        </p:nvSpPr>
        <p:spPr>
          <a:xfrm>
            <a:off x="-206853" y="4390232"/>
            <a:ext cx="11839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dirty="0"/>
              <a:t>In the future: Non-standard strains; more authentic African species and strains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6D9AB4A-F559-96E6-9A73-853B8E44F1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3091" y="4897111"/>
            <a:ext cx="3267685" cy="1887194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E29A8A69-31FD-7888-C7F4-B229EE95B6BD}"/>
              </a:ext>
            </a:extLst>
          </p:cNvPr>
          <p:cNvSpPr/>
          <p:nvPr/>
        </p:nvSpPr>
        <p:spPr>
          <a:xfrm>
            <a:off x="5334759" y="5219177"/>
            <a:ext cx="1982175" cy="13779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Higher genetic diversity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C4F961-9273-106A-CD77-A1EF1E587170}"/>
              </a:ext>
            </a:extLst>
          </p:cNvPr>
          <p:cNvSpPr txBox="1"/>
          <p:nvPr/>
        </p:nvSpPr>
        <p:spPr>
          <a:xfrm>
            <a:off x="762860" y="1632359"/>
            <a:ext cx="2437324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Snails (infected and uninfected)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Adult worms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Eggs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Miracidia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Cercariae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E2AA14-1E18-8103-369F-93B4B1A4D763}"/>
              </a:ext>
            </a:extLst>
          </p:cNvPr>
          <p:cNvGrpSpPr/>
          <p:nvPr/>
        </p:nvGrpSpPr>
        <p:grpSpPr>
          <a:xfrm>
            <a:off x="2656798" y="1704059"/>
            <a:ext cx="9379858" cy="2746161"/>
            <a:chOff x="2656798" y="1704059"/>
            <a:chExt cx="9379858" cy="2746161"/>
          </a:xfrm>
        </p:grpSpPr>
        <p:pic>
          <p:nvPicPr>
            <p:cNvPr id="35" name="Picture 34" descr="A close-up of the moon&#10;&#10;Description automatically generated with medium confidence">
              <a:extLst>
                <a:ext uri="{FF2B5EF4-FFF2-40B4-BE49-F238E27FC236}">
                  <a16:creationId xmlns:a16="http://schemas.microsoft.com/office/drawing/2014/main" id="{4587D83A-83B0-37DC-726C-933B1D7C8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437545">
              <a:off x="6898457" y="3409526"/>
              <a:ext cx="862681" cy="104069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39090FF-0A5F-1709-4802-8B6582331673}"/>
                </a:ext>
              </a:extLst>
            </p:cNvPr>
            <p:cNvSpPr txBox="1"/>
            <p:nvPr/>
          </p:nvSpPr>
          <p:spPr>
            <a:xfrm>
              <a:off x="2656798" y="3049107"/>
              <a:ext cx="48693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i="1" dirty="0"/>
                <a:t>S. mansoni </a:t>
              </a:r>
              <a:r>
                <a:rPr lang="en-GB" sz="1600" dirty="0"/>
                <a:t>worm</a:t>
              </a:r>
            </a:p>
          </p:txBody>
        </p:sp>
        <p:pic>
          <p:nvPicPr>
            <p:cNvPr id="12" name="Picture 7">
              <a:extLst>
                <a:ext uri="{FF2B5EF4-FFF2-40B4-BE49-F238E27FC236}">
                  <a16:creationId xmlns:a16="http://schemas.microsoft.com/office/drawing/2014/main" id="{AF7F89BB-BF7C-1398-9B6F-282260E52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5474" y="1704059"/>
              <a:ext cx="1144606" cy="897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Imagem 82" descr="Uma imagem contendo animal, invertebrado, rosquinha, pequeno&#10;&#10;Descrição gerada automaticamente">
              <a:extLst>
                <a:ext uri="{FF2B5EF4-FFF2-40B4-BE49-F238E27FC236}">
                  <a16:creationId xmlns:a16="http://schemas.microsoft.com/office/drawing/2014/main" id="{530499A5-DC36-2DC0-1053-AC8B487AE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641" b="90777" l="8667" r="90333">
                          <a14:foregroundMark x1="34667" y1="8738" x2="34667" y2="8738"/>
                          <a14:foregroundMark x1="29333" y1="3641" x2="29333" y2="3641"/>
                          <a14:foregroundMark x1="8667" y1="71602" x2="8667" y2="71602"/>
                          <a14:foregroundMark x1="66333" y1="91019" x2="66333" y2="91019"/>
                          <a14:foregroundMark x1="90333" y1="72573" x2="90333" y2="725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61946" y="2689465"/>
              <a:ext cx="1069800" cy="734596"/>
            </a:xfrm>
            <a:prstGeom prst="rect">
              <a:avLst/>
            </a:prstGeom>
          </p:spPr>
        </p:pic>
        <p:pic>
          <p:nvPicPr>
            <p:cNvPr id="15" name="Picture 14" descr="A planet in space&#10;&#10;Description automatically generated with low confidence">
              <a:extLst>
                <a:ext uri="{FF2B5EF4-FFF2-40B4-BE49-F238E27FC236}">
                  <a16:creationId xmlns:a16="http://schemas.microsoft.com/office/drawing/2014/main" id="{C57360FD-22C6-59BF-EB9C-801806D8B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5017" y="1723294"/>
              <a:ext cx="1144606" cy="92096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F7533E2-0856-A41C-957C-2912909D02BE}"/>
                </a:ext>
              </a:extLst>
            </p:cNvPr>
            <p:cNvSpPr txBox="1"/>
            <p:nvPr/>
          </p:nvSpPr>
          <p:spPr>
            <a:xfrm>
              <a:off x="4569950" y="1890654"/>
              <a:ext cx="17214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i="1" dirty="0"/>
                <a:t>Bulinus truncatus</a:t>
              </a:r>
              <a:endParaRPr lang="en-GB" sz="1600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949182C-5CBD-93AE-DBC2-3E1FF9BD77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40656" y="2872586"/>
              <a:ext cx="991892" cy="49042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236B777-79C7-39EF-2A0C-7AA70AAAD8C8}"/>
                </a:ext>
              </a:extLst>
            </p:cNvPr>
            <p:cNvSpPr txBox="1"/>
            <p:nvPr/>
          </p:nvSpPr>
          <p:spPr>
            <a:xfrm>
              <a:off x="7274305" y="1888874"/>
              <a:ext cx="24193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i="1" dirty="0"/>
                <a:t>Biomphalaria glabrata</a:t>
              </a:r>
              <a:endParaRPr lang="en-GB" sz="16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5CEA44-22D1-0F4C-C61D-5E0208062BF2}"/>
                </a:ext>
              </a:extLst>
            </p:cNvPr>
            <p:cNvSpPr txBox="1"/>
            <p:nvPr/>
          </p:nvSpPr>
          <p:spPr>
            <a:xfrm>
              <a:off x="6997608" y="3005902"/>
              <a:ext cx="21254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i="1" dirty="0"/>
                <a:t>S. haematobium </a:t>
              </a:r>
              <a:r>
                <a:rPr lang="en-GB" sz="1600" dirty="0"/>
                <a:t>egg</a:t>
              </a:r>
            </a:p>
          </p:txBody>
        </p:sp>
        <p:pic>
          <p:nvPicPr>
            <p:cNvPr id="21" name="Picture 20" descr="A close-up of the moon&#10;&#10;Description automatically generated with medium confidence">
              <a:extLst>
                <a:ext uri="{FF2B5EF4-FFF2-40B4-BE49-F238E27FC236}">
                  <a16:creationId xmlns:a16="http://schemas.microsoft.com/office/drawing/2014/main" id="{B9A0DF14-E0D8-ABF1-54C0-A7E00137D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58752" y="2595870"/>
              <a:ext cx="991892" cy="814154"/>
            </a:xfrm>
            <a:prstGeom prst="rect">
              <a:avLst/>
            </a:prstGeom>
          </p:spPr>
        </p:pic>
        <p:pic>
          <p:nvPicPr>
            <p:cNvPr id="31" name="Picture 30" descr="A close-up of a vegetable&#10;&#10;Description automatically generated with low confidence">
              <a:extLst>
                <a:ext uri="{FF2B5EF4-FFF2-40B4-BE49-F238E27FC236}">
                  <a16:creationId xmlns:a16="http://schemas.microsoft.com/office/drawing/2014/main" id="{87E738E5-335D-5F3D-396B-3EDE7C6B7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150384">
              <a:off x="3644417" y="3173575"/>
              <a:ext cx="764591" cy="150443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1B65EAD-B46D-0869-CE51-3D314F953314}"/>
                </a:ext>
              </a:extLst>
            </p:cNvPr>
            <p:cNvSpPr txBox="1"/>
            <p:nvPr/>
          </p:nvSpPr>
          <p:spPr>
            <a:xfrm>
              <a:off x="7605292" y="3830696"/>
              <a:ext cx="25693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i="1" dirty="0"/>
                <a:t>S. mansoni </a:t>
              </a:r>
              <a:r>
                <a:rPr lang="en-GB" sz="1600" dirty="0"/>
                <a:t>miracidium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96607D4-510F-3C4C-A148-03196D3BF3B9}"/>
                </a:ext>
              </a:extLst>
            </p:cNvPr>
            <p:cNvSpPr txBox="1"/>
            <p:nvPr/>
          </p:nvSpPr>
          <p:spPr>
            <a:xfrm>
              <a:off x="9911158" y="3027022"/>
              <a:ext cx="21254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i="1" dirty="0"/>
                <a:t>S. mansoni </a:t>
              </a:r>
              <a:r>
                <a:rPr lang="en-GB" sz="1600" dirty="0"/>
                <a:t>egg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94F41C8-A033-EB95-CAE6-526744E2D220}"/>
                </a:ext>
              </a:extLst>
            </p:cNvPr>
            <p:cNvSpPr txBox="1"/>
            <p:nvPr/>
          </p:nvSpPr>
          <p:spPr>
            <a:xfrm>
              <a:off x="4377443" y="3830696"/>
              <a:ext cx="25693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i="1" dirty="0"/>
                <a:t>S. mansoni </a:t>
              </a:r>
              <a:r>
                <a:rPr lang="en-GB" sz="1600" dirty="0"/>
                <a:t>cercaria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1CA9C4A-AD44-1B4D-9B05-CF0665E059A8}"/>
              </a:ext>
            </a:extLst>
          </p:cNvPr>
          <p:cNvSpPr txBox="1"/>
          <p:nvPr/>
        </p:nvSpPr>
        <p:spPr>
          <a:xfrm>
            <a:off x="8708279" y="5541685"/>
            <a:ext cx="26856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/>
              <a:t>Driven by user need</a:t>
            </a:r>
          </a:p>
        </p:txBody>
      </p:sp>
    </p:spTree>
    <p:extLst>
      <p:ext uri="{BB962C8B-B14F-4D97-AF65-F5344CB8AC3E}">
        <p14:creationId xmlns:p14="http://schemas.microsoft.com/office/powerpoint/2010/main" val="223274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34" grpId="0" animBg="1"/>
      <p:bldP spid="19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id="{FD77B912-A7B8-142B-DDAE-692BE7E9B1B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8780">
            <a:off x="887297" y="3005891"/>
            <a:ext cx="4651219" cy="3775274"/>
          </a:xfrm>
          <a:prstGeom prst="rect">
            <a:avLst/>
          </a:prstGeom>
        </p:spPr>
      </p:pic>
      <p:pic>
        <p:nvPicPr>
          <p:cNvPr id="8" name="Picture 7" descr="A picture containing invertebrate, arthropod, amphipod, branchiopod crustacean&#10;&#10;Description automatically generated">
            <a:extLst>
              <a:ext uri="{FF2B5EF4-FFF2-40B4-BE49-F238E27FC236}">
                <a16:creationId xmlns:a16="http://schemas.microsoft.com/office/drawing/2014/main" id="{B8960E99-806E-46AE-BB4F-6E75C44594A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0531" y="2058394"/>
            <a:ext cx="4504889" cy="44323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BFBCC37-7E24-3D5C-EB2A-F1ADA208E24E}"/>
              </a:ext>
            </a:extLst>
          </p:cNvPr>
          <p:cNvSpPr txBox="1">
            <a:spLocks/>
          </p:cNvSpPr>
          <p:nvPr/>
        </p:nvSpPr>
        <p:spPr>
          <a:xfrm>
            <a:off x="2082784" y="105304"/>
            <a:ext cx="2001386" cy="68930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F9A4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/>
              <a:t>Achieved</a:t>
            </a:r>
          </a:p>
        </p:txBody>
      </p:sp>
      <p:sp>
        <p:nvSpPr>
          <p:cNvPr id="5" name="Rounded Rectangle 20">
            <a:extLst>
              <a:ext uri="{FF2B5EF4-FFF2-40B4-BE49-F238E27FC236}">
                <a16:creationId xmlns:a16="http://schemas.microsoft.com/office/drawing/2014/main" id="{CBA1D67F-0539-85C9-29E3-879868DC5925}"/>
              </a:ext>
            </a:extLst>
          </p:cNvPr>
          <p:cNvSpPr/>
          <p:nvPr/>
        </p:nvSpPr>
        <p:spPr>
          <a:xfrm>
            <a:off x="675197" y="3674994"/>
            <a:ext cx="2988354" cy="1813844"/>
          </a:xfrm>
          <a:prstGeom prst="roundRect">
            <a:avLst>
              <a:gd name="adj" fmla="val 35018"/>
            </a:avLst>
          </a:prstGeom>
          <a:solidFill>
            <a:srgbClr val="D2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2367" tIns="46183" rIns="92367" bIns="461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795958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GB" sz="2400" dirty="0">
                <a:solidFill>
                  <a:srgbClr val="000000"/>
                </a:solidFill>
              </a:rPr>
              <a:t>New egg shipment methods  (together  with BRI, US) – establishing life-cycles 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10" name="Rounded Rectangle 20">
            <a:extLst>
              <a:ext uri="{FF2B5EF4-FFF2-40B4-BE49-F238E27FC236}">
                <a16:creationId xmlns:a16="http://schemas.microsoft.com/office/drawing/2014/main" id="{FECDC2A7-1C91-7021-2872-B8807A51E168}"/>
              </a:ext>
            </a:extLst>
          </p:cNvPr>
          <p:cNvSpPr/>
          <p:nvPr/>
        </p:nvSpPr>
        <p:spPr>
          <a:xfrm>
            <a:off x="406121" y="2259318"/>
            <a:ext cx="3076270" cy="1130707"/>
          </a:xfrm>
          <a:prstGeom prst="roundRect">
            <a:avLst>
              <a:gd name="adj" fmla="val 35018"/>
            </a:avLst>
          </a:prstGeom>
          <a:solidFill>
            <a:srgbClr val="D2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2367" tIns="46183" rIns="92367" bIns="461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effectLst/>
              </a:rPr>
              <a:t>Optimised life-cycles protocols. </a:t>
            </a:r>
            <a:r>
              <a:rPr lang="en-GB" sz="2400" dirty="0">
                <a:solidFill>
                  <a:schemeClr val="tx1"/>
                </a:solidFill>
              </a:rPr>
              <a:t>R</a:t>
            </a:r>
            <a:r>
              <a:rPr lang="en-GB" sz="2400" dirty="0">
                <a:solidFill>
                  <a:schemeClr val="tx1"/>
                </a:solidFill>
                <a:effectLst/>
              </a:rPr>
              <a:t>educing animal use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20">
            <a:extLst>
              <a:ext uri="{FF2B5EF4-FFF2-40B4-BE49-F238E27FC236}">
                <a16:creationId xmlns:a16="http://schemas.microsoft.com/office/drawing/2014/main" id="{56B64495-0E2F-15D6-511A-4CD9BEF576C4}"/>
              </a:ext>
            </a:extLst>
          </p:cNvPr>
          <p:cNvSpPr/>
          <p:nvPr/>
        </p:nvSpPr>
        <p:spPr>
          <a:xfrm>
            <a:off x="1153249" y="959254"/>
            <a:ext cx="2186936" cy="830343"/>
          </a:xfrm>
          <a:prstGeom prst="roundRect">
            <a:avLst>
              <a:gd name="adj" fmla="val 35018"/>
            </a:avLst>
          </a:prstGeom>
          <a:solidFill>
            <a:srgbClr val="D2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2367" tIns="46183" rIns="92367" bIns="461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795958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GB" sz="2400" dirty="0">
                <a:solidFill>
                  <a:srgbClr val="000000"/>
                </a:solidFill>
              </a:rPr>
              <a:t>Snail facility development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D0159AEA-465A-427A-A075-C14ABF6D3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9981" y="183666"/>
            <a:ext cx="905423" cy="8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0">
            <a:extLst>
              <a:ext uri="{FF2B5EF4-FFF2-40B4-BE49-F238E27FC236}">
                <a16:creationId xmlns:a16="http://schemas.microsoft.com/office/drawing/2014/main" id="{130BE374-A1A3-FB46-BDA0-E086A5F25FB8}"/>
              </a:ext>
            </a:extLst>
          </p:cNvPr>
          <p:cNvSpPr/>
          <p:nvPr/>
        </p:nvSpPr>
        <p:spPr>
          <a:xfrm>
            <a:off x="7760098" y="662999"/>
            <a:ext cx="2974565" cy="2027332"/>
          </a:xfrm>
          <a:prstGeom prst="roundRect">
            <a:avLst>
              <a:gd name="adj" fmla="val 19794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2367" tIns="46183" rIns="92367" bIns="461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795958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GB" sz="2400" dirty="0">
                <a:solidFill>
                  <a:srgbClr val="000000"/>
                </a:solidFill>
              </a:rPr>
              <a:t>Open access SOP’s</a:t>
            </a:r>
          </a:p>
          <a:p>
            <a:pPr algn="ctr" defTabSz="1795958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GB" sz="2400" dirty="0">
              <a:solidFill>
                <a:srgbClr val="000000"/>
              </a:solidFill>
            </a:endParaRPr>
          </a:p>
          <a:p>
            <a:pPr algn="ctr" defTabSz="1795958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GB" sz="2400" dirty="0">
              <a:solidFill>
                <a:srgbClr val="000000"/>
              </a:solidFill>
            </a:endParaRPr>
          </a:p>
          <a:p>
            <a:pPr algn="ctr" defTabSz="1795958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GB" sz="2400" dirty="0">
              <a:solidFill>
                <a:srgbClr val="000000"/>
              </a:solidFill>
            </a:endParaRPr>
          </a:p>
          <a:p>
            <a:pPr algn="ctr" defTabSz="1795958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23" name="Rounded Rectangle 20">
            <a:extLst>
              <a:ext uri="{FF2B5EF4-FFF2-40B4-BE49-F238E27FC236}">
                <a16:creationId xmlns:a16="http://schemas.microsoft.com/office/drawing/2014/main" id="{31AEB7E5-D9CD-0346-9159-AA98D3B6EBC2}"/>
              </a:ext>
            </a:extLst>
          </p:cNvPr>
          <p:cNvSpPr/>
          <p:nvPr/>
        </p:nvSpPr>
        <p:spPr>
          <a:xfrm>
            <a:off x="8939500" y="3184774"/>
            <a:ext cx="3070160" cy="1468725"/>
          </a:xfrm>
          <a:prstGeom prst="roundRect">
            <a:avLst>
              <a:gd name="adj" fmla="val 3501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2367" tIns="46183" rIns="92367" bIns="461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795958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GB" sz="2400" dirty="0">
                <a:solidFill>
                  <a:srgbClr val="000000"/>
                </a:solidFill>
              </a:rPr>
              <a:t>Cercarial and Soluble </a:t>
            </a:r>
            <a:r>
              <a:rPr lang="en-GB" sz="2400">
                <a:solidFill>
                  <a:srgbClr val="000000"/>
                </a:solidFill>
              </a:rPr>
              <a:t>Egg Antigens </a:t>
            </a:r>
            <a:r>
              <a:rPr lang="en-GB" sz="2400" dirty="0">
                <a:solidFill>
                  <a:srgbClr val="000000"/>
                </a:solidFill>
              </a:rPr>
              <a:t>for serology testing (NHS and beyond)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sp>
        <p:nvSpPr>
          <p:cNvPr id="27" name="Rounded Rectangle 20">
            <a:extLst>
              <a:ext uri="{FF2B5EF4-FFF2-40B4-BE49-F238E27FC236}">
                <a16:creationId xmlns:a16="http://schemas.microsoft.com/office/drawing/2014/main" id="{C858927F-5013-3C4F-969C-84B961E24871}"/>
              </a:ext>
            </a:extLst>
          </p:cNvPr>
          <p:cNvSpPr/>
          <p:nvPr/>
        </p:nvSpPr>
        <p:spPr>
          <a:xfrm>
            <a:off x="3928020" y="2754991"/>
            <a:ext cx="3805568" cy="1611090"/>
          </a:xfrm>
          <a:prstGeom prst="roundRect">
            <a:avLst>
              <a:gd name="adj" fmla="val 30479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2367" tIns="46183" rIns="92367" bIns="461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Facilitate and Support Schistosomiasis Research,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Collaborations and Partnerships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D612A0A9-626E-1742-9699-F2567F6EC119}"/>
              </a:ext>
            </a:extLst>
          </p:cNvPr>
          <p:cNvSpPr txBox="1">
            <a:spLocks/>
          </p:cNvSpPr>
          <p:nvPr/>
        </p:nvSpPr>
        <p:spPr>
          <a:xfrm>
            <a:off x="7333069" y="26296"/>
            <a:ext cx="2232712" cy="672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F9A4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/>
              <a:t>In progress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B5E557-D44E-ED80-25D1-29053B80E7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8100" y="1084662"/>
            <a:ext cx="2323070" cy="154956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796FC0A-2908-8CEF-0D53-DF1F385131D1}"/>
              </a:ext>
            </a:extLst>
          </p:cNvPr>
          <p:cNvGrpSpPr/>
          <p:nvPr/>
        </p:nvGrpSpPr>
        <p:grpSpPr>
          <a:xfrm>
            <a:off x="8836184" y="5113345"/>
            <a:ext cx="3158731" cy="1497925"/>
            <a:chOff x="8836184" y="5113345"/>
            <a:chExt cx="3158731" cy="1497925"/>
          </a:xfrm>
        </p:grpSpPr>
        <p:sp>
          <p:nvSpPr>
            <p:cNvPr id="24" name="Rounded Rectangle 20">
              <a:extLst>
                <a:ext uri="{FF2B5EF4-FFF2-40B4-BE49-F238E27FC236}">
                  <a16:creationId xmlns:a16="http://schemas.microsoft.com/office/drawing/2014/main" id="{005D36DF-99E4-A643-888D-0A89D2AA3ECA}"/>
                </a:ext>
              </a:extLst>
            </p:cNvPr>
            <p:cNvSpPr/>
            <p:nvPr/>
          </p:nvSpPr>
          <p:spPr>
            <a:xfrm>
              <a:off x="8836184" y="5113345"/>
              <a:ext cx="3158731" cy="1497925"/>
            </a:xfrm>
            <a:prstGeom prst="roundRect">
              <a:avLst>
                <a:gd name="adj" fmla="val 35018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2367" tIns="46183" rIns="92367" bIns="4618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2400" dirty="0">
                  <a:solidFill>
                    <a:schemeClr val="tx1"/>
                  </a:solidFill>
                </a:rPr>
                <a:t>R</a:t>
              </a:r>
              <a:r>
                <a:rPr lang="en-GB" sz="2400" dirty="0">
                  <a:solidFill>
                    <a:schemeClr val="tx1"/>
                  </a:solidFill>
                  <a:effectLst/>
                </a:rPr>
                <a:t>eduction in </a:t>
              </a:r>
              <a:r>
                <a:rPr lang="en-GB" sz="2400" dirty="0">
                  <a:solidFill>
                    <a:schemeClr val="tx1"/>
                  </a:solidFill>
                </a:rPr>
                <a:t>r</a:t>
              </a:r>
              <a:r>
                <a:rPr lang="en-GB" sz="2400" dirty="0">
                  <a:solidFill>
                    <a:schemeClr val="tx1"/>
                  </a:solidFill>
                  <a:effectLst/>
                </a:rPr>
                <a:t>odent use; in vitro culturing, cryopreservation </a:t>
              </a:r>
              <a:endParaRPr lang="en-GB" sz="2400" dirty="0">
                <a:solidFill>
                  <a:schemeClr val="tx1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2221EE5-B11B-36B9-0470-118221C853AF}"/>
                </a:ext>
              </a:extLst>
            </p:cNvPr>
            <p:cNvGrpSpPr/>
            <p:nvPr/>
          </p:nvGrpSpPr>
          <p:grpSpPr>
            <a:xfrm>
              <a:off x="10792858" y="5449946"/>
              <a:ext cx="1135147" cy="1073987"/>
              <a:chOff x="10125107" y="3598245"/>
              <a:chExt cx="1135147" cy="1073987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007F9A-EE2A-4C87-A4B7-C98D1EAF1590}"/>
                  </a:ext>
                </a:extLst>
              </p:cNvPr>
              <p:cNvSpPr txBox="1"/>
              <p:nvPr/>
            </p:nvSpPr>
            <p:spPr>
              <a:xfrm>
                <a:off x="10125107" y="4055105"/>
                <a:ext cx="186603" cy="6171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370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BE3EE87-BD78-401B-2746-0FF969EEFA70}"/>
                  </a:ext>
                </a:extLst>
              </p:cNvPr>
              <p:cNvGrpSpPr/>
              <p:nvPr/>
            </p:nvGrpSpPr>
            <p:grpSpPr>
              <a:xfrm>
                <a:off x="10320670" y="3598245"/>
                <a:ext cx="939584" cy="854313"/>
                <a:chOff x="2144194" y="1553689"/>
                <a:chExt cx="652527" cy="552934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BBF26AAB-115F-6CFD-6C29-3FFBD05AA9B4}"/>
                    </a:ext>
                  </a:extLst>
                </p:cNvPr>
                <p:cNvSpPr/>
                <p:nvPr/>
              </p:nvSpPr>
              <p:spPr>
                <a:xfrm>
                  <a:off x="2144194" y="1625683"/>
                  <a:ext cx="646283" cy="480940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D49C2E8F-0B0B-5505-FA30-6C8B31D4695E}"/>
                    </a:ext>
                  </a:extLst>
                </p:cNvPr>
                <p:cNvSpPr/>
                <p:nvPr/>
              </p:nvSpPr>
              <p:spPr>
                <a:xfrm>
                  <a:off x="2150438" y="1553689"/>
                  <a:ext cx="646283" cy="48094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12" name="Picture 11" descr="A planet with rings around it&#10;&#10;Description automatically generated with low confidence">
                <a:extLst>
                  <a:ext uri="{FF2B5EF4-FFF2-40B4-BE49-F238E27FC236}">
                    <a16:creationId xmlns:a16="http://schemas.microsoft.com/office/drawing/2014/main" id="{3AC878CB-EB05-98AD-80A1-2C32DADFEE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0124757">
                <a:off x="10580854" y="3833977"/>
                <a:ext cx="670085" cy="446723"/>
              </a:xfrm>
              <a:prstGeom prst="rect">
                <a:avLst/>
              </a:prstGeom>
            </p:spPr>
          </p:pic>
        </p:grpSp>
      </p:grpSp>
      <p:sp>
        <p:nvSpPr>
          <p:cNvPr id="16" name="Rounded Rectangle 20">
            <a:extLst>
              <a:ext uri="{FF2B5EF4-FFF2-40B4-BE49-F238E27FC236}">
                <a16:creationId xmlns:a16="http://schemas.microsoft.com/office/drawing/2014/main" id="{9F6A67E3-F02B-9DEA-85F9-B509C6A3BA59}"/>
              </a:ext>
            </a:extLst>
          </p:cNvPr>
          <p:cNvSpPr/>
          <p:nvPr/>
        </p:nvSpPr>
        <p:spPr>
          <a:xfrm>
            <a:off x="1989991" y="5945810"/>
            <a:ext cx="2878667" cy="611486"/>
          </a:xfrm>
          <a:prstGeom prst="roundRect">
            <a:avLst>
              <a:gd name="adj" fmla="val 35018"/>
            </a:avLst>
          </a:prstGeom>
          <a:solidFill>
            <a:srgbClr val="D2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2367" tIns="46183" rIns="92367" bIns="461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795958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en-GB" sz="2400" dirty="0">
                <a:solidFill>
                  <a:srgbClr val="000000"/>
                </a:solidFill>
              </a:rPr>
              <a:t>Supporting research and teaching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49A5AF6-CBC6-93A8-78B6-F4DF86199AD7}"/>
              </a:ext>
            </a:extLst>
          </p:cNvPr>
          <p:cNvGrpSpPr/>
          <p:nvPr/>
        </p:nvGrpSpPr>
        <p:grpSpPr>
          <a:xfrm>
            <a:off x="5634018" y="5000180"/>
            <a:ext cx="2878667" cy="1611090"/>
            <a:chOff x="5797410" y="4858580"/>
            <a:chExt cx="2878667" cy="1611090"/>
          </a:xfrm>
        </p:grpSpPr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7B6BAFBD-E679-5449-BEE6-3FFEDF956343}"/>
                </a:ext>
              </a:extLst>
            </p:cNvPr>
            <p:cNvSpPr/>
            <p:nvPr/>
          </p:nvSpPr>
          <p:spPr>
            <a:xfrm>
              <a:off x="5797410" y="4858580"/>
              <a:ext cx="2878667" cy="1611090"/>
            </a:xfrm>
            <a:prstGeom prst="roundRect">
              <a:avLst>
                <a:gd name="adj" fmla="val 35018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2367" tIns="46183" rIns="92367" bIns="4618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sz="2400" dirty="0">
                <a:solidFill>
                  <a:schemeClr val="tx1"/>
                </a:solidFill>
              </a:endParaRPr>
            </a:p>
            <a:p>
              <a:r>
                <a:rPr lang="en-GB" sz="2400" dirty="0">
                  <a:solidFill>
                    <a:schemeClr val="tx1"/>
                  </a:solidFill>
                </a:rPr>
                <a:t>Logistics for obtaining new material from endemic countries</a:t>
              </a:r>
            </a:p>
            <a:p>
              <a:pPr algn="ctr"/>
              <a:endParaRPr lang="en-GB" sz="2400" dirty="0">
                <a:solidFill>
                  <a:schemeClr val="tx1"/>
                </a:solidFill>
              </a:endParaRPr>
            </a:p>
          </p:txBody>
        </p:sp>
        <p:pic>
          <p:nvPicPr>
            <p:cNvPr id="19" name="Imagem 63">
              <a:extLst>
                <a:ext uri="{FF2B5EF4-FFF2-40B4-BE49-F238E27FC236}">
                  <a16:creationId xmlns:a16="http://schemas.microsoft.com/office/drawing/2014/main" id="{44FC5BA9-239F-64BE-E3FB-C3A9FCE6C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3383" y="4973801"/>
              <a:ext cx="949434" cy="949434"/>
            </a:xfrm>
            <a:prstGeom prst="rect">
              <a:avLst/>
            </a:prstGeom>
          </p:spPr>
        </p:pic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67540E84-114C-8841-9009-23C9B0E1F080}"/>
              </a:ext>
            </a:extLst>
          </p:cNvPr>
          <p:cNvSpPr txBox="1">
            <a:spLocks/>
          </p:cNvSpPr>
          <p:nvPr/>
        </p:nvSpPr>
        <p:spPr>
          <a:xfrm>
            <a:off x="4404215" y="1950831"/>
            <a:ext cx="2937315" cy="6724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F9A4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/>
              <a:t>Main objective </a:t>
            </a:r>
          </a:p>
        </p:txBody>
      </p:sp>
    </p:spTree>
    <p:extLst>
      <p:ext uri="{BB962C8B-B14F-4D97-AF65-F5344CB8AC3E}">
        <p14:creationId xmlns:p14="http://schemas.microsoft.com/office/powerpoint/2010/main" val="353317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10" grpId="0" animBg="1"/>
      <p:bldP spid="15" grpId="0" animBg="1"/>
      <p:bldP spid="22" grpId="0" animBg="1"/>
      <p:bldP spid="23" grpId="0" animBg="1"/>
      <p:bldP spid="28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lanet in space&#10;&#10;Description automatically generated with low confidence">
            <a:extLst>
              <a:ext uri="{FF2B5EF4-FFF2-40B4-BE49-F238E27FC236}">
                <a16:creationId xmlns:a16="http://schemas.microsoft.com/office/drawing/2014/main" id="{3F4D4BE1-ED1B-02DE-8472-C42C0592DE2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8780">
            <a:off x="615958" y="2323749"/>
            <a:ext cx="4295295" cy="34863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48B559B-6828-A04E-8FFD-EC215921EB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5748" y="1502594"/>
            <a:ext cx="35023445" cy="1319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D105752-2689-944C-90A9-4F71C42A1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0274" y="2024996"/>
            <a:ext cx="3502344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483C4A-F8E2-7247-B74C-358B9AEA6764}"/>
              </a:ext>
            </a:extLst>
          </p:cNvPr>
          <p:cNvSpPr txBox="1"/>
          <p:nvPr/>
        </p:nvSpPr>
        <p:spPr>
          <a:xfrm>
            <a:off x="7785748" y="4099890"/>
            <a:ext cx="20343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@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SchistoSSR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0A4F950A-471C-AD43-AD39-54DAD8E9C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5670" y="4040019"/>
            <a:ext cx="565135" cy="50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email logo">
            <a:extLst>
              <a:ext uri="{FF2B5EF4-FFF2-40B4-BE49-F238E27FC236}">
                <a16:creationId xmlns:a16="http://schemas.microsoft.com/office/drawing/2014/main" id="{E064B559-B3E1-594D-B30D-2F5A67CF2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105669" y="4722327"/>
            <a:ext cx="565135" cy="56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C0E1C89-2DAC-0A40-BD89-9D0FE06E58A4}"/>
              </a:ext>
            </a:extLst>
          </p:cNvPr>
          <p:cNvSpPr txBox="1"/>
          <p:nvPr/>
        </p:nvSpPr>
        <p:spPr>
          <a:xfrm>
            <a:off x="7785748" y="4825797"/>
            <a:ext cx="30403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</a:rPr>
              <a:t>SSR@lshtm.ac.uk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CC2821-284A-4FC5-B71B-E66017C7900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669" y="5667236"/>
            <a:ext cx="565136" cy="5651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000E71-72FA-4A97-A100-3E064B7F21E4}"/>
              </a:ext>
            </a:extLst>
          </p:cNvPr>
          <p:cNvSpPr txBox="1"/>
          <p:nvPr/>
        </p:nvSpPr>
        <p:spPr>
          <a:xfrm>
            <a:off x="7785747" y="5751511"/>
            <a:ext cx="2125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NHM Website</a:t>
            </a:r>
          </a:p>
        </p:txBody>
      </p: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B376E574-AE44-3FF8-B8F4-C0F0830159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399" y="5169699"/>
            <a:ext cx="1513070" cy="1513070"/>
          </a:xfrm>
          <a:prstGeom prst="rect">
            <a:avLst/>
          </a:prstGeom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38D63E0E-5966-F8ED-98EF-FDB1AF5B9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4414" y="2743482"/>
            <a:ext cx="1876943" cy="172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13C52DF-8467-D5FC-5331-ED0414F6E44B}"/>
              </a:ext>
            </a:extLst>
          </p:cNvPr>
          <p:cNvSpPr txBox="1">
            <a:spLocks/>
          </p:cNvSpPr>
          <p:nvPr/>
        </p:nvSpPr>
        <p:spPr>
          <a:xfrm>
            <a:off x="4882005" y="560207"/>
            <a:ext cx="3040306" cy="68930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F9A4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Thank you! </a:t>
            </a:r>
          </a:p>
        </p:txBody>
      </p:sp>
      <p:pic>
        <p:nvPicPr>
          <p:cNvPr id="13" name="Picture 9" descr="Wellcome Trust - Wikipedia">
            <a:extLst>
              <a:ext uri="{FF2B5EF4-FFF2-40B4-BE49-F238E27FC236}">
                <a16:creationId xmlns:a16="http://schemas.microsoft.com/office/drawing/2014/main" id="{8AAB1243-D8AF-43E2-F77A-2B56A6D35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9253" y="551442"/>
            <a:ext cx="1010962" cy="10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727C12B-C3E4-D8BB-CF74-CC6155213E50}"/>
              </a:ext>
            </a:extLst>
          </p:cNvPr>
          <p:cNvSpPr txBox="1">
            <a:spLocks/>
          </p:cNvSpPr>
          <p:nvPr/>
        </p:nvSpPr>
        <p:spPr>
          <a:xfrm>
            <a:off x="7591222" y="1826120"/>
            <a:ext cx="4081185" cy="68930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F9A4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Supporters and SSR users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4B91464-873D-F4DF-AC3A-E27D99E33F9E}"/>
              </a:ext>
            </a:extLst>
          </p:cNvPr>
          <p:cNvSpPr txBox="1">
            <a:spLocks/>
          </p:cNvSpPr>
          <p:nvPr/>
        </p:nvSpPr>
        <p:spPr>
          <a:xfrm>
            <a:off x="7572334" y="2764449"/>
            <a:ext cx="2555012" cy="621651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F9A4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Collaborators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9033B59-FBD0-29E7-6D50-6AACE3E8232A}"/>
              </a:ext>
            </a:extLst>
          </p:cNvPr>
          <p:cNvSpPr txBox="1">
            <a:spLocks/>
          </p:cNvSpPr>
          <p:nvPr/>
        </p:nvSpPr>
        <p:spPr>
          <a:xfrm>
            <a:off x="7572334" y="1126877"/>
            <a:ext cx="3040306" cy="68930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2F9A4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Funder</a:t>
            </a:r>
          </a:p>
        </p:txBody>
      </p:sp>
      <p:pic>
        <p:nvPicPr>
          <p:cNvPr id="18" name="Picture 5" descr="Home | Natural History Museum">
            <a:extLst>
              <a:ext uri="{FF2B5EF4-FFF2-40B4-BE49-F238E27FC236}">
                <a16:creationId xmlns:a16="http://schemas.microsoft.com/office/drawing/2014/main" id="{12AD0C23-8C5A-ED4C-9AA8-226DBD6E2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871" y="1078638"/>
            <a:ext cx="1816195" cy="85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The School Seal | History | LSHTM">
            <a:extLst>
              <a:ext uri="{FF2B5EF4-FFF2-40B4-BE49-F238E27FC236}">
                <a16:creationId xmlns:a16="http://schemas.microsoft.com/office/drawing/2014/main" id="{EDB1371D-1B11-1B4D-830E-9C43DE193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5443" y="1172456"/>
            <a:ext cx="1765663" cy="85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21E6C24-A5A5-794F-B17B-8207812D58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49" y="5489220"/>
            <a:ext cx="3839157" cy="125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7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BD211-4A64-0E67-6A08-AE487A6B5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2F991-D3AB-FCF8-E697-8DDE20AB7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441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36680EECF0943842DA558541AE601" ma:contentTypeVersion="12" ma:contentTypeDescription="Create a new document." ma:contentTypeScope="" ma:versionID="2bd8ef177d80c2c12344eeac25f5756a">
  <xsd:schema xmlns:xsd="http://www.w3.org/2001/XMLSchema" xmlns:xs="http://www.w3.org/2001/XMLSchema" xmlns:p="http://schemas.microsoft.com/office/2006/metadata/properties" xmlns:ns2="c8693d33-a17f-460f-98e8-89746a9190bd" xmlns:ns3="3eb19c69-03c3-4b54-be47-e5b3e73d5c0c" targetNamespace="http://schemas.microsoft.com/office/2006/metadata/properties" ma:root="true" ma:fieldsID="78cdd7d94d63b89da1257aebcbe7d250" ns2:_="" ns3:_="">
    <xsd:import namespace="c8693d33-a17f-460f-98e8-89746a9190bd"/>
    <xsd:import namespace="3eb19c69-03c3-4b54-be47-e5b3e73d5c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693d33-a17f-460f-98e8-89746a9190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19c69-03c3-4b54-be47-e5b3e73d5c0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154612-B363-4135-BB0D-2A53C06841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E78CEA-3399-4AB7-B4AE-2741E257B081}">
  <ds:schemaRefs>
    <ds:schemaRef ds:uri="http://purl.org/dc/dcmitype/"/>
    <ds:schemaRef ds:uri="c8693d33-a17f-460f-98e8-89746a9190bd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3eb19c69-03c3-4b54-be47-e5b3e73d5c0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3DA743E-E5F2-4BDF-B8D1-7749CDBDF9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693d33-a17f-460f-98e8-89746a9190bd"/>
    <ds:schemaRef ds:uri="3eb19c69-03c3-4b54-be47-e5b3e73d5c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3283</TotalTime>
  <Words>1303</Words>
  <Application>Microsoft Office PowerPoint</Application>
  <PresentationFormat>Widescreen</PresentationFormat>
  <Paragraphs>324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Gleischner et al 2015</vt:lpstr>
      <vt:lpstr>Partners and Supporters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Cieplinski</dc:creator>
  <cp:lastModifiedBy>Forbes, Kathryn J</cp:lastModifiedBy>
  <cp:revision>44</cp:revision>
  <dcterms:created xsi:type="dcterms:W3CDTF">2021-11-25T11:21:29Z</dcterms:created>
  <dcterms:modified xsi:type="dcterms:W3CDTF">2023-01-26T10:02:02Z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0x010100B4536680EECF0943842DA558541AE601</vt:lpwstr>
  </property>
</Properties>
</file>