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omments/modernComment_1DC_A940F172.xml" ContentType="application/vnd.ms-powerpoint.comment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93_78A80EB6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omments/modernComment_1CC_F802388F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5"/>
  </p:sldMasterIdLst>
  <p:notesMasterIdLst>
    <p:notesMasterId r:id="rId30"/>
  </p:notesMasterIdLst>
  <p:handoutMasterIdLst>
    <p:handoutMasterId r:id="rId31"/>
  </p:handoutMasterIdLst>
  <p:sldIdLst>
    <p:sldId id="482" r:id="rId6"/>
    <p:sldId id="275" r:id="rId7"/>
    <p:sldId id="372" r:id="rId8"/>
    <p:sldId id="507" r:id="rId9"/>
    <p:sldId id="476" r:id="rId10"/>
    <p:sldId id="356" r:id="rId11"/>
    <p:sldId id="478" r:id="rId12"/>
    <p:sldId id="403" r:id="rId13"/>
    <p:sldId id="455" r:id="rId14"/>
    <p:sldId id="457" r:id="rId15"/>
    <p:sldId id="459" r:id="rId16"/>
    <p:sldId id="460" r:id="rId17"/>
    <p:sldId id="494" r:id="rId18"/>
    <p:sldId id="495" r:id="rId19"/>
    <p:sldId id="496" r:id="rId20"/>
    <p:sldId id="497" r:id="rId21"/>
    <p:sldId id="508" r:id="rId22"/>
    <p:sldId id="499" r:id="rId23"/>
    <p:sldId id="500" r:id="rId24"/>
    <p:sldId id="262" r:id="rId25"/>
    <p:sldId id="501" r:id="rId26"/>
    <p:sldId id="463" r:id="rId27"/>
    <p:sldId id="479" r:id="rId28"/>
    <p:sldId id="467" r:id="rId29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C817F282-9C18-4E67-938F-65BA2035D986}">
          <p14:sldIdLst>
            <p14:sldId id="482"/>
            <p14:sldId id="275"/>
            <p14:sldId id="372"/>
            <p14:sldId id="507"/>
            <p14:sldId id="476"/>
            <p14:sldId id="356"/>
            <p14:sldId id="478"/>
            <p14:sldId id="403"/>
            <p14:sldId id="455"/>
            <p14:sldId id="457"/>
            <p14:sldId id="459"/>
            <p14:sldId id="460"/>
            <p14:sldId id="494"/>
            <p14:sldId id="495"/>
            <p14:sldId id="496"/>
            <p14:sldId id="497"/>
            <p14:sldId id="508"/>
            <p14:sldId id="499"/>
            <p14:sldId id="500"/>
            <p14:sldId id="262"/>
            <p14:sldId id="501"/>
            <p14:sldId id="463"/>
            <p14:sldId id="479"/>
            <p14:sldId id="46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D5B7AB-5991-AD18-EDEF-DE4AAD30539F}" name="natalie.elkheir@lshtm.ac.uk" initials="n" userId="13202f84e66f2a0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2F32"/>
    <a:srgbClr val="0D5257"/>
    <a:srgbClr val="F7941D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7344" autoAdjust="0"/>
  </p:normalViewPr>
  <p:slideViewPr>
    <p:cSldViewPr snapToGrid="0" snapToObjects="1">
      <p:cViewPr varScale="1">
        <p:scale>
          <a:sx n="67" d="100"/>
          <a:sy n="67" d="100"/>
        </p:scale>
        <p:origin x="644" y="44"/>
      </p:cViewPr>
      <p:guideLst/>
    </p:cSldViewPr>
  </p:slideViewPr>
  <p:outlineViewPr>
    <p:cViewPr>
      <p:scale>
        <a:sx n="33" d="100"/>
        <a:sy n="33" d="100"/>
      </p:scale>
      <p:origin x="0" y="-61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-3528"/>
    </p:cViewPr>
  </p:sorterViewPr>
  <p:notesViewPr>
    <p:cSldViewPr snapToGrid="0" snapToObjects="1">
      <p:cViewPr varScale="1">
        <p:scale>
          <a:sx n="50" d="100"/>
          <a:sy n="50" d="100"/>
        </p:scale>
        <p:origin x="264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omments/modernComment_193_78A80EB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958AE11-080B-48D0-9D5A-116D2D702136}" authorId="{BCD5B7AB-5991-AD18-EDEF-DE4AAD30539F}" created="2022-11-18T12:29:56.771">
    <pc:sldMkLst xmlns:pc="http://schemas.microsoft.com/office/powerpoint/2013/main/command">
      <pc:docMk/>
      <pc:sldMk cId="2024279734" sldId="403"/>
    </pc:sldMkLst>
    <p188:txBody>
      <a:bodyPr/>
      <a:lstStyle/>
      <a:p>
        <a:r>
          <a:rPr lang="en-GB"/>
          <a:t>I will completely redo this slide (or maybe delete it as the photos in next few slides tell the story better)</a:t>
        </a:r>
      </a:p>
    </p188:txBody>
  </p188:cm>
</p188:cmLst>
</file>

<file path=ppt/comments/modernComment_1CC_F802388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BDD8F4E-71A4-4997-8EA9-203FFA44F060}" authorId="{BCD5B7AB-5991-AD18-EDEF-DE4AAD30539F}" created="2022-11-18T12:30:17.416">
    <pc:sldMkLst xmlns:pc="http://schemas.microsoft.com/office/powerpoint/2013/main/command">
      <pc:docMk/>
      <pc:sldMk cId="4160895119" sldId="460"/>
    </pc:sldMkLst>
    <p188:txBody>
      <a:bodyPr/>
      <a:lstStyle/>
      <a:p>
        <a:r>
          <a:rPr lang="en-GB"/>
          <a:t>I will look for a better photo</a:t>
        </a:r>
      </a:p>
    </p188:txBody>
  </p188:cm>
</p188:cmLst>
</file>

<file path=ppt/comments/modernComment_1DC_A940F17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19DECC0-2E9F-45D0-82FC-F351102DD488}" authorId="{BCD5B7AB-5991-AD18-EDEF-DE4AAD30539F}" created="2022-11-17T16:45:09.384">
    <pc:sldMkLst xmlns:pc="http://schemas.microsoft.com/office/powerpoint/2013/main/command">
      <pc:docMk/>
      <pc:sldMk cId="2839605618" sldId="476"/>
    </pc:sldMkLst>
    <p188:txBody>
      <a:bodyPr/>
      <a:lstStyle/>
      <a:p>
        <a:r>
          <a:rPr lang="en-GB"/>
          <a:t>Will explore the best way to present the census data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5074EE-711B-4A58-A02F-12411F87A7E8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9C7491-6668-4563-9117-BF8BCEFEC75E}">
      <dgm:prSet/>
      <dgm:spPr/>
      <dgm:t>
        <a:bodyPr/>
        <a:lstStyle/>
        <a:p>
          <a:pPr algn="l"/>
          <a:r>
            <a:rPr lang="en-US" sz="2400" b="1" i="1" dirty="0"/>
            <a:t>American trypanosomiasis</a:t>
          </a:r>
          <a:endParaRPr lang="en-US" sz="2400" b="1" dirty="0"/>
        </a:p>
      </dgm:t>
    </dgm:pt>
    <dgm:pt modelId="{2ECAA0BF-BBB7-41FB-A382-01BC975D51BE}" type="parTrans" cxnId="{72B19BC4-2EB5-4B3D-B6F4-47D0C38C3518}">
      <dgm:prSet/>
      <dgm:spPr/>
      <dgm:t>
        <a:bodyPr/>
        <a:lstStyle/>
        <a:p>
          <a:endParaRPr lang="en-US"/>
        </a:p>
      </dgm:t>
    </dgm:pt>
    <dgm:pt modelId="{CA872685-CCF8-4A65-857F-936B77F1945B}" type="sibTrans" cxnId="{72B19BC4-2EB5-4B3D-B6F4-47D0C38C3518}">
      <dgm:prSet/>
      <dgm:spPr/>
      <dgm:t>
        <a:bodyPr/>
        <a:lstStyle/>
        <a:p>
          <a:endParaRPr lang="en-US"/>
        </a:p>
      </dgm:t>
    </dgm:pt>
    <dgm:pt modelId="{5FB0E47A-0967-4267-B33E-A7BB5C072811}">
      <dgm:prSet custT="1"/>
      <dgm:spPr/>
      <dgm:t>
        <a:bodyPr/>
        <a:lstStyle/>
        <a:p>
          <a:pPr algn="l"/>
          <a:r>
            <a:rPr lang="en-GB" sz="2000" dirty="0"/>
            <a:t>Vector-borne parasitic infection</a:t>
          </a:r>
          <a:endParaRPr lang="en-US" sz="2000" dirty="0"/>
        </a:p>
      </dgm:t>
    </dgm:pt>
    <dgm:pt modelId="{F821AF11-92B2-4FF8-8B8B-5C5D984C8FAE}" type="parTrans" cxnId="{09DA6017-898B-4EAC-B264-EF0EC08FAC81}">
      <dgm:prSet/>
      <dgm:spPr/>
      <dgm:t>
        <a:bodyPr/>
        <a:lstStyle/>
        <a:p>
          <a:endParaRPr lang="en-US"/>
        </a:p>
      </dgm:t>
    </dgm:pt>
    <dgm:pt modelId="{91AF788D-0ACF-4631-98C1-27CBA64EBE8A}" type="sibTrans" cxnId="{09DA6017-898B-4EAC-B264-EF0EC08FAC81}">
      <dgm:prSet/>
      <dgm:spPr/>
      <dgm:t>
        <a:bodyPr/>
        <a:lstStyle/>
        <a:p>
          <a:endParaRPr lang="en-US"/>
        </a:p>
      </dgm:t>
    </dgm:pt>
    <dgm:pt modelId="{F075A066-775E-43B3-A784-6F34EC8A2B0D}">
      <dgm:prSet custT="1"/>
      <dgm:spPr/>
      <dgm:t>
        <a:bodyPr/>
        <a:lstStyle/>
        <a:p>
          <a:pPr algn="l"/>
          <a:r>
            <a:rPr lang="en-GB" sz="2000" dirty="0"/>
            <a:t>Lifelong infection if untreated</a:t>
          </a:r>
          <a:endParaRPr lang="en-US" sz="2000" dirty="0"/>
        </a:p>
      </dgm:t>
    </dgm:pt>
    <dgm:pt modelId="{3061FD21-B407-434C-8007-9FDD0A58D676}" type="parTrans" cxnId="{7CEF337B-982E-4A0A-9B78-67B417F81498}">
      <dgm:prSet/>
      <dgm:spPr/>
      <dgm:t>
        <a:bodyPr/>
        <a:lstStyle/>
        <a:p>
          <a:endParaRPr lang="en-US"/>
        </a:p>
      </dgm:t>
    </dgm:pt>
    <dgm:pt modelId="{7EBD08F7-3FD6-4A43-A5DF-60D26F6D665C}" type="sibTrans" cxnId="{7CEF337B-982E-4A0A-9B78-67B417F81498}">
      <dgm:prSet/>
      <dgm:spPr/>
      <dgm:t>
        <a:bodyPr/>
        <a:lstStyle/>
        <a:p>
          <a:endParaRPr lang="en-US"/>
        </a:p>
      </dgm:t>
    </dgm:pt>
    <dgm:pt modelId="{EAA5A724-7CCD-4786-89CA-3F50BC071766}">
      <dgm:prSet custT="1"/>
      <dgm:spPr/>
      <dgm:t>
        <a:bodyPr/>
        <a:lstStyle/>
        <a:p>
          <a:pPr algn="l"/>
          <a:r>
            <a:rPr lang="en-GB" sz="2000" dirty="0"/>
            <a:t>End-organ damage to heart +/or GI tract in ~30% seropositive</a:t>
          </a:r>
          <a:endParaRPr lang="en-US" sz="2000" dirty="0"/>
        </a:p>
      </dgm:t>
    </dgm:pt>
    <dgm:pt modelId="{529C4A5D-F55C-4ED6-9C0D-DD2601C2C142}" type="parTrans" cxnId="{2421E755-F498-4FAA-A4F3-0C1F01292160}">
      <dgm:prSet/>
      <dgm:spPr/>
      <dgm:t>
        <a:bodyPr/>
        <a:lstStyle/>
        <a:p>
          <a:endParaRPr lang="en-US"/>
        </a:p>
      </dgm:t>
    </dgm:pt>
    <dgm:pt modelId="{58CB33F4-848D-41C8-A3E1-D1FB35833BAE}" type="sibTrans" cxnId="{2421E755-F498-4FAA-A4F3-0C1F01292160}">
      <dgm:prSet/>
      <dgm:spPr/>
      <dgm:t>
        <a:bodyPr/>
        <a:lstStyle/>
        <a:p>
          <a:endParaRPr lang="en-US"/>
        </a:p>
      </dgm:t>
    </dgm:pt>
    <dgm:pt modelId="{7C473BAA-C207-4EDC-A930-30D884CAE3FF}">
      <dgm:prSet custT="1"/>
      <dgm:spPr/>
      <dgm:t>
        <a:bodyPr/>
        <a:lstStyle/>
        <a:p>
          <a:pPr algn="l"/>
          <a:r>
            <a:rPr lang="en-US" sz="2000" dirty="0"/>
            <a:t>10-40 years after initial exposure</a:t>
          </a:r>
        </a:p>
      </dgm:t>
    </dgm:pt>
    <dgm:pt modelId="{169DF031-4B2D-47D0-8520-90F93520F097}" type="parTrans" cxnId="{855FD58B-5605-41CA-B255-7B4405D8D4F9}">
      <dgm:prSet/>
      <dgm:spPr/>
      <dgm:t>
        <a:bodyPr/>
        <a:lstStyle/>
        <a:p>
          <a:endParaRPr lang="en-GB"/>
        </a:p>
      </dgm:t>
    </dgm:pt>
    <dgm:pt modelId="{B0FD6DFB-66AD-4AAA-8802-F92E8768762D}" type="sibTrans" cxnId="{855FD58B-5605-41CA-B255-7B4405D8D4F9}">
      <dgm:prSet/>
      <dgm:spPr/>
      <dgm:t>
        <a:bodyPr/>
        <a:lstStyle/>
        <a:p>
          <a:endParaRPr lang="en-GB"/>
        </a:p>
      </dgm:t>
    </dgm:pt>
    <dgm:pt modelId="{935CE7F7-B771-4A4D-A326-CFECDB9A522A}">
      <dgm:prSet custT="1"/>
      <dgm:spPr/>
      <dgm:t>
        <a:bodyPr/>
        <a:lstStyle/>
        <a:p>
          <a:pPr algn="l"/>
          <a:r>
            <a:rPr lang="en-GB" sz="2000" dirty="0"/>
            <a:t>Vector transmission limited to Americas (largely Central, South and Mexico)</a:t>
          </a:r>
          <a:endParaRPr lang="en-US" sz="2000" dirty="0"/>
        </a:p>
      </dgm:t>
    </dgm:pt>
    <dgm:pt modelId="{44C55498-DEDE-46D0-BFFE-B31871494568}" type="sibTrans" cxnId="{5F00B4A1-1098-4AC8-A732-9149E9B7ECB5}">
      <dgm:prSet/>
      <dgm:spPr/>
      <dgm:t>
        <a:bodyPr/>
        <a:lstStyle/>
        <a:p>
          <a:endParaRPr lang="en-US"/>
        </a:p>
      </dgm:t>
    </dgm:pt>
    <dgm:pt modelId="{9F8C75E7-74A6-4E87-A695-E3CFA6F5B255}" type="parTrans" cxnId="{5F00B4A1-1098-4AC8-A732-9149E9B7ECB5}">
      <dgm:prSet/>
      <dgm:spPr/>
      <dgm:t>
        <a:bodyPr/>
        <a:lstStyle/>
        <a:p>
          <a:endParaRPr lang="en-US"/>
        </a:p>
      </dgm:t>
    </dgm:pt>
    <dgm:pt modelId="{952A6528-F178-48E2-8A33-DA67E1E1A181}" type="pres">
      <dgm:prSet presAssocID="{E35074EE-711B-4A58-A02F-12411F87A7E8}" presName="cycle" presStyleCnt="0">
        <dgm:presLayoutVars>
          <dgm:dir/>
          <dgm:resizeHandles val="exact"/>
        </dgm:presLayoutVars>
      </dgm:prSet>
      <dgm:spPr/>
    </dgm:pt>
    <dgm:pt modelId="{67680A20-CA03-4866-A38F-B92B41252E23}" type="pres">
      <dgm:prSet presAssocID="{B99C7491-6668-4563-9117-BF8BCEFEC75E}" presName="node" presStyleLbl="revTx" presStyleIdx="0" presStyleCnt="1">
        <dgm:presLayoutVars>
          <dgm:bulletEnabled val="1"/>
        </dgm:presLayoutVars>
      </dgm:prSet>
      <dgm:spPr/>
    </dgm:pt>
  </dgm:ptLst>
  <dgm:cxnLst>
    <dgm:cxn modelId="{09DA6017-898B-4EAC-B264-EF0EC08FAC81}" srcId="{B99C7491-6668-4563-9117-BF8BCEFEC75E}" destId="{5FB0E47A-0967-4267-B33E-A7BB5C072811}" srcOrd="0" destOrd="0" parTransId="{F821AF11-92B2-4FF8-8B8B-5C5D984C8FAE}" sibTransId="{91AF788D-0ACF-4631-98C1-27CBA64EBE8A}"/>
    <dgm:cxn modelId="{D5ACE82A-660B-41EB-B409-81E4237B22ED}" type="presOf" srcId="{B99C7491-6668-4563-9117-BF8BCEFEC75E}" destId="{67680A20-CA03-4866-A38F-B92B41252E23}" srcOrd="0" destOrd="0" presId="urn:microsoft.com/office/officeart/2005/8/layout/cycle1"/>
    <dgm:cxn modelId="{96401642-F1BE-458B-B7D0-393E379B1207}" type="presOf" srcId="{935CE7F7-B771-4A4D-A326-CFECDB9A522A}" destId="{67680A20-CA03-4866-A38F-B92B41252E23}" srcOrd="0" destOrd="2" presId="urn:microsoft.com/office/officeart/2005/8/layout/cycle1"/>
    <dgm:cxn modelId="{25FE544A-206D-4FCF-8D44-C332B72BA60C}" type="presOf" srcId="{F075A066-775E-43B3-A784-6F34EC8A2B0D}" destId="{67680A20-CA03-4866-A38F-B92B41252E23}" srcOrd="0" destOrd="3" presId="urn:microsoft.com/office/officeart/2005/8/layout/cycle1"/>
    <dgm:cxn modelId="{11504B70-0A93-43EA-B42F-EE9D95BDC63F}" type="presOf" srcId="{EAA5A724-7CCD-4786-89CA-3F50BC071766}" destId="{67680A20-CA03-4866-A38F-B92B41252E23}" srcOrd="0" destOrd="4" presId="urn:microsoft.com/office/officeart/2005/8/layout/cycle1"/>
    <dgm:cxn modelId="{2421E755-F498-4FAA-A4F3-0C1F01292160}" srcId="{B99C7491-6668-4563-9117-BF8BCEFEC75E}" destId="{EAA5A724-7CCD-4786-89CA-3F50BC071766}" srcOrd="2" destOrd="0" parTransId="{529C4A5D-F55C-4ED6-9C0D-DD2601C2C142}" sibTransId="{58CB33F4-848D-41C8-A3E1-D1FB35833BAE}"/>
    <dgm:cxn modelId="{E5FBBB5A-7DA3-411F-A660-BD4A479FA470}" type="presOf" srcId="{7C473BAA-C207-4EDC-A930-30D884CAE3FF}" destId="{67680A20-CA03-4866-A38F-B92B41252E23}" srcOrd="0" destOrd="5" presId="urn:microsoft.com/office/officeart/2005/8/layout/cycle1"/>
    <dgm:cxn modelId="{7CEF337B-982E-4A0A-9B78-67B417F81498}" srcId="{B99C7491-6668-4563-9117-BF8BCEFEC75E}" destId="{F075A066-775E-43B3-A784-6F34EC8A2B0D}" srcOrd="1" destOrd="0" parTransId="{3061FD21-B407-434C-8007-9FDD0A58D676}" sibTransId="{7EBD08F7-3FD6-4A43-A5DF-60D26F6D665C}"/>
    <dgm:cxn modelId="{855FD58B-5605-41CA-B255-7B4405D8D4F9}" srcId="{EAA5A724-7CCD-4786-89CA-3F50BC071766}" destId="{7C473BAA-C207-4EDC-A930-30D884CAE3FF}" srcOrd="0" destOrd="0" parTransId="{169DF031-4B2D-47D0-8520-90F93520F097}" sibTransId="{B0FD6DFB-66AD-4AAA-8802-F92E8768762D}"/>
    <dgm:cxn modelId="{5F00B4A1-1098-4AC8-A732-9149E9B7ECB5}" srcId="{5FB0E47A-0967-4267-B33E-A7BB5C072811}" destId="{935CE7F7-B771-4A4D-A326-CFECDB9A522A}" srcOrd="0" destOrd="0" parTransId="{9F8C75E7-74A6-4E87-A695-E3CFA6F5B255}" sibTransId="{44C55498-DEDE-46D0-BFFE-B31871494568}"/>
    <dgm:cxn modelId="{A36275A2-A12C-49CD-81D5-A3FCF3D345B5}" type="presOf" srcId="{E35074EE-711B-4A58-A02F-12411F87A7E8}" destId="{952A6528-F178-48E2-8A33-DA67E1E1A181}" srcOrd="0" destOrd="0" presId="urn:microsoft.com/office/officeart/2005/8/layout/cycle1"/>
    <dgm:cxn modelId="{72B19BC4-2EB5-4B3D-B6F4-47D0C38C3518}" srcId="{E35074EE-711B-4A58-A02F-12411F87A7E8}" destId="{B99C7491-6668-4563-9117-BF8BCEFEC75E}" srcOrd="0" destOrd="0" parTransId="{2ECAA0BF-BBB7-41FB-A382-01BC975D51BE}" sibTransId="{CA872685-CCF8-4A65-857F-936B77F1945B}"/>
    <dgm:cxn modelId="{715B57E9-79AE-4DF6-AE40-E3D898382FF4}" type="presOf" srcId="{5FB0E47A-0967-4267-B33E-A7BB5C072811}" destId="{67680A20-CA03-4866-A38F-B92B41252E23}" srcOrd="0" destOrd="1" presId="urn:microsoft.com/office/officeart/2005/8/layout/cycle1"/>
    <dgm:cxn modelId="{34A2AFEF-2E6B-442C-9379-4EF8C461E217}" type="presParOf" srcId="{952A6528-F178-48E2-8A33-DA67E1E1A181}" destId="{67680A20-CA03-4866-A38F-B92B41252E23}" srcOrd="0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055AFC-DA7C-422D-8AD6-4DBB4F5D3C6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3CEC6C7-471B-40F7-B12D-A5ED0A01F750}">
      <dgm:prSet phldrT="[Text]"/>
      <dgm:spPr/>
      <dgm:t>
        <a:bodyPr/>
        <a:lstStyle/>
        <a:p>
          <a:r>
            <a:rPr lang="en-GB" dirty="0"/>
            <a:t>Social media advertising</a:t>
          </a:r>
        </a:p>
      </dgm:t>
    </dgm:pt>
    <dgm:pt modelId="{B7248A0C-F0FD-42E0-9DE2-E5D478C7D4CD}" type="parTrans" cxnId="{800CC3DD-1D40-4D4A-B8E0-1980220CE79C}">
      <dgm:prSet/>
      <dgm:spPr/>
      <dgm:t>
        <a:bodyPr/>
        <a:lstStyle/>
        <a:p>
          <a:endParaRPr lang="en-GB"/>
        </a:p>
      </dgm:t>
    </dgm:pt>
    <dgm:pt modelId="{0F4DBD82-7A46-42C1-BB69-C6BC858FC769}" type="sibTrans" cxnId="{800CC3DD-1D40-4D4A-B8E0-1980220CE79C}">
      <dgm:prSet/>
      <dgm:spPr/>
      <dgm:t>
        <a:bodyPr/>
        <a:lstStyle/>
        <a:p>
          <a:endParaRPr lang="en-GB"/>
        </a:p>
      </dgm:t>
    </dgm:pt>
    <dgm:pt modelId="{779618F0-7D8C-4748-A954-D10B2CC9DA1F}">
      <dgm:prSet phldrT="[Text]"/>
      <dgm:spPr/>
      <dgm:t>
        <a:bodyPr/>
        <a:lstStyle/>
        <a:p>
          <a:r>
            <a:rPr lang="en-GB" dirty="0"/>
            <a:t>Screening events</a:t>
          </a:r>
        </a:p>
      </dgm:t>
    </dgm:pt>
    <dgm:pt modelId="{4BF9220D-BAD3-4771-8463-B083F772EC4D}" type="parTrans" cxnId="{88CF0CF0-A01C-4FED-A1E0-A9DF485EA65F}">
      <dgm:prSet/>
      <dgm:spPr/>
      <dgm:t>
        <a:bodyPr/>
        <a:lstStyle/>
        <a:p>
          <a:endParaRPr lang="en-GB"/>
        </a:p>
      </dgm:t>
    </dgm:pt>
    <dgm:pt modelId="{D3BCA34F-596B-4447-AACE-97D29543C901}" type="sibTrans" cxnId="{88CF0CF0-A01C-4FED-A1E0-A9DF485EA65F}">
      <dgm:prSet/>
      <dgm:spPr/>
      <dgm:t>
        <a:bodyPr/>
        <a:lstStyle/>
        <a:p>
          <a:endParaRPr lang="en-GB"/>
        </a:p>
      </dgm:t>
    </dgm:pt>
    <dgm:pt modelId="{A8531434-D5AD-45C5-8AAE-CE31C65F7602}">
      <dgm:prSet phldrT="[Text]"/>
      <dgm:spPr/>
      <dgm:t>
        <a:bodyPr/>
        <a:lstStyle/>
        <a:p>
          <a:r>
            <a:rPr lang="en-GB" dirty="0"/>
            <a:t>Eligibility </a:t>
          </a:r>
        </a:p>
      </dgm:t>
    </dgm:pt>
    <dgm:pt modelId="{79520228-B657-41E8-9983-39CF24842A00}" type="parTrans" cxnId="{4B0F6956-44EC-4818-8C63-7D847FC9C9E5}">
      <dgm:prSet/>
      <dgm:spPr/>
      <dgm:t>
        <a:bodyPr/>
        <a:lstStyle/>
        <a:p>
          <a:endParaRPr lang="en-GB"/>
        </a:p>
      </dgm:t>
    </dgm:pt>
    <dgm:pt modelId="{10253BD7-D0C5-451F-B06B-2DD6205BB989}" type="sibTrans" cxnId="{4B0F6956-44EC-4818-8C63-7D847FC9C9E5}">
      <dgm:prSet/>
      <dgm:spPr/>
      <dgm:t>
        <a:bodyPr/>
        <a:lstStyle/>
        <a:p>
          <a:endParaRPr lang="en-GB"/>
        </a:p>
      </dgm:t>
    </dgm:pt>
    <dgm:pt modelId="{A73377CE-8D53-4BE6-ABF9-3E53C63BF234}">
      <dgm:prSet/>
      <dgm:spPr/>
      <dgm:t>
        <a:bodyPr/>
        <a:lstStyle/>
        <a:p>
          <a:r>
            <a:rPr lang="en-GB" dirty="0"/>
            <a:t>Survey + POCT</a:t>
          </a:r>
        </a:p>
      </dgm:t>
    </dgm:pt>
    <dgm:pt modelId="{87AFB677-D526-49FA-8AF8-3E50316BACCB}" type="parTrans" cxnId="{CE20477A-DA08-4132-B4AB-99FA37168767}">
      <dgm:prSet/>
      <dgm:spPr/>
      <dgm:t>
        <a:bodyPr/>
        <a:lstStyle/>
        <a:p>
          <a:endParaRPr lang="en-GB"/>
        </a:p>
      </dgm:t>
    </dgm:pt>
    <dgm:pt modelId="{0031E7D9-8AA2-4B6B-A39C-949559676FCE}" type="sibTrans" cxnId="{CE20477A-DA08-4132-B4AB-99FA37168767}">
      <dgm:prSet/>
      <dgm:spPr/>
      <dgm:t>
        <a:bodyPr/>
        <a:lstStyle/>
        <a:p>
          <a:endParaRPr lang="en-GB"/>
        </a:p>
      </dgm:t>
    </dgm:pt>
    <dgm:pt modelId="{3AF6FDF1-3F8C-4693-9561-4FF1135AB8B4}">
      <dgm:prSet/>
      <dgm:spPr/>
      <dgm:t>
        <a:bodyPr/>
        <a:lstStyle/>
        <a:p>
          <a:r>
            <a:rPr lang="en-GB" dirty="0"/>
            <a:t>Clinic follow-up</a:t>
          </a:r>
        </a:p>
      </dgm:t>
    </dgm:pt>
    <dgm:pt modelId="{8010831F-3B2A-47BA-87B3-BFC1271DEE51}" type="parTrans" cxnId="{684BD4BF-0CCA-4BAE-901C-4DE29EF6B8A5}">
      <dgm:prSet/>
      <dgm:spPr/>
      <dgm:t>
        <a:bodyPr/>
        <a:lstStyle/>
        <a:p>
          <a:endParaRPr lang="en-GB"/>
        </a:p>
      </dgm:t>
    </dgm:pt>
    <dgm:pt modelId="{CE9BC142-C0B9-492B-B58A-23585360046C}" type="sibTrans" cxnId="{684BD4BF-0CCA-4BAE-901C-4DE29EF6B8A5}">
      <dgm:prSet/>
      <dgm:spPr/>
      <dgm:t>
        <a:bodyPr/>
        <a:lstStyle/>
        <a:p>
          <a:endParaRPr lang="en-GB"/>
        </a:p>
      </dgm:t>
    </dgm:pt>
    <dgm:pt modelId="{E54BD58B-942D-4EFC-8437-1C689DF7EEC8}" type="pres">
      <dgm:prSet presAssocID="{39055AFC-DA7C-422D-8AD6-4DBB4F5D3C69}" presName="Name0" presStyleCnt="0">
        <dgm:presLayoutVars>
          <dgm:dir/>
          <dgm:resizeHandles val="exact"/>
        </dgm:presLayoutVars>
      </dgm:prSet>
      <dgm:spPr/>
    </dgm:pt>
    <dgm:pt modelId="{AFB90F43-C0E4-4876-9765-B9A910771CAB}" type="pres">
      <dgm:prSet presAssocID="{23CEC6C7-471B-40F7-B12D-A5ED0A01F750}" presName="node" presStyleLbl="node1" presStyleIdx="0" presStyleCnt="5">
        <dgm:presLayoutVars>
          <dgm:bulletEnabled val="1"/>
        </dgm:presLayoutVars>
      </dgm:prSet>
      <dgm:spPr/>
    </dgm:pt>
    <dgm:pt modelId="{CB9C9CD9-09CE-4437-BEAF-6E8E33C00A3D}" type="pres">
      <dgm:prSet presAssocID="{0F4DBD82-7A46-42C1-BB69-C6BC858FC769}" presName="sibTrans" presStyleLbl="sibTrans2D1" presStyleIdx="0" presStyleCnt="4"/>
      <dgm:spPr/>
    </dgm:pt>
    <dgm:pt modelId="{37835F73-3A85-455C-918C-1D38C0A234EB}" type="pres">
      <dgm:prSet presAssocID="{0F4DBD82-7A46-42C1-BB69-C6BC858FC769}" presName="connectorText" presStyleLbl="sibTrans2D1" presStyleIdx="0" presStyleCnt="4"/>
      <dgm:spPr/>
    </dgm:pt>
    <dgm:pt modelId="{06F15CBF-4EDB-4AFB-B4B8-E8131EC19238}" type="pres">
      <dgm:prSet presAssocID="{779618F0-7D8C-4748-A954-D10B2CC9DA1F}" presName="node" presStyleLbl="node1" presStyleIdx="1" presStyleCnt="5">
        <dgm:presLayoutVars>
          <dgm:bulletEnabled val="1"/>
        </dgm:presLayoutVars>
      </dgm:prSet>
      <dgm:spPr/>
    </dgm:pt>
    <dgm:pt modelId="{0E0D64BA-9E1F-4551-B4C6-7E7DC9A26316}" type="pres">
      <dgm:prSet presAssocID="{D3BCA34F-596B-4447-AACE-97D29543C901}" presName="sibTrans" presStyleLbl="sibTrans2D1" presStyleIdx="1" presStyleCnt="4"/>
      <dgm:spPr/>
    </dgm:pt>
    <dgm:pt modelId="{C9C8EDB1-8FE4-48E1-88B4-24D6F5D90914}" type="pres">
      <dgm:prSet presAssocID="{D3BCA34F-596B-4447-AACE-97D29543C901}" presName="connectorText" presStyleLbl="sibTrans2D1" presStyleIdx="1" presStyleCnt="4"/>
      <dgm:spPr/>
    </dgm:pt>
    <dgm:pt modelId="{0AC16990-F7D1-46AE-8B3F-01156E011B05}" type="pres">
      <dgm:prSet presAssocID="{A8531434-D5AD-45C5-8AAE-CE31C65F7602}" presName="node" presStyleLbl="node1" presStyleIdx="2" presStyleCnt="5">
        <dgm:presLayoutVars>
          <dgm:bulletEnabled val="1"/>
        </dgm:presLayoutVars>
      </dgm:prSet>
      <dgm:spPr/>
    </dgm:pt>
    <dgm:pt modelId="{44C047A1-303F-4E79-A345-7138C0EF73D5}" type="pres">
      <dgm:prSet presAssocID="{10253BD7-D0C5-451F-B06B-2DD6205BB989}" presName="sibTrans" presStyleLbl="sibTrans2D1" presStyleIdx="2" presStyleCnt="4"/>
      <dgm:spPr/>
    </dgm:pt>
    <dgm:pt modelId="{2F4F4A35-BC84-410E-AEEC-2148D43AD885}" type="pres">
      <dgm:prSet presAssocID="{10253BD7-D0C5-451F-B06B-2DD6205BB989}" presName="connectorText" presStyleLbl="sibTrans2D1" presStyleIdx="2" presStyleCnt="4"/>
      <dgm:spPr/>
    </dgm:pt>
    <dgm:pt modelId="{DEE7DAE6-5EF7-494F-A4AF-314279FAD02E}" type="pres">
      <dgm:prSet presAssocID="{A73377CE-8D53-4BE6-ABF9-3E53C63BF234}" presName="node" presStyleLbl="node1" presStyleIdx="3" presStyleCnt="5">
        <dgm:presLayoutVars>
          <dgm:bulletEnabled val="1"/>
        </dgm:presLayoutVars>
      </dgm:prSet>
      <dgm:spPr/>
    </dgm:pt>
    <dgm:pt modelId="{953B6D2C-4631-4DF6-9A10-610F5427D9A7}" type="pres">
      <dgm:prSet presAssocID="{0031E7D9-8AA2-4B6B-A39C-949559676FCE}" presName="sibTrans" presStyleLbl="sibTrans2D1" presStyleIdx="3" presStyleCnt="4"/>
      <dgm:spPr/>
    </dgm:pt>
    <dgm:pt modelId="{5FAA2212-EB05-409F-84B5-BC6BB47F19E5}" type="pres">
      <dgm:prSet presAssocID="{0031E7D9-8AA2-4B6B-A39C-949559676FCE}" presName="connectorText" presStyleLbl="sibTrans2D1" presStyleIdx="3" presStyleCnt="4"/>
      <dgm:spPr/>
    </dgm:pt>
    <dgm:pt modelId="{EBE756FF-9C94-47FD-BDB1-952D2AB0E2AD}" type="pres">
      <dgm:prSet presAssocID="{3AF6FDF1-3F8C-4693-9561-4FF1135AB8B4}" presName="node" presStyleLbl="node1" presStyleIdx="4" presStyleCnt="5">
        <dgm:presLayoutVars>
          <dgm:bulletEnabled val="1"/>
        </dgm:presLayoutVars>
      </dgm:prSet>
      <dgm:spPr/>
    </dgm:pt>
  </dgm:ptLst>
  <dgm:cxnLst>
    <dgm:cxn modelId="{DA9AED02-E7B7-4AC6-904E-E1B02421D44A}" type="presOf" srcId="{0F4DBD82-7A46-42C1-BB69-C6BC858FC769}" destId="{37835F73-3A85-455C-918C-1D38C0A234EB}" srcOrd="1" destOrd="0" presId="urn:microsoft.com/office/officeart/2005/8/layout/process1"/>
    <dgm:cxn modelId="{A3A28F2C-F0C4-4B1A-8620-1C24A738C6AB}" type="presOf" srcId="{23CEC6C7-471B-40F7-B12D-A5ED0A01F750}" destId="{AFB90F43-C0E4-4876-9765-B9A910771CAB}" srcOrd="0" destOrd="0" presId="urn:microsoft.com/office/officeart/2005/8/layout/process1"/>
    <dgm:cxn modelId="{E79C7E5C-AC5C-40AF-863E-885BDB913EF0}" type="presOf" srcId="{39055AFC-DA7C-422D-8AD6-4DBB4F5D3C69}" destId="{E54BD58B-942D-4EFC-8437-1C689DF7EEC8}" srcOrd="0" destOrd="0" presId="urn:microsoft.com/office/officeart/2005/8/layout/process1"/>
    <dgm:cxn modelId="{7B4D6563-CB64-4F2C-9921-7A6F8AEE27FA}" type="presOf" srcId="{D3BCA34F-596B-4447-AACE-97D29543C901}" destId="{C9C8EDB1-8FE4-48E1-88B4-24D6F5D90914}" srcOrd="1" destOrd="0" presId="urn:microsoft.com/office/officeart/2005/8/layout/process1"/>
    <dgm:cxn modelId="{F8EE8264-4598-46D2-9B06-F2D4F34167C2}" type="presOf" srcId="{0031E7D9-8AA2-4B6B-A39C-949559676FCE}" destId="{5FAA2212-EB05-409F-84B5-BC6BB47F19E5}" srcOrd="1" destOrd="0" presId="urn:microsoft.com/office/officeart/2005/8/layout/process1"/>
    <dgm:cxn modelId="{AEADD453-527E-40C3-836E-C9A4C80341E8}" type="presOf" srcId="{3AF6FDF1-3F8C-4693-9561-4FF1135AB8B4}" destId="{EBE756FF-9C94-47FD-BDB1-952D2AB0E2AD}" srcOrd="0" destOrd="0" presId="urn:microsoft.com/office/officeart/2005/8/layout/process1"/>
    <dgm:cxn modelId="{4B0F6956-44EC-4818-8C63-7D847FC9C9E5}" srcId="{39055AFC-DA7C-422D-8AD6-4DBB4F5D3C69}" destId="{A8531434-D5AD-45C5-8AAE-CE31C65F7602}" srcOrd="2" destOrd="0" parTransId="{79520228-B657-41E8-9983-39CF24842A00}" sibTransId="{10253BD7-D0C5-451F-B06B-2DD6205BB989}"/>
    <dgm:cxn modelId="{CE20477A-DA08-4132-B4AB-99FA37168767}" srcId="{39055AFC-DA7C-422D-8AD6-4DBB4F5D3C69}" destId="{A73377CE-8D53-4BE6-ABF9-3E53C63BF234}" srcOrd="3" destOrd="0" parTransId="{87AFB677-D526-49FA-8AF8-3E50316BACCB}" sibTransId="{0031E7D9-8AA2-4B6B-A39C-949559676FCE}"/>
    <dgm:cxn modelId="{C829098D-24DA-4EA1-ACCF-05B8B70E90F7}" type="presOf" srcId="{0F4DBD82-7A46-42C1-BB69-C6BC858FC769}" destId="{CB9C9CD9-09CE-4437-BEAF-6E8E33C00A3D}" srcOrd="0" destOrd="0" presId="urn:microsoft.com/office/officeart/2005/8/layout/process1"/>
    <dgm:cxn modelId="{5006D2A5-5366-43FB-96F7-F4394A618D30}" type="presOf" srcId="{A8531434-D5AD-45C5-8AAE-CE31C65F7602}" destId="{0AC16990-F7D1-46AE-8B3F-01156E011B05}" srcOrd="0" destOrd="0" presId="urn:microsoft.com/office/officeart/2005/8/layout/process1"/>
    <dgm:cxn modelId="{B09BE6AA-BB6C-48D6-AD7C-ADCC79CA6DEF}" type="presOf" srcId="{A73377CE-8D53-4BE6-ABF9-3E53C63BF234}" destId="{DEE7DAE6-5EF7-494F-A4AF-314279FAD02E}" srcOrd="0" destOrd="0" presId="urn:microsoft.com/office/officeart/2005/8/layout/process1"/>
    <dgm:cxn modelId="{762A25AB-7F51-4EF3-9CA1-9E0EABE5BB9B}" type="presOf" srcId="{D3BCA34F-596B-4447-AACE-97D29543C901}" destId="{0E0D64BA-9E1F-4551-B4C6-7E7DC9A26316}" srcOrd="0" destOrd="0" presId="urn:microsoft.com/office/officeart/2005/8/layout/process1"/>
    <dgm:cxn modelId="{DE0633B7-7D44-4C30-B5D9-471EB631EE71}" type="presOf" srcId="{10253BD7-D0C5-451F-B06B-2DD6205BB989}" destId="{2F4F4A35-BC84-410E-AEEC-2148D43AD885}" srcOrd="1" destOrd="0" presId="urn:microsoft.com/office/officeart/2005/8/layout/process1"/>
    <dgm:cxn modelId="{684BD4BF-0CCA-4BAE-901C-4DE29EF6B8A5}" srcId="{39055AFC-DA7C-422D-8AD6-4DBB4F5D3C69}" destId="{3AF6FDF1-3F8C-4693-9561-4FF1135AB8B4}" srcOrd="4" destOrd="0" parTransId="{8010831F-3B2A-47BA-87B3-BFC1271DEE51}" sibTransId="{CE9BC142-C0B9-492B-B58A-23585360046C}"/>
    <dgm:cxn modelId="{E1E03CC0-1A0F-4E34-BCCF-22E8584D4B1E}" type="presOf" srcId="{779618F0-7D8C-4748-A954-D10B2CC9DA1F}" destId="{06F15CBF-4EDB-4AFB-B4B8-E8131EC19238}" srcOrd="0" destOrd="0" presId="urn:microsoft.com/office/officeart/2005/8/layout/process1"/>
    <dgm:cxn modelId="{D6BC34D1-8559-4C3A-93E2-41C9A0547193}" type="presOf" srcId="{10253BD7-D0C5-451F-B06B-2DD6205BB989}" destId="{44C047A1-303F-4E79-A345-7138C0EF73D5}" srcOrd="0" destOrd="0" presId="urn:microsoft.com/office/officeart/2005/8/layout/process1"/>
    <dgm:cxn modelId="{DA71A1D4-EB4A-4A40-9165-ADD1598F72BE}" type="presOf" srcId="{0031E7D9-8AA2-4B6B-A39C-949559676FCE}" destId="{953B6D2C-4631-4DF6-9A10-610F5427D9A7}" srcOrd="0" destOrd="0" presId="urn:microsoft.com/office/officeart/2005/8/layout/process1"/>
    <dgm:cxn modelId="{800CC3DD-1D40-4D4A-B8E0-1980220CE79C}" srcId="{39055AFC-DA7C-422D-8AD6-4DBB4F5D3C69}" destId="{23CEC6C7-471B-40F7-B12D-A5ED0A01F750}" srcOrd="0" destOrd="0" parTransId="{B7248A0C-F0FD-42E0-9DE2-E5D478C7D4CD}" sibTransId="{0F4DBD82-7A46-42C1-BB69-C6BC858FC769}"/>
    <dgm:cxn modelId="{88CF0CF0-A01C-4FED-A1E0-A9DF485EA65F}" srcId="{39055AFC-DA7C-422D-8AD6-4DBB4F5D3C69}" destId="{779618F0-7D8C-4748-A954-D10B2CC9DA1F}" srcOrd="1" destOrd="0" parTransId="{4BF9220D-BAD3-4771-8463-B083F772EC4D}" sibTransId="{D3BCA34F-596B-4447-AACE-97D29543C901}"/>
    <dgm:cxn modelId="{F4F7B520-9509-464E-BC6F-2545EE719228}" type="presParOf" srcId="{E54BD58B-942D-4EFC-8437-1C689DF7EEC8}" destId="{AFB90F43-C0E4-4876-9765-B9A910771CAB}" srcOrd="0" destOrd="0" presId="urn:microsoft.com/office/officeart/2005/8/layout/process1"/>
    <dgm:cxn modelId="{E13BC3CB-9B1C-4E0D-98AB-F798103B2E0B}" type="presParOf" srcId="{E54BD58B-942D-4EFC-8437-1C689DF7EEC8}" destId="{CB9C9CD9-09CE-4437-BEAF-6E8E33C00A3D}" srcOrd="1" destOrd="0" presId="urn:microsoft.com/office/officeart/2005/8/layout/process1"/>
    <dgm:cxn modelId="{06E656AD-B7F8-455B-9CA3-9ED1459D595A}" type="presParOf" srcId="{CB9C9CD9-09CE-4437-BEAF-6E8E33C00A3D}" destId="{37835F73-3A85-455C-918C-1D38C0A234EB}" srcOrd="0" destOrd="0" presId="urn:microsoft.com/office/officeart/2005/8/layout/process1"/>
    <dgm:cxn modelId="{E743471A-1B8B-4B88-B69D-AF2B18DE19D3}" type="presParOf" srcId="{E54BD58B-942D-4EFC-8437-1C689DF7EEC8}" destId="{06F15CBF-4EDB-4AFB-B4B8-E8131EC19238}" srcOrd="2" destOrd="0" presId="urn:microsoft.com/office/officeart/2005/8/layout/process1"/>
    <dgm:cxn modelId="{46BEF08F-5FC0-4EA8-96DE-6FE379ECDBF5}" type="presParOf" srcId="{E54BD58B-942D-4EFC-8437-1C689DF7EEC8}" destId="{0E0D64BA-9E1F-4551-B4C6-7E7DC9A26316}" srcOrd="3" destOrd="0" presId="urn:microsoft.com/office/officeart/2005/8/layout/process1"/>
    <dgm:cxn modelId="{2F45E99F-09D3-4B82-AF4B-027946A2D77C}" type="presParOf" srcId="{0E0D64BA-9E1F-4551-B4C6-7E7DC9A26316}" destId="{C9C8EDB1-8FE4-48E1-88B4-24D6F5D90914}" srcOrd="0" destOrd="0" presId="urn:microsoft.com/office/officeart/2005/8/layout/process1"/>
    <dgm:cxn modelId="{1CCFC11B-65D9-4F3A-AA32-6CA0F48B4996}" type="presParOf" srcId="{E54BD58B-942D-4EFC-8437-1C689DF7EEC8}" destId="{0AC16990-F7D1-46AE-8B3F-01156E011B05}" srcOrd="4" destOrd="0" presId="urn:microsoft.com/office/officeart/2005/8/layout/process1"/>
    <dgm:cxn modelId="{6DB0AA1E-9979-4988-B021-9C0ABFE95B56}" type="presParOf" srcId="{E54BD58B-942D-4EFC-8437-1C689DF7EEC8}" destId="{44C047A1-303F-4E79-A345-7138C0EF73D5}" srcOrd="5" destOrd="0" presId="urn:microsoft.com/office/officeart/2005/8/layout/process1"/>
    <dgm:cxn modelId="{BE8145FE-FC4E-42BE-AC8E-0D9312AFCC20}" type="presParOf" srcId="{44C047A1-303F-4E79-A345-7138C0EF73D5}" destId="{2F4F4A35-BC84-410E-AEEC-2148D43AD885}" srcOrd="0" destOrd="0" presId="urn:microsoft.com/office/officeart/2005/8/layout/process1"/>
    <dgm:cxn modelId="{ED21E07A-3133-4A8D-8E54-16EC88035FDC}" type="presParOf" srcId="{E54BD58B-942D-4EFC-8437-1C689DF7EEC8}" destId="{DEE7DAE6-5EF7-494F-A4AF-314279FAD02E}" srcOrd="6" destOrd="0" presId="urn:microsoft.com/office/officeart/2005/8/layout/process1"/>
    <dgm:cxn modelId="{7364A07F-7127-4589-A9F9-FF1BA0E9C0AC}" type="presParOf" srcId="{E54BD58B-942D-4EFC-8437-1C689DF7EEC8}" destId="{953B6D2C-4631-4DF6-9A10-610F5427D9A7}" srcOrd="7" destOrd="0" presId="urn:microsoft.com/office/officeart/2005/8/layout/process1"/>
    <dgm:cxn modelId="{A51C31C0-1B3E-4CF8-AEDE-5C0D80CA0D32}" type="presParOf" srcId="{953B6D2C-4631-4DF6-9A10-610F5427D9A7}" destId="{5FAA2212-EB05-409F-84B5-BC6BB47F19E5}" srcOrd="0" destOrd="0" presId="urn:microsoft.com/office/officeart/2005/8/layout/process1"/>
    <dgm:cxn modelId="{420DFE70-C14E-4118-95F8-A766072C499D}" type="presParOf" srcId="{E54BD58B-942D-4EFC-8437-1C689DF7EEC8}" destId="{EBE756FF-9C94-47FD-BDB1-952D2AB0E2A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680A20-CA03-4866-A38F-B92B41252E23}">
      <dsp:nvSpPr>
        <dsp:cNvPr id="0" name=""/>
        <dsp:cNvSpPr/>
      </dsp:nvSpPr>
      <dsp:spPr>
        <a:xfrm>
          <a:off x="355650" y="305"/>
          <a:ext cx="4806670" cy="4806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/>
            <a:t>American trypanosomiasis</a:t>
          </a:r>
          <a:endParaRPr lang="en-US" sz="24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Vector-borne parasitic infection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Vector transmission limited to Americas (largely Central, South and Mexico)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Lifelong infection if untreated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End-organ damage to heart +/or GI tract in ~30% seropositive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10-40 years after initial exposure</a:t>
          </a:r>
        </a:p>
      </dsp:txBody>
      <dsp:txXfrm>
        <a:off x="355650" y="305"/>
        <a:ext cx="4806670" cy="48066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90F43-C0E4-4876-9765-B9A910771CAB}">
      <dsp:nvSpPr>
        <dsp:cNvPr id="0" name=""/>
        <dsp:cNvSpPr/>
      </dsp:nvSpPr>
      <dsp:spPr>
        <a:xfrm>
          <a:off x="5784" y="3410916"/>
          <a:ext cx="1793189" cy="10759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Social media advertising</a:t>
          </a:r>
        </a:p>
      </dsp:txBody>
      <dsp:txXfrm>
        <a:off x="37296" y="3442428"/>
        <a:ext cx="1730165" cy="1012889"/>
      </dsp:txXfrm>
    </dsp:sp>
    <dsp:sp modelId="{CB9C9CD9-09CE-4437-BEAF-6E8E33C00A3D}">
      <dsp:nvSpPr>
        <dsp:cNvPr id="0" name=""/>
        <dsp:cNvSpPr/>
      </dsp:nvSpPr>
      <dsp:spPr>
        <a:xfrm>
          <a:off x="1978292" y="3726518"/>
          <a:ext cx="380156" cy="444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1978292" y="3815460"/>
        <a:ext cx="266109" cy="266826"/>
      </dsp:txXfrm>
    </dsp:sp>
    <dsp:sp modelId="{06F15CBF-4EDB-4AFB-B4B8-E8131EC19238}">
      <dsp:nvSpPr>
        <dsp:cNvPr id="0" name=""/>
        <dsp:cNvSpPr/>
      </dsp:nvSpPr>
      <dsp:spPr>
        <a:xfrm>
          <a:off x="2516249" y="3410916"/>
          <a:ext cx="1793189" cy="10759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Screening events</a:t>
          </a:r>
        </a:p>
      </dsp:txBody>
      <dsp:txXfrm>
        <a:off x="2547761" y="3442428"/>
        <a:ext cx="1730165" cy="1012889"/>
      </dsp:txXfrm>
    </dsp:sp>
    <dsp:sp modelId="{0E0D64BA-9E1F-4551-B4C6-7E7DC9A26316}">
      <dsp:nvSpPr>
        <dsp:cNvPr id="0" name=""/>
        <dsp:cNvSpPr/>
      </dsp:nvSpPr>
      <dsp:spPr>
        <a:xfrm>
          <a:off x="4488757" y="3726518"/>
          <a:ext cx="380156" cy="444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4488757" y="3815460"/>
        <a:ext cx="266109" cy="266826"/>
      </dsp:txXfrm>
    </dsp:sp>
    <dsp:sp modelId="{0AC16990-F7D1-46AE-8B3F-01156E011B05}">
      <dsp:nvSpPr>
        <dsp:cNvPr id="0" name=""/>
        <dsp:cNvSpPr/>
      </dsp:nvSpPr>
      <dsp:spPr>
        <a:xfrm>
          <a:off x="5026714" y="3410916"/>
          <a:ext cx="1793189" cy="10759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Eligibility </a:t>
          </a:r>
        </a:p>
      </dsp:txBody>
      <dsp:txXfrm>
        <a:off x="5058226" y="3442428"/>
        <a:ext cx="1730165" cy="1012889"/>
      </dsp:txXfrm>
    </dsp:sp>
    <dsp:sp modelId="{44C047A1-303F-4E79-A345-7138C0EF73D5}">
      <dsp:nvSpPr>
        <dsp:cNvPr id="0" name=""/>
        <dsp:cNvSpPr/>
      </dsp:nvSpPr>
      <dsp:spPr>
        <a:xfrm>
          <a:off x="6999223" y="3726518"/>
          <a:ext cx="380156" cy="444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6999223" y="3815460"/>
        <a:ext cx="266109" cy="266826"/>
      </dsp:txXfrm>
    </dsp:sp>
    <dsp:sp modelId="{DEE7DAE6-5EF7-494F-A4AF-314279FAD02E}">
      <dsp:nvSpPr>
        <dsp:cNvPr id="0" name=""/>
        <dsp:cNvSpPr/>
      </dsp:nvSpPr>
      <dsp:spPr>
        <a:xfrm>
          <a:off x="7537179" y="3410916"/>
          <a:ext cx="1793189" cy="10759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Survey + POCT</a:t>
          </a:r>
        </a:p>
      </dsp:txBody>
      <dsp:txXfrm>
        <a:off x="7568691" y="3442428"/>
        <a:ext cx="1730165" cy="1012889"/>
      </dsp:txXfrm>
    </dsp:sp>
    <dsp:sp modelId="{953B6D2C-4631-4DF6-9A10-610F5427D9A7}">
      <dsp:nvSpPr>
        <dsp:cNvPr id="0" name=""/>
        <dsp:cNvSpPr/>
      </dsp:nvSpPr>
      <dsp:spPr>
        <a:xfrm>
          <a:off x="9509688" y="3726518"/>
          <a:ext cx="380156" cy="444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9509688" y="3815460"/>
        <a:ext cx="266109" cy="266826"/>
      </dsp:txXfrm>
    </dsp:sp>
    <dsp:sp modelId="{EBE756FF-9C94-47FD-BDB1-952D2AB0E2AD}">
      <dsp:nvSpPr>
        <dsp:cNvPr id="0" name=""/>
        <dsp:cNvSpPr/>
      </dsp:nvSpPr>
      <dsp:spPr>
        <a:xfrm>
          <a:off x="10047645" y="3410916"/>
          <a:ext cx="1793189" cy="10759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Clinic follow-up</a:t>
          </a:r>
        </a:p>
      </dsp:txBody>
      <dsp:txXfrm>
        <a:off x="10079157" y="3442428"/>
        <a:ext cx="1730165" cy="1012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F79F2-C15C-4E89-8426-83D93BE6B86B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41B48-8ED3-46DB-A0AD-5DA4EC7493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9454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82B3B-D038-4462-9A1E-628ECB8F62B6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1" name="Notes Placeholder 10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4D42F-6154-4FA9-9615-446FC24F13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01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4D42F-6154-4FA9-9615-446FC24F130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981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36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29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4D42F-6154-4FA9-9615-446FC24F130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768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4D42F-6154-4FA9-9615-446FC24F130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153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~ 250,000 in England</a:t>
            </a: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~150,000 in London</a:t>
            </a: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Country of birth 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England and Wales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Americas and the Caribbean: North America: Other North America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5926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Americas and the Caribbean: Central America: All Central American countries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23573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Americas and the Caribbean: South America: All South American countries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254222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Total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283721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England 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Americas and the Caribbean: North America: Other North America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5787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Americas and the Caribbean: Central America: All Central American countries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22932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Americas and the Caribbean: South America: All South American countries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251256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Total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279975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London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Americas and the Caribbean: North America: Other North America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1027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Americas and the Caribbean: Central America: All Central American countries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8331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Americas and the Caribbean: South America: All South American countries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142318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Total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151676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4D42F-6154-4FA9-9615-446FC24F130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138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The total number of reported cases of </a:t>
            </a:r>
            <a:r>
              <a:rPr lang="en-US" b="0" i="1" dirty="0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T cruzi</a:t>
            </a:r>
            <a:r>
              <a:rPr lang="en-US" b="0" i="0" dirty="0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 infection diagnosed in London from 2001 to 2014 was 41 (Allen J, Hospital for Tropical Diseases, personal communication), giving a prevalence among Latin American migrants in London of 0·043%. The rate ratio between the observed and the expected prevalence of </a:t>
            </a:r>
            <a:r>
              <a:rPr lang="en-US" b="0" i="1" dirty="0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T cruzi</a:t>
            </a:r>
            <a:r>
              <a:rPr lang="en-US" b="0" i="0" dirty="0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 infection was 3·34%, resulting in an index of underdiagnosis of 96·6%.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DA73A-3222-43AB-A67D-2D30E3402AC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783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DA73A-3222-43AB-A67D-2D30E3402AC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669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Eligibility</a:t>
            </a:r>
            <a:r>
              <a:rPr lang="en-US" sz="1200" dirty="0"/>
              <a:t> criteria: Adults born in, or whose mothers were born in, the 21 endemic countries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Screening events </a:t>
            </a:r>
            <a:r>
              <a:rPr lang="en-US" sz="1200" dirty="0"/>
              <a:t>in community </a:t>
            </a:r>
            <a:r>
              <a:rPr lang="en-US" sz="1200" dirty="0" err="1"/>
              <a:t>centres</a:t>
            </a:r>
            <a:r>
              <a:rPr lang="en-US" sz="1200" dirty="0"/>
              <a:t> were co-produced with community members and local charities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Advertised on </a:t>
            </a:r>
            <a:r>
              <a:rPr lang="en-US" sz="1200" b="1" dirty="0"/>
              <a:t>social media </a:t>
            </a:r>
            <a:r>
              <a:rPr lang="en-US" sz="1200" dirty="0"/>
              <a:t>channels and by word-of-mouth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 </a:t>
            </a:r>
            <a:r>
              <a:rPr lang="en-US" sz="1200" b="1" dirty="0"/>
              <a:t>questionnaire</a:t>
            </a:r>
            <a:r>
              <a:rPr lang="en-US" sz="1200" dirty="0"/>
              <a:t> captured demographic information and risk factors for Chagas disease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 </a:t>
            </a:r>
            <a:r>
              <a:rPr lang="en-US" sz="1200" b="1" dirty="0"/>
              <a:t>finger-prick</a:t>
            </a:r>
            <a:r>
              <a:rPr lang="en-US" sz="1200" dirty="0"/>
              <a:t> lateral flow blood test was used for qualitative detection of </a:t>
            </a:r>
            <a:r>
              <a:rPr lang="en-US" sz="1200" dirty="0" err="1"/>
              <a:t>lgG</a:t>
            </a:r>
            <a:r>
              <a:rPr lang="en-US" sz="1200" dirty="0"/>
              <a:t> to </a:t>
            </a:r>
            <a:r>
              <a:rPr lang="en-US" sz="1200" i="1" dirty="0"/>
              <a:t>Trypanosoma </a:t>
            </a:r>
            <a:r>
              <a:rPr lang="en-US" sz="1200" i="1" dirty="0" err="1"/>
              <a:t>cruzi</a:t>
            </a:r>
            <a:r>
              <a:rPr lang="en-US" sz="12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Follow-up: </a:t>
            </a:r>
            <a:r>
              <a:rPr lang="en-US" sz="1200" dirty="0"/>
              <a:t>Individuals who screened positively were seen in the Chagas clinic at the Hospital for Tropical Diseases with consultation and confirmatory serology (ELISA &amp; IFAT) and PCR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Add </a:t>
            </a:r>
            <a:r>
              <a:rPr lang="en-US" sz="1200" dirty="0" err="1"/>
              <a:t>Pasa</a:t>
            </a:r>
            <a:r>
              <a:rPr lang="en-US" sz="1200" dirty="0"/>
              <a:t> la </a:t>
            </a:r>
            <a:r>
              <a:rPr lang="en-US" sz="1200" dirty="0" err="1"/>
              <a:t>voz</a:t>
            </a:r>
            <a:r>
              <a:rPr lang="en-US" sz="1200" dirty="0"/>
              <a:t> arrows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4D42F-6154-4FA9-9615-446FC24F130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878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DA73A-3222-43AB-A67D-2D30E3402AC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099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Add note to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4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989417"/>
            <a:ext cx="10512425" cy="1325563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AAFE3D-83E0-C0EA-17D4-8DED972FF9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FD94583-F109-AEBE-7A1D-B23E1153D2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7CFC932-53D1-1055-8040-48CF4DF3B4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9E242-D55C-4289-BED8-865EB1BAE62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14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985308"/>
            <a:ext cx="10512425" cy="1325563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2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9132"/>
            <a:ext cx="9480857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440" y="1477818"/>
            <a:ext cx="10969943" cy="4821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rgbClr val="333333"/>
                </a:solidFill>
                <a:latin typeface="Corbel" panose="020B0503020204020204" pitchFamily="34" charset="0"/>
              </a:defRPr>
            </a:lvl1pPr>
          </a:lstStyle>
          <a:p>
            <a:pPr fontAlgn="t"/>
            <a:r>
              <a:rPr lang="en-US" sz="24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24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BFC-F8AB-4F99-B558-DEBF12561351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0866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440" y="1477818"/>
            <a:ext cx="10969943" cy="4821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solidFill>
                  <a:srgbClr val="333333"/>
                </a:solidFill>
                <a:latin typeface="Corbel" panose="020B0503020204020204" pitchFamily="34" charset="0"/>
              </a:defRPr>
            </a:lvl1pPr>
          </a:lstStyle>
          <a:p>
            <a:pPr fontAlgn="t"/>
            <a:r>
              <a:rPr lang="en-US" sz="24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24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9132"/>
            <a:ext cx="9417061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tx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BFC-F8AB-4F99-B558-DEBF12561351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1491919"/>
            <a:ext cx="6813892" cy="4807281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333333"/>
                </a:solidFill>
                <a:latin typeface="Corbel" panose="020B0503020204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442" y="1491919"/>
            <a:ext cx="4010039" cy="480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333333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fontAlgn="t"/>
            <a:r>
              <a:rPr lang="en-US" sz="24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24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442" y="279132"/>
            <a:ext cx="9470224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BFC-F8AB-4F99-B558-DEBF12561351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724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1491919"/>
            <a:ext cx="6813892" cy="4807281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rgbClr val="333333"/>
                </a:solidFill>
                <a:latin typeface="Corbel" panose="020B0503020204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442" y="1491919"/>
            <a:ext cx="4010039" cy="480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333333"/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fontAlgn="t"/>
            <a:r>
              <a:rPr lang="en-US" sz="24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24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279132"/>
            <a:ext cx="10195579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tx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BFC-F8AB-4F99-B558-DEBF1256135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andard_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8394" y="1282890"/>
            <a:ext cx="11529355" cy="5016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 b="0" i="0" baseline="0">
                <a:latin typeface="Corbel" panose="020B0503020204020204" pitchFamily="34" charset="0"/>
              </a:defRPr>
            </a:lvl1pPr>
          </a:lstStyle>
          <a:p>
            <a:pPr fontAlgn="t"/>
            <a:r>
              <a:rPr lang="en-US" sz="1013" b="1" i="0" baseline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1013" b="0" i="0" baseline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68394" y="247182"/>
            <a:ext cx="9179520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199" baseline="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10409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B0760-9D38-897A-0626-F6C96AD7E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3470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58F86D-C9E5-F09D-C1FE-7ED7EFB5E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A77C0-474F-46F0-B175-2FAD71D93E2D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3B4EC9-CEAE-2D1A-074D-288E2272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4EF58-5BE6-24B4-391D-830B16CD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ADBF7-272E-486D-B64C-E722C542C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15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64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50" r:id="rId3"/>
    <p:sldLayoutId id="2147483663" r:id="rId4"/>
    <p:sldLayoutId id="2147483656" r:id="rId5"/>
    <p:sldLayoutId id="2147483665" r:id="rId6"/>
    <p:sldLayoutId id="2147483694" r:id="rId7"/>
    <p:sldLayoutId id="2147483697" r:id="rId8"/>
    <p:sldLayoutId id="2147483698" r:id="rId9"/>
    <p:sldLayoutId id="2147483699" r:id="rId10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bg2"/>
          </a:solidFill>
          <a:latin typeface="merriweather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microsoft.com/office/2018/10/relationships/comments" Target="../comments/modernComment_1CC_F802388F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jp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21" Type="http://schemas.openxmlformats.org/officeDocument/2006/relationships/image" Target="../media/image61.jpg"/><Relationship Id="rId7" Type="http://schemas.openxmlformats.org/officeDocument/2006/relationships/image" Target="../media/image47.jpg"/><Relationship Id="rId12" Type="http://schemas.openxmlformats.org/officeDocument/2006/relationships/image" Target="../media/image52.jpg"/><Relationship Id="rId17" Type="http://schemas.openxmlformats.org/officeDocument/2006/relationships/image" Target="../media/image57.jpg"/><Relationship Id="rId25" Type="http://schemas.openxmlformats.org/officeDocument/2006/relationships/image" Target="../media/image65.jp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6.png"/><Relationship Id="rId20" Type="http://schemas.openxmlformats.org/officeDocument/2006/relationships/image" Target="../media/image6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g"/><Relationship Id="rId11" Type="http://schemas.openxmlformats.org/officeDocument/2006/relationships/image" Target="../media/image51.jpg"/><Relationship Id="rId24" Type="http://schemas.openxmlformats.org/officeDocument/2006/relationships/image" Target="../media/image64.jpg"/><Relationship Id="rId5" Type="http://schemas.openxmlformats.org/officeDocument/2006/relationships/image" Target="../media/image45.jpg"/><Relationship Id="rId15" Type="http://schemas.openxmlformats.org/officeDocument/2006/relationships/image" Target="../media/image55.jpg"/><Relationship Id="rId23" Type="http://schemas.openxmlformats.org/officeDocument/2006/relationships/image" Target="../media/image63.jpg"/><Relationship Id="rId10" Type="http://schemas.openxmlformats.org/officeDocument/2006/relationships/image" Target="../media/image50.jpg"/><Relationship Id="rId19" Type="http://schemas.openxmlformats.org/officeDocument/2006/relationships/image" Target="../media/image59.jpg"/><Relationship Id="rId4" Type="http://schemas.openxmlformats.org/officeDocument/2006/relationships/image" Target="../media/image44.jpg"/><Relationship Id="rId9" Type="http://schemas.openxmlformats.org/officeDocument/2006/relationships/image" Target="../media/image49.png"/><Relationship Id="rId14" Type="http://schemas.openxmlformats.org/officeDocument/2006/relationships/image" Target="../media/image54.jpg"/><Relationship Id="rId22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microsoft.com/office/2018/10/relationships/comments" Target="../comments/modernComment_1DC_A940F1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18/10/relationships/comments" Target="../comments/modernComment_193_78A80EB6.xm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C197F-EEDB-A5E7-6E32-7AFE43B7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Engaging London’s Latin American population in screening for Chagas disease 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LCNTDR anniversary event</a:t>
            </a:r>
            <a:br>
              <a:rPr lang="en-GB" sz="2400" dirty="0"/>
            </a:br>
            <a:r>
              <a:rPr lang="en-GB" sz="2400" dirty="0"/>
              <a:t>26</a:t>
            </a:r>
            <a:r>
              <a:rPr lang="en-GB" sz="2400" baseline="30000" dirty="0"/>
              <a:t>th</a:t>
            </a:r>
            <a:r>
              <a:rPr lang="en-GB" sz="2400" dirty="0"/>
              <a:t> January 2023</a:t>
            </a:r>
            <a:br>
              <a:rPr lang="en-GB" dirty="0"/>
            </a:br>
            <a:endParaRPr lang="en-GB" sz="3000" i="1" dirty="0"/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E6808070-FA14-1863-AF99-6C45D3347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31" y="3490936"/>
            <a:ext cx="2743199" cy="15424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446EFF-DBCF-D913-8B4C-743FEBB2CA57}"/>
              </a:ext>
            </a:extLst>
          </p:cNvPr>
          <p:cNvSpPr txBox="1"/>
          <p:nvPr/>
        </p:nvSpPr>
        <p:spPr>
          <a:xfrm>
            <a:off x="4288445" y="5142528"/>
            <a:ext cx="7371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br>
              <a:rPr lang="en-GB" sz="2400" b="1" dirty="0"/>
            </a:br>
            <a:r>
              <a:rPr lang="en-GB" sz="2400" b="1" dirty="0"/>
              <a:t>Dr Natalie Elkheir</a:t>
            </a:r>
          </a:p>
          <a:p>
            <a:pPr algn="r"/>
            <a:r>
              <a:rPr lang="en-GB" sz="2400" dirty="0"/>
              <a:t>MRC Clinical Fellow</a:t>
            </a:r>
          </a:p>
          <a:p>
            <a:pPr algn="r"/>
            <a:endParaRPr lang="en-GB" sz="2400" dirty="0"/>
          </a:p>
        </p:txBody>
      </p:sp>
      <p:pic>
        <p:nvPicPr>
          <p:cNvPr id="3" name="Picture 2" descr="A picture containing circle&#10;&#10;Description automatically generated">
            <a:extLst>
              <a:ext uri="{FF2B5EF4-FFF2-40B4-BE49-F238E27FC236}">
                <a16:creationId xmlns:a16="http://schemas.microsoft.com/office/drawing/2014/main" id="{13095E52-B7E6-9039-44A5-4421F18F6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6423" y="3490936"/>
            <a:ext cx="1542459" cy="15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07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erson playing a musical instrument&#10;&#10;Description automatically generated with medium confidence">
            <a:extLst>
              <a:ext uri="{FF2B5EF4-FFF2-40B4-BE49-F238E27FC236}">
                <a16:creationId xmlns:a16="http://schemas.microsoft.com/office/drawing/2014/main" id="{E2243529-C5CF-59E9-B1D5-12855F317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" b="23984"/>
          <a:stretch/>
        </p:blipFill>
        <p:spPr>
          <a:xfrm>
            <a:off x="19" y="2175"/>
            <a:ext cx="12188805" cy="68549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191497-D065-8506-C77E-94CE4105E5A0}"/>
              </a:ext>
            </a:extLst>
          </p:cNvPr>
          <p:cNvSpPr txBox="1"/>
          <p:nvPr/>
        </p:nvSpPr>
        <p:spPr>
          <a:xfrm>
            <a:off x="3046069" y="3247793"/>
            <a:ext cx="6092137" cy="369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799" dirty="0"/>
          </a:p>
        </p:txBody>
      </p:sp>
    </p:spTree>
    <p:extLst>
      <p:ext uri="{BB962C8B-B14F-4D97-AF65-F5344CB8AC3E}">
        <p14:creationId xmlns:p14="http://schemas.microsoft.com/office/powerpoint/2010/main" val="575437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3AC37E5-DBFD-F4D1-9BB7-CA1B14AEB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" r="12573"/>
          <a:stretch/>
        </p:blipFill>
        <p:spPr>
          <a:xfrm>
            <a:off x="19" y="2175"/>
            <a:ext cx="12188805" cy="68549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191497-D065-8506-C77E-94CE4105E5A0}"/>
              </a:ext>
            </a:extLst>
          </p:cNvPr>
          <p:cNvSpPr txBox="1"/>
          <p:nvPr/>
        </p:nvSpPr>
        <p:spPr>
          <a:xfrm>
            <a:off x="3046069" y="3247793"/>
            <a:ext cx="6092137" cy="369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799" dirty="0"/>
          </a:p>
        </p:txBody>
      </p:sp>
    </p:spTree>
    <p:extLst>
      <p:ext uri="{BB962C8B-B14F-4D97-AF65-F5344CB8AC3E}">
        <p14:creationId xmlns:p14="http://schemas.microsoft.com/office/powerpoint/2010/main" val="2235817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26306DC-F434-C806-C026-1BBD250F6A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4" b="13000"/>
          <a:stretch/>
        </p:blipFill>
        <p:spPr>
          <a:xfrm>
            <a:off x="19" y="2175"/>
            <a:ext cx="12188805" cy="68549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191497-D065-8506-C77E-94CE4105E5A0}"/>
              </a:ext>
            </a:extLst>
          </p:cNvPr>
          <p:cNvSpPr txBox="1"/>
          <p:nvPr/>
        </p:nvSpPr>
        <p:spPr>
          <a:xfrm>
            <a:off x="3046069" y="3247793"/>
            <a:ext cx="6092137" cy="369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799" dirty="0"/>
          </a:p>
        </p:txBody>
      </p:sp>
    </p:spTree>
    <p:extLst>
      <p:ext uri="{BB962C8B-B14F-4D97-AF65-F5344CB8AC3E}">
        <p14:creationId xmlns:p14="http://schemas.microsoft.com/office/powerpoint/2010/main" val="416089511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Modern Maps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stomLine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421488" y="-87984"/>
            <a:ext cx="2912062" cy="126967"/>
          </a:xfrm>
          <a:prstGeom prst="rect">
            <a:avLst/>
          </a:prstGeom>
        </p:spPr>
      </p:pic>
      <p:pic>
        <p:nvPicPr>
          <p:cNvPr id="3" name="Array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77074"/>
            <a:ext cx="10144629" cy="529248"/>
          </a:xfrm>
          <a:prstGeom prst="rect">
            <a:avLst/>
          </a:prstGeom>
        </p:spPr>
      </p:pic>
      <p:pic>
        <p:nvPicPr>
          <p:cNvPr id="4" name="Array copy 6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781740"/>
            <a:ext cx="10144629" cy="529248"/>
          </a:xfrm>
          <a:prstGeom prst="rect">
            <a:avLst/>
          </a:prstGeom>
        </p:spPr>
      </p:pic>
      <p:pic>
        <p:nvPicPr>
          <p:cNvPr id="5" name="Array copy 7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818936" y="1486406"/>
            <a:ext cx="10144629" cy="529248"/>
          </a:xfrm>
          <a:prstGeom prst="rect">
            <a:avLst/>
          </a:prstGeom>
        </p:spPr>
      </p:pic>
      <p:pic>
        <p:nvPicPr>
          <p:cNvPr id="6" name="Array copy 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2191073"/>
            <a:ext cx="10144629" cy="529248"/>
          </a:xfrm>
          <a:prstGeom prst="rect">
            <a:avLst/>
          </a:prstGeom>
        </p:spPr>
      </p:pic>
      <p:pic>
        <p:nvPicPr>
          <p:cNvPr id="7" name="Array copy 1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4305072"/>
            <a:ext cx="10144629" cy="529248"/>
          </a:xfrm>
          <a:prstGeom prst="rect">
            <a:avLst/>
          </a:prstGeom>
        </p:spPr>
      </p:pic>
      <p:pic>
        <p:nvPicPr>
          <p:cNvPr id="8" name="Array copy 12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818936" y="5009739"/>
            <a:ext cx="10144629" cy="529248"/>
          </a:xfrm>
          <a:prstGeom prst="rect">
            <a:avLst/>
          </a:prstGeom>
        </p:spPr>
      </p:pic>
      <p:pic>
        <p:nvPicPr>
          <p:cNvPr id="9" name="Array copy 13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818936" y="5714405"/>
            <a:ext cx="10144629" cy="529248"/>
          </a:xfrm>
          <a:prstGeom prst="rect">
            <a:avLst/>
          </a:prstGeom>
        </p:spPr>
      </p:pic>
      <p:pic>
        <p:nvPicPr>
          <p:cNvPr id="10" name="Array copy 14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3600406"/>
            <a:ext cx="10144629" cy="529248"/>
          </a:xfrm>
          <a:prstGeom prst="rect">
            <a:avLst/>
          </a:prstGeom>
        </p:spPr>
      </p:pic>
      <p:pic>
        <p:nvPicPr>
          <p:cNvPr id="11" name="Array copy 15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2895739"/>
            <a:ext cx="10144629" cy="5292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6BF975-0FAC-093D-1F0F-47A1A1CBD287}"/>
              </a:ext>
            </a:extLst>
          </p:cNvPr>
          <p:cNvSpPr txBox="1"/>
          <p:nvPr/>
        </p:nvSpPr>
        <p:spPr>
          <a:xfrm>
            <a:off x="8398927" y="669223"/>
            <a:ext cx="35079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2"/>
                </a:solidFill>
              </a:rPr>
              <a:t>258</a:t>
            </a:r>
            <a:r>
              <a:rPr lang="en-GB" sz="2400" dirty="0"/>
              <a:t> </a:t>
            </a:r>
          </a:p>
          <a:p>
            <a:pPr algn="ctr"/>
            <a:r>
              <a:rPr lang="en-GB" sz="2400" dirty="0"/>
              <a:t>people screened</a:t>
            </a:r>
          </a:p>
          <a:p>
            <a:r>
              <a:rPr lang="en-GB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3628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Untitled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stomLine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421488" y="-87984"/>
            <a:ext cx="2912062" cy="126967"/>
          </a:xfrm>
          <a:prstGeom prst="rect">
            <a:avLst/>
          </a:prstGeom>
        </p:spPr>
      </p:pic>
      <p:pic>
        <p:nvPicPr>
          <p:cNvPr id="3" name="Array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77074"/>
            <a:ext cx="10144629" cy="529248"/>
          </a:xfrm>
          <a:prstGeom prst="rect">
            <a:avLst/>
          </a:prstGeom>
        </p:spPr>
      </p:pic>
      <p:pic>
        <p:nvPicPr>
          <p:cNvPr id="4" name="Array copy 6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781740"/>
            <a:ext cx="10144629" cy="529248"/>
          </a:xfrm>
          <a:prstGeom prst="rect">
            <a:avLst/>
          </a:prstGeom>
        </p:spPr>
      </p:pic>
      <p:pic>
        <p:nvPicPr>
          <p:cNvPr id="5" name="Array copy 7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1486406"/>
            <a:ext cx="10144629" cy="529248"/>
          </a:xfrm>
          <a:prstGeom prst="rect">
            <a:avLst/>
          </a:prstGeom>
        </p:spPr>
      </p:pic>
      <p:pic>
        <p:nvPicPr>
          <p:cNvPr id="6" name="Array copy 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2191073"/>
            <a:ext cx="10144629" cy="529248"/>
          </a:xfrm>
          <a:prstGeom prst="rect">
            <a:avLst/>
          </a:prstGeom>
        </p:spPr>
      </p:pic>
      <p:pic>
        <p:nvPicPr>
          <p:cNvPr id="7" name="Array copy 14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3600406"/>
            <a:ext cx="10144629" cy="529248"/>
          </a:xfrm>
          <a:prstGeom prst="rect">
            <a:avLst/>
          </a:prstGeom>
        </p:spPr>
      </p:pic>
      <p:pic>
        <p:nvPicPr>
          <p:cNvPr id="8" name="Array copy 15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2895739"/>
            <a:ext cx="10144629" cy="529248"/>
          </a:xfrm>
          <a:prstGeom prst="rect">
            <a:avLst/>
          </a:prstGeom>
        </p:spPr>
      </p:pic>
      <p:pic>
        <p:nvPicPr>
          <p:cNvPr id="10" name="Graphic 9" descr="Female with solid fill">
            <a:extLst>
              <a:ext uri="{FF2B5EF4-FFF2-40B4-BE49-F238E27FC236}">
                <a16:creationId xmlns:a16="http://schemas.microsoft.com/office/drawing/2014/main" id="{DDEE6829-47AA-3DBB-93FB-F9F27DB33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99165" y="1445766"/>
            <a:ext cx="1100974" cy="11009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8F4432-5D85-F856-DE4F-FC018AD11EE8}"/>
              </a:ext>
            </a:extLst>
          </p:cNvPr>
          <p:cNvSpPr txBox="1"/>
          <p:nvPr/>
        </p:nvSpPr>
        <p:spPr>
          <a:xfrm>
            <a:off x="8398927" y="1643274"/>
            <a:ext cx="35079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             </a:t>
            </a:r>
            <a:r>
              <a:rPr lang="en-GB" sz="5000" b="1" dirty="0">
                <a:solidFill>
                  <a:schemeClr val="bg2"/>
                </a:solidFill>
              </a:rPr>
              <a:t>67%  </a:t>
            </a:r>
          </a:p>
        </p:txBody>
      </p:sp>
      <p:pic>
        <p:nvPicPr>
          <p:cNvPr id="12" name="Graphic 11" descr="Pregnant lady outline">
            <a:extLst>
              <a:ext uri="{FF2B5EF4-FFF2-40B4-BE49-F238E27FC236}">
                <a16:creationId xmlns:a16="http://schemas.microsoft.com/office/drawing/2014/main" id="{48178600-F9A4-294E-C770-122562A291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31486" y="2962234"/>
            <a:ext cx="1036966" cy="10369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462001-54F0-0DAF-001C-5A9B14BB385D}"/>
              </a:ext>
            </a:extLst>
          </p:cNvPr>
          <p:cNvSpPr txBox="1"/>
          <p:nvPr/>
        </p:nvSpPr>
        <p:spPr>
          <a:xfrm>
            <a:off x="8753118" y="3376458"/>
            <a:ext cx="3507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            </a:t>
            </a:r>
            <a:r>
              <a:rPr lang="en-GB" sz="4000" dirty="0">
                <a:solidFill>
                  <a:schemeClr val="bg2"/>
                </a:solidFill>
              </a:rPr>
              <a:t>56%  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Modern Maps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stomLine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421488" y="-87984"/>
            <a:ext cx="2912062" cy="126967"/>
          </a:xfrm>
          <a:prstGeom prst="rect">
            <a:avLst/>
          </a:prstGeom>
        </p:spPr>
      </p:pic>
      <p:pic>
        <p:nvPicPr>
          <p:cNvPr id="3" name="Array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77074"/>
            <a:ext cx="10144629" cy="529248"/>
          </a:xfrm>
          <a:prstGeom prst="rect">
            <a:avLst/>
          </a:prstGeom>
        </p:spPr>
      </p:pic>
      <p:pic>
        <p:nvPicPr>
          <p:cNvPr id="4" name="Array copy 6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781740"/>
            <a:ext cx="10144629" cy="529248"/>
          </a:xfrm>
          <a:prstGeom prst="rect">
            <a:avLst/>
          </a:prstGeom>
        </p:spPr>
      </p:pic>
      <p:pic>
        <p:nvPicPr>
          <p:cNvPr id="5" name="Array copy 7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818936" y="1486406"/>
            <a:ext cx="10144629" cy="529248"/>
          </a:xfrm>
          <a:prstGeom prst="rect">
            <a:avLst/>
          </a:prstGeom>
        </p:spPr>
      </p:pic>
      <p:pic>
        <p:nvPicPr>
          <p:cNvPr id="6" name="Array copy 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2191073"/>
            <a:ext cx="10144629" cy="529248"/>
          </a:xfrm>
          <a:prstGeom prst="rect">
            <a:avLst/>
          </a:prstGeom>
        </p:spPr>
      </p:pic>
      <p:pic>
        <p:nvPicPr>
          <p:cNvPr id="7" name="Array copy 1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4305072"/>
            <a:ext cx="10144629" cy="529248"/>
          </a:xfrm>
          <a:prstGeom prst="rect">
            <a:avLst/>
          </a:prstGeom>
        </p:spPr>
      </p:pic>
      <p:pic>
        <p:nvPicPr>
          <p:cNvPr id="8" name="Array copy 12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818936" y="5009739"/>
            <a:ext cx="10144629" cy="529248"/>
          </a:xfrm>
          <a:prstGeom prst="rect">
            <a:avLst/>
          </a:prstGeom>
        </p:spPr>
      </p:pic>
      <p:pic>
        <p:nvPicPr>
          <p:cNvPr id="9" name="Array copy 13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818936" y="5714405"/>
            <a:ext cx="10144629" cy="529248"/>
          </a:xfrm>
          <a:prstGeom prst="rect">
            <a:avLst/>
          </a:prstGeom>
        </p:spPr>
      </p:pic>
      <p:pic>
        <p:nvPicPr>
          <p:cNvPr id="10" name="Array copy 14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3600406"/>
            <a:ext cx="10144629" cy="529248"/>
          </a:xfrm>
          <a:prstGeom prst="rect">
            <a:avLst/>
          </a:prstGeom>
        </p:spPr>
      </p:pic>
      <p:pic>
        <p:nvPicPr>
          <p:cNvPr id="11" name="Array copy 15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2895739"/>
            <a:ext cx="10144629" cy="529248"/>
          </a:xfrm>
          <a:prstGeom prst="rect">
            <a:avLst/>
          </a:prstGeom>
        </p:spPr>
      </p:pic>
      <p:pic>
        <p:nvPicPr>
          <p:cNvPr id="12" name="Picture 11" descr="A picture containing map&#10;&#10;Description automatically generated">
            <a:extLst>
              <a:ext uri="{FF2B5EF4-FFF2-40B4-BE49-F238E27FC236}">
                <a16:creationId xmlns:a16="http://schemas.microsoft.com/office/drawing/2014/main" id="{2B005142-F135-4548-C9C8-31DF5AE00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935" y="77073"/>
            <a:ext cx="4319207" cy="47652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5F23AE-8EEC-E275-7BB6-B100EB0229A7}"/>
              </a:ext>
            </a:extLst>
          </p:cNvPr>
          <p:cNvSpPr txBox="1"/>
          <p:nvPr/>
        </p:nvSpPr>
        <p:spPr>
          <a:xfrm>
            <a:off x="8219250" y="2280186"/>
            <a:ext cx="35079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2"/>
                </a:solidFill>
              </a:rPr>
              <a:t>58% </a:t>
            </a:r>
          </a:p>
          <a:p>
            <a:pPr algn="ctr"/>
            <a:r>
              <a:rPr lang="en-GB" sz="2400" dirty="0"/>
              <a:t>born in Bolivia </a:t>
            </a:r>
          </a:p>
        </p:txBody>
      </p:sp>
    </p:spTree>
    <p:extLst>
      <p:ext uri="{BB962C8B-B14F-4D97-AF65-F5344CB8AC3E}">
        <p14:creationId xmlns:p14="http://schemas.microsoft.com/office/powerpoint/2010/main" val="3365464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Modern Maps cop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stomLine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421488" y="-87984"/>
            <a:ext cx="2912062" cy="126967"/>
          </a:xfrm>
          <a:prstGeom prst="rect">
            <a:avLst/>
          </a:prstGeom>
        </p:spPr>
      </p:pic>
      <p:pic>
        <p:nvPicPr>
          <p:cNvPr id="3" name="Array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77074"/>
            <a:ext cx="10144629" cy="529248"/>
          </a:xfrm>
          <a:prstGeom prst="rect">
            <a:avLst/>
          </a:prstGeom>
        </p:spPr>
      </p:pic>
      <p:pic>
        <p:nvPicPr>
          <p:cNvPr id="4" name="Array copy 6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781740"/>
            <a:ext cx="10144629" cy="529248"/>
          </a:xfrm>
          <a:prstGeom prst="rect">
            <a:avLst/>
          </a:prstGeom>
        </p:spPr>
      </p:pic>
      <p:pic>
        <p:nvPicPr>
          <p:cNvPr id="5" name="Array copy 7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818936" y="1486406"/>
            <a:ext cx="10144629" cy="529248"/>
          </a:xfrm>
          <a:prstGeom prst="rect">
            <a:avLst/>
          </a:prstGeom>
        </p:spPr>
      </p:pic>
      <p:pic>
        <p:nvPicPr>
          <p:cNvPr id="6" name="Array copy 8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818936" y="2191073"/>
            <a:ext cx="10144629" cy="529248"/>
          </a:xfrm>
          <a:prstGeom prst="rect">
            <a:avLst/>
          </a:prstGeom>
        </p:spPr>
      </p:pic>
      <p:pic>
        <p:nvPicPr>
          <p:cNvPr id="7" name="Array copy 1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818936" y="4305072"/>
            <a:ext cx="10144629" cy="529248"/>
          </a:xfrm>
          <a:prstGeom prst="rect">
            <a:avLst/>
          </a:prstGeom>
        </p:spPr>
      </p:pic>
      <p:pic>
        <p:nvPicPr>
          <p:cNvPr id="8" name="Array copy 12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818936" y="5009739"/>
            <a:ext cx="10144629" cy="529248"/>
          </a:xfrm>
          <a:prstGeom prst="rect">
            <a:avLst/>
          </a:prstGeom>
        </p:spPr>
      </p:pic>
      <p:pic>
        <p:nvPicPr>
          <p:cNvPr id="9" name="Array copy 13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818936" y="5714405"/>
            <a:ext cx="10144629" cy="529248"/>
          </a:xfrm>
          <a:prstGeom prst="rect">
            <a:avLst/>
          </a:prstGeom>
        </p:spPr>
      </p:pic>
      <p:pic>
        <p:nvPicPr>
          <p:cNvPr id="10" name="Array copy 14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818936" y="3600406"/>
            <a:ext cx="10144629" cy="529248"/>
          </a:xfrm>
          <a:prstGeom prst="rect">
            <a:avLst/>
          </a:prstGeom>
        </p:spPr>
      </p:pic>
      <p:pic>
        <p:nvPicPr>
          <p:cNvPr id="11" name="Array copy 1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818936" y="2895739"/>
            <a:ext cx="10144629" cy="5292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7CDA17-6348-F28B-7899-4B7EE444C53D}"/>
              </a:ext>
            </a:extLst>
          </p:cNvPr>
          <p:cNvSpPr txBox="1"/>
          <p:nvPr/>
        </p:nvSpPr>
        <p:spPr>
          <a:xfrm>
            <a:off x="8333550" y="394299"/>
            <a:ext cx="3507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/>
              <a:t>59</a:t>
            </a:r>
            <a:r>
              <a:rPr lang="en-GB" sz="5000" b="1" dirty="0">
                <a:solidFill>
                  <a:schemeClr val="bg2"/>
                </a:solidFill>
              </a:rPr>
              <a:t> </a:t>
            </a:r>
            <a:r>
              <a:rPr lang="en-GB" sz="4000" dirty="0"/>
              <a:t>(23%) </a:t>
            </a:r>
          </a:p>
          <a:p>
            <a:pPr algn="ctr"/>
            <a:r>
              <a:rPr lang="en-GB" sz="4000" dirty="0"/>
              <a:t>positive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22448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Modern Maps cop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stomLine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421488" y="-87984"/>
            <a:ext cx="2912062" cy="126967"/>
          </a:xfrm>
          <a:prstGeom prst="rect">
            <a:avLst/>
          </a:prstGeom>
        </p:spPr>
      </p:pic>
      <p:pic>
        <p:nvPicPr>
          <p:cNvPr id="3" name="Array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77074"/>
            <a:ext cx="10144629" cy="529248"/>
          </a:xfrm>
          <a:prstGeom prst="rect">
            <a:avLst/>
          </a:prstGeom>
        </p:spPr>
      </p:pic>
      <p:pic>
        <p:nvPicPr>
          <p:cNvPr id="4" name="Array copy 6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781740"/>
            <a:ext cx="10144629" cy="529248"/>
          </a:xfrm>
          <a:prstGeom prst="rect">
            <a:avLst/>
          </a:prstGeom>
        </p:spPr>
      </p:pic>
      <p:pic>
        <p:nvPicPr>
          <p:cNvPr id="5" name="Array copy 7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818936" y="1486406"/>
            <a:ext cx="10144629" cy="5292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7CDA17-6348-F28B-7899-4B7EE444C53D}"/>
              </a:ext>
            </a:extLst>
          </p:cNvPr>
          <p:cNvSpPr txBox="1"/>
          <p:nvPr/>
        </p:nvSpPr>
        <p:spPr>
          <a:xfrm>
            <a:off x="8333550" y="394299"/>
            <a:ext cx="3507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/>
              <a:t>59</a:t>
            </a:r>
            <a:r>
              <a:rPr lang="en-GB" sz="5000" b="1" dirty="0">
                <a:solidFill>
                  <a:schemeClr val="bg2"/>
                </a:solidFill>
              </a:rPr>
              <a:t> </a:t>
            </a:r>
            <a:r>
              <a:rPr lang="en-GB" sz="4000" dirty="0"/>
              <a:t>(23%) </a:t>
            </a:r>
          </a:p>
          <a:p>
            <a:pPr algn="ctr"/>
            <a:r>
              <a:rPr lang="en-GB" sz="4000" dirty="0"/>
              <a:t>positive</a:t>
            </a:r>
            <a:endParaRPr lang="en-GB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BF6F8A-37AF-9283-18C8-4A8C09E94CCE}"/>
              </a:ext>
            </a:extLst>
          </p:cNvPr>
          <p:cNvSpPr txBox="1"/>
          <p:nvPr/>
        </p:nvSpPr>
        <p:spPr>
          <a:xfrm>
            <a:off x="1077686" y="1412592"/>
            <a:ext cx="7255864" cy="10620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955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Modern Maps copy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stomLine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421488" y="-87984"/>
            <a:ext cx="2912062" cy="126967"/>
          </a:xfrm>
          <a:prstGeom prst="rect">
            <a:avLst/>
          </a:prstGeom>
        </p:spPr>
      </p:pic>
      <p:pic>
        <p:nvPicPr>
          <p:cNvPr id="3" name="Array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77074"/>
            <a:ext cx="10144629" cy="529248"/>
          </a:xfrm>
          <a:prstGeom prst="rect">
            <a:avLst/>
          </a:prstGeom>
        </p:spPr>
      </p:pic>
      <p:pic>
        <p:nvPicPr>
          <p:cNvPr id="4" name="Array copy 6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818936" y="781740"/>
            <a:ext cx="10144629" cy="529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7A9F44-6E69-A7F9-D87F-FDAD8734DAA8}"/>
              </a:ext>
            </a:extLst>
          </p:cNvPr>
          <p:cNvSpPr txBox="1"/>
          <p:nvPr/>
        </p:nvSpPr>
        <p:spPr>
          <a:xfrm>
            <a:off x="8333550" y="92447"/>
            <a:ext cx="35079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2"/>
                </a:solidFill>
              </a:rPr>
              <a:t>49</a:t>
            </a:r>
            <a:r>
              <a:rPr lang="en-GB" sz="4000" dirty="0"/>
              <a:t> </a:t>
            </a:r>
          </a:p>
          <a:p>
            <a:pPr algn="ctr"/>
            <a:r>
              <a:rPr lang="en-GB" sz="4000" dirty="0"/>
              <a:t>confirmed with serology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CA5B5-9412-E3B1-1D74-FE332E312F1C}"/>
              </a:ext>
            </a:extLst>
          </p:cNvPr>
          <p:cNvSpPr txBox="1"/>
          <p:nvPr/>
        </p:nvSpPr>
        <p:spPr>
          <a:xfrm>
            <a:off x="7040370" y="2289442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i="1" dirty="0">
                <a:solidFill>
                  <a:schemeClr val="bg2"/>
                </a:solidFill>
              </a:rPr>
              <a:t>89% positive predictive value</a:t>
            </a:r>
            <a:endParaRPr lang="en-GB" sz="11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Modern Maps copy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stomLine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421488" y="-87984"/>
            <a:ext cx="2912062" cy="126967"/>
          </a:xfrm>
          <a:prstGeom prst="rect">
            <a:avLst/>
          </a:prstGeom>
        </p:spPr>
      </p:pic>
      <p:pic>
        <p:nvPicPr>
          <p:cNvPr id="3" name="Array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77074"/>
            <a:ext cx="10144629" cy="529248"/>
          </a:xfrm>
          <a:prstGeom prst="rect">
            <a:avLst/>
          </a:prstGeom>
        </p:spPr>
      </p:pic>
      <p:pic>
        <p:nvPicPr>
          <p:cNvPr id="4" name="Array copy 6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818936" y="781740"/>
            <a:ext cx="10144629" cy="529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379F5A-E87D-84DC-F4FB-87715041F03A}"/>
              </a:ext>
            </a:extLst>
          </p:cNvPr>
          <p:cNvSpPr txBox="1"/>
          <p:nvPr/>
        </p:nvSpPr>
        <p:spPr>
          <a:xfrm>
            <a:off x="8499165" y="583992"/>
            <a:ext cx="35079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2"/>
                </a:solidFill>
              </a:rPr>
              <a:t>40 </a:t>
            </a:r>
          </a:p>
          <a:p>
            <a:pPr algn="ctr"/>
            <a:r>
              <a:rPr lang="en-GB" sz="5000" dirty="0"/>
              <a:t>(68%)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896942-E7F6-99B7-4D79-7D1777E7540A}"/>
              </a:ext>
            </a:extLst>
          </p:cNvPr>
          <p:cNvSpPr txBox="1"/>
          <p:nvPr/>
        </p:nvSpPr>
        <p:spPr>
          <a:xfrm>
            <a:off x="8603476" y="558625"/>
            <a:ext cx="350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             </a:t>
            </a:r>
            <a:endParaRPr lang="en-GB" sz="5000" b="1" dirty="0">
              <a:solidFill>
                <a:schemeClr val="bg2"/>
              </a:solidFill>
            </a:endParaRPr>
          </a:p>
        </p:txBody>
      </p:sp>
      <p:pic>
        <p:nvPicPr>
          <p:cNvPr id="9" name="Graphic 8" descr="Female with solid fill">
            <a:extLst>
              <a:ext uri="{FF2B5EF4-FFF2-40B4-BE49-F238E27FC236}">
                <a16:creationId xmlns:a16="http://schemas.microsoft.com/office/drawing/2014/main" id="{8011026C-C4B1-EE3D-2D6F-21E91E5FC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32540" y="313394"/>
            <a:ext cx="1100974" cy="110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86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685C-B7E1-EBF9-D247-1A2F41E50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Chagas: a one-minute summary</a:t>
            </a:r>
            <a:endParaRPr lang="en-GB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BF2A901-E9E1-3198-141B-985B7C275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571" y="4354862"/>
            <a:ext cx="3576084" cy="4807281"/>
          </a:xfrm>
        </p:spPr>
        <p:txBody>
          <a:bodyPr/>
          <a:lstStyle/>
          <a:p>
            <a:pPr marL="0" indent="0" algn="r">
              <a:buNone/>
            </a:pPr>
            <a:endParaRPr lang="en-US" i="1" dirty="0"/>
          </a:p>
          <a:p>
            <a:pPr marL="0" indent="0" algn="r">
              <a:buNone/>
            </a:pPr>
            <a:r>
              <a:rPr lang="en-US" sz="2000" i="1" dirty="0">
                <a:latin typeface="+mn-lt"/>
              </a:rPr>
              <a:t>Trypanosoma cruzi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D3B09E3-4039-743C-654A-A18398329193}"/>
              </a:ext>
            </a:extLst>
          </p:cNvPr>
          <p:cNvSpPr txBox="1">
            <a:spLocks/>
          </p:cNvSpPr>
          <p:nvPr/>
        </p:nvSpPr>
        <p:spPr>
          <a:xfrm>
            <a:off x="692406" y="1673616"/>
            <a:ext cx="4011084" cy="480728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Triatomine vectors</a:t>
            </a:r>
          </a:p>
        </p:txBody>
      </p:sp>
      <p:graphicFrame>
        <p:nvGraphicFramePr>
          <p:cNvPr id="14" name="Content Placeholder 1">
            <a:extLst>
              <a:ext uri="{FF2B5EF4-FFF2-40B4-BE49-F238E27FC236}">
                <a16:creationId xmlns:a16="http://schemas.microsoft.com/office/drawing/2014/main" id="{A1D0F338-5CE5-B654-FB95-6B2BEF90B7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1170483"/>
              </p:ext>
            </p:extLst>
          </p:nvPr>
        </p:nvGraphicFramePr>
        <p:xfrm>
          <a:off x="6325686" y="1491920"/>
          <a:ext cx="5517971" cy="4807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8" descr="P_megistus_drawing">
            <a:extLst>
              <a:ext uri="{FF2B5EF4-FFF2-40B4-BE49-F238E27FC236}">
                <a16:creationId xmlns:a16="http://schemas.microsoft.com/office/drawing/2014/main" id="{3DC909CE-7524-F797-E85A-FE702058B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29468" y="2150269"/>
            <a:ext cx="1968500" cy="2946400"/>
          </a:xfrm>
          <a:prstGeom prst="rect">
            <a:avLst/>
          </a:prstGeom>
          <a:noFill/>
          <a:ln w="317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3" name="Content Placeholder 8" descr="tryp3_hires">
            <a:extLst>
              <a:ext uri="{FF2B5EF4-FFF2-40B4-BE49-F238E27FC236}">
                <a16:creationId xmlns:a16="http://schemas.microsoft.com/office/drawing/2014/main" id="{2A6E8412-899D-95E4-3653-05FAB56D9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368469" y="2150269"/>
            <a:ext cx="2540000" cy="2540000"/>
          </a:xfrm>
          <a:prstGeom prst="rect">
            <a:avLst/>
          </a:prstGeom>
          <a:noFill/>
          <a:ln w="31750">
            <a:solidFill>
              <a:srgbClr val="99336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6551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Modern Maps copy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stomLine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421488" y="-87984"/>
            <a:ext cx="2912062" cy="126967"/>
          </a:xfrm>
          <a:prstGeom prst="rect">
            <a:avLst/>
          </a:prstGeom>
        </p:spPr>
      </p:pic>
      <p:pic>
        <p:nvPicPr>
          <p:cNvPr id="3" name="Array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77074"/>
            <a:ext cx="10144629" cy="529248"/>
          </a:xfrm>
          <a:prstGeom prst="rect">
            <a:avLst/>
          </a:prstGeom>
        </p:spPr>
      </p:pic>
      <p:pic>
        <p:nvPicPr>
          <p:cNvPr id="4" name="Array copy 6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818936" y="781740"/>
            <a:ext cx="10144629" cy="529248"/>
          </a:xfrm>
          <a:prstGeom prst="rect">
            <a:avLst/>
          </a:prstGeom>
        </p:spPr>
      </p:pic>
      <p:pic>
        <p:nvPicPr>
          <p:cNvPr id="5" name="Array copy 7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630983" y="781740"/>
            <a:ext cx="10144629" cy="529248"/>
          </a:xfrm>
          <a:prstGeom prst="rect">
            <a:avLst/>
          </a:prstGeom>
        </p:spPr>
      </p:pic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BCA4CC63-9884-B44E-D100-05A7479BD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1715" y="220455"/>
            <a:ext cx="2238380" cy="246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82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Modern Maps copy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stomLine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421488" y="-87984"/>
            <a:ext cx="2912062" cy="126967"/>
          </a:xfrm>
          <a:prstGeom prst="rect">
            <a:avLst/>
          </a:prstGeom>
        </p:spPr>
      </p:pic>
      <p:pic>
        <p:nvPicPr>
          <p:cNvPr id="3" name="Array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18936" y="77074"/>
            <a:ext cx="10144629" cy="529248"/>
          </a:xfrm>
          <a:prstGeom prst="rect">
            <a:avLst/>
          </a:prstGeom>
        </p:spPr>
      </p:pic>
      <p:pic>
        <p:nvPicPr>
          <p:cNvPr id="4" name="Array copy 6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818936" y="781740"/>
            <a:ext cx="10144629" cy="529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F0B8F3-6364-384E-2A09-7A014C9E3926}"/>
              </a:ext>
            </a:extLst>
          </p:cNvPr>
          <p:cNvSpPr txBox="1"/>
          <p:nvPr/>
        </p:nvSpPr>
        <p:spPr>
          <a:xfrm>
            <a:off x="7999608" y="376534"/>
            <a:ext cx="3507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bg2"/>
                </a:solidFill>
              </a:rPr>
              <a:t>13 </a:t>
            </a:r>
            <a:r>
              <a:rPr lang="en-GB" sz="4000" dirty="0"/>
              <a:t>(27%) </a:t>
            </a:r>
          </a:p>
          <a:p>
            <a:pPr algn="ctr"/>
            <a:r>
              <a:rPr lang="en-GB" sz="4000" dirty="0"/>
              <a:t>PCR positive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ECBCC-80C4-1508-5F16-C1566B9084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69" t="38355" r="46224" b="44381"/>
          <a:stretch/>
        </p:blipFill>
        <p:spPr>
          <a:xfrm>
            <a:off x="1140729" y="209964"/>
            <a:ext cx="128076" cy="157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03D333-7A3C-4CAA-89B3-B396D99B9B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69" t="38355" r="46224" b="44381"/>
          <a:stretch/>
        </p:blipFill>
        <p:spPr>
          <a:xfrm>
            <a:off x="5204336" y="209960"/>
            <a:ext cx="128076" cy="1578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F6271A-3334-1E7E-C742-0C3B608743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69" t="38355" r="46224" b="44381"/>
          <a:stretch/>
        </p:blipFill>
        <p:spPr>
          <a:xfrm>
            <a:off x="1901135" y="209963"/>
            <a:ext cx="128076" cy="1578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71126E-4D60-85F3-2854-699EFC47CB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69" t="38355" r="46224" b="44381"/>
          <a:stretch/>
        </p:blipFill>
        <p:spPr>
          <a:xfrm>
            <a:off x="4687089" y="911025"/>
            <a:ext cx="128076" cy="157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D5800F-8DB4-F129-7427-1ACF58CB64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69" t="38355" r="46224" b="44381"/>
          <a:stretch/>
        </p:blipFill>
        <p:spPr>
          <a:xfrm>
            <a:off x="3912815" y="209962"/>
            <a:ext cx="128076" cy="157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184CCF-AAC0-DADB-6E3F-126CEC02FB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69" t="38355" r="46224" b="44381"/>
          <a:stretch/>
        </p:blipFill>
        <p:spPr>
          <a:xfrm>
            <a:off x="5693718" y="917319"/>
            <a:ext cx="128076" cy="157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E52389-038C-3785-878A-50CEF05625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69" t="38355" r="46224" b="44381"/>
          <a:stretch/>
        </p:blipFill>
        <p:spPr>
          <a:xfrm>
            <a:off x="3677683" y="897962"/>
            <a:ext cx="128076" cy="157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D83EBA-76E5-8706-8F63-BE0CCEE3E3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69" t="38355" r="46224" b="44381"/>
          <a:stretch/>
        </p:blipFill>
        <p:spPr>
          <a:xfrm>
            <a:off x="6449237" y="218673"/>
            <a:ext cx="128076" cy="157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32AB72-97AD-9E93-3435-154B6E4AEF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69" t="38355" r="46224" b="44381"/>
          <a:stretch/>
        </p:blipFill>
        <p:spPr>
          <a:xfrm>
            <a:off x="5961007" y="218673"/>
            <a:ext cx="128076" cy="1578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5616FA-31DB-AE86-BD8B-9E26A17A77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69" t="38355" r="46224" b="44381"/>
          <a:stretch/>
        </p:blipFill>
        <p:spPr>
          <a:xfrm>
            <a:off x="2906974" y="911776"/>
            <a:ext cx="128076" cy="1578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3213A9-C5BE-7851-A0F5-D199B849CF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69" t="38355" r="46224" b="44381"/>
          <a:stretch/>
        </p:blipFill>
        <p:spPr>
          <a:xfrm>
            <a:off x="7476956" y="209964"/>
            <a:ext cx="128076" cy="1578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5C00B9-4F9C-F37E-2EF1-7F8F71FCBC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69" t="38355" r="46224" b="44381"/>
          <a:stretch/>
        </p:blipFill>
        <p:spPr>
          <a:xfrm>
            <a:off x="1119540" y="902317"/>
            <a:ext cx="128076" cy="1578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62D487-6D61-9249-95A7-787A2EFB4F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69" t="38355" r="46224" b="44381"/>
          <a:stretch/>
        </p:blipFill>
        <p:spPr>
          <a:xfrm>
            <a:off x="1898957" y="888503"/>
            <a:ext cx="128076" cy="1578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F8222D-536A-42B9-D155-F0165392C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7361" y="2236738"/>
            <a:ext cx="2052457" cy="20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9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Conclusion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EAECC-3C1C-1B1E-B275-995E0DDC374F}"/>
              </a:ext>
            </a:extLst>
          </p:cNvPr>
          <p:cNvSpPr txBox="1"/>
          <p:nvPr/>
        </p:nvSpPr>
        <p:spPr>
          <a:xfrm>
            <a:off x="855662" y="2459504"/>
            <a:ext cx="104775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4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GB" sz="2400" b="1" dirty="0">
                <a:solidFill>
                  <a:schemeClr val="bg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Engaging</a:t>
            </a:r>
            <a:r>
              <a:rPr lang="en-GB" sz="2400" dirty="0">
                <a:ea typeface="Open Sans" panose="020B0606030504020204" pitchFamily="34" charset="0"/>
                <a:cs typeface="Open Sans" panose="020B0606030504020204" pitchFamily="34" charset="0"/>
              </a:rPr>
              <a:t>  and </a:t>
            </a:r>
            <a:r>
              <a:rPr lang="en-GB" sz="2400" b="1" dirty="0">
                <a:solidFill>
                  <a:schemeClr val="bg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collaborating</a:t>
            </a:r>
            <a:r>
              <a:rPr lang="en-GB" sz="24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dirty="0">
                <a:ea typeface="Open Sans" panose="020B0606030504020204" pitchFamily="34" charset="0"/>
                <a:cs typeface="Open Sans" panose="020B0606030504020204" pitchFamily="34" charset="0"/>
              </a:rPr>
              <a:t>with </a:t>
            </a:r>
            <a:r>
              <a:rPr lang="en-GB" sz="2400" b="1" dirty="0">
                <a:solidFill>
                  <a:schemeClr val="bg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local communities</a:t>
            </a:r>
            <a:r>
              <a:rPr lang="en-GB" sz="2400" dirty="0">
                <a:solidFill>
                  <a:schemeClr val="bg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dirty="0">
                <a:ea typeface="Open Sans" panose="020B0606030504020204" pitchFamily="34" charset="0"/>
                <a:cs typeface="Open Sans" panose="020B0606030504020204" pitchFamily="34" charset="0"/>
              </a:rPr>
              <a:t>can address some of the </a:t>
            </a:r>
            <a:r>
              <a:rPr lang="en-GB" sz="2400" b="1" dirty="0">
                <a:solidFill>
                  <a:schemeClr val="bg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underdiagnosis</a:t>
            </a:r>
            <a:r>
              <a:rPr lang="en-GB" sz="2400" dirty="0">
                <a:ea typeface="Open Sans" panose="020B0606030504020204" pitchFamily="34" charset="0"/>
                <a:cs typeface="Open Sans" panose="020B0606030504020204" pitchFamily="34" charset="0"/>
              </a:rPr>
              <a:t> of Chagas in our Latin American migrant community and </a:t>
            </a:r>
            <a:r>
              <a:rPr lang="en-GB" sz="2400" b="1" dirty="0">
                <a:solidFill>
                  <a:schemeClr val="bg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link individuals into care</a:t>
            </a:r>
            <a:endParaRPr lang="en-GB" sz="2400" dirty="0">
              <a:solidFill>
                <a:schemeClr val="bg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6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074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F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D8B6639B-C4DF-1C41-C5F2-49BD59D57E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70" t="34088" r="27483" b="43324"/>
          <a:stretch/>
        </p:blipFill>
        <p:spPr>
          <a:xfrm>
            <a:off x="1122197" y="2024049"/>
            <a:ext cx="1941147" cy="1800000"/>
          </a:xfrm>
          <a:prstGeom prst="rect">
            <a:avLst/>
          </a:prstGeom>
        </p:spPr>
      </p:pic>
      <p:pic>
        <p:nvPicPr>
          <p:cNvPr id="45" name="Picture 44" descr="A person taking a selfie&#10;&#10;Description automatically generated">
            <a:extLst>
              <a:ext uri="{FF2B5EF4-FFF2-40B4-BE49-F238E27FC236}">
                <a16:creationId xmlns:a16="http://schemas.microsoft.com/office/drawing/2014/main" id="{E86AE500-406C-4774-BEA8-58D69724D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" y="745934"/>
            <a:ext cx="1800000" cy="1800000"/>
          </a:xfrm>
          <a:prstGeom prst="rect">
            <a:avLst/>
          </a:prstGeom>
        </p:spPr>
      </p:pic>
      <p:pic>
        <p:nvPicPr>
          <p:cNvPr id="39" name="Picture 3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5611D6C-2DA5-5B7F-E5E0-1FB6CCF36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492" y="0"/>
            <a:ext cx="1353376" cy="1800000"/>
          </a:xfrm>
          <a:prstGeom prst="rect">
            <a:avLst/>
          </a:prstGeom>
        </p:spPr>
      </p:pic>
      <p:pic>
        <p:nvPicPr>
          <p:cNvPr id="77" name="Picture 76" descr="Shape&#10;&#10;Description automatically generated">
            <a:extLst>
              <a:ext uri="{FF2B5EF4-FFF2-40B4-BE49-F238E27FC236}">
                <a16:creationId xmlns:a16="http://schemas.microsoft.com/office/drawing/2014/main" id="{B335FFC5-9C23-544C-95DE-00BA08E5AB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71" t="67244" r="15744" b="11395"/>
          <a:stretch/>
        </p:blipFill>
        <p:spPr>
          <a:xfrm>
            <a:off x="5872164" y="3509609"/>
            <a:ext cx="1672484" cy="1726126"/>
          </a:xfrm>
          <a:prstGeom prst="rect">
            <a:avLst/>
          </a:prstGeom>
        </p:spPr>
      </p:pic>
      <p:pic>
        <p:nvPicPr>
          <p:cNvPr id="53" name="Picture 5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86CB856-5163-8A55-5CE0-3FEE47FDA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316" y="3277570"/>
            <a:ext cx="1608303" cy="1800000"/>
          </a:xfrm>
          <a:prstGeom prst="rect">
            <a:avLst/>
          </a:prstGeom>
        </p:spPr>
      </p:pic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82BEF5C-828F-BE04-96F5-AFD5FB99E3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879" y="4996202"/>
            <a:ext cx="855177" cy="1800000"/>
          </a:xfrm>
          <a:prstGeom prst="rect">
            <a:avLst/>
          </a:prstGeom>
        </p:spPr>
      </p:pic>
      <p:pic>
        <p:nvPicPr>
          <p:cNvPr id="11" name="Picture 10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19A5789-39B6-4102-A306-5E968C4CE2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7788" y="1790215"/>
            <a:ext cx="1012500" cy="1800000"/>
          </a:xfrm>
          <a:prstGeom prst="rect">
            <a:avLst/>
          </a:prstGeom>
        </p:spPr>
      </p:pic>
      <p:pic>
        <p:nvPicPr>
          <p:cNvPr id="19" name="Picture 18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A1F7423F-5564-174A-4FF3-3E41C15722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5808" y="5058000"/>
            <a:ext cx="1800000" cy="1800000"/>
          </a:xfrm>
          <a:prstGeom prst="rect">
            <a:avLst/>
          </a:prstGeom>
        </p:spPr>
      </p:pic>
      <p:pic>
        <p:nvPicPr>
          <p:cNvPr id="33" name="Picture 32" descr="A picture containing person, nature&#10;&#10;Description automatically generated">
            <a:extLst>
              <a:ext uri="{FF2B5EF4-FFF2-40B4-BE49-F238E27FC236}">
                <a16:creationId xmlns:a16="http://schemas.microsoft.com/office/drawing/2014/main" id="{B592532A-FF45-EF60-7213-D5E270DE95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0968" y="4996202"/>
            <a:ext cx="1800000" cy="1800000"/>
          </a:xfrm>
          <a:prstGeom prst="rect">
            <a:avLst/>
          </a:prstGeom>
        </p:spPr>
      </p:pic>
      <p:pic>
        <p:nvPicPr>
          <p:cNvPr id="35" name="Picture 3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0FDCA15C-4AE1-6A4E-8819-2133DE2E15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29913" y="2843615"/>
            <a:ext cx="1350000" cy="1800000"/>
          </a:xfrm>
          <a:prstGeom prst="rect">
            <a:avLst/>
          </a:prstGeom>
        </p:spPr>
      </p:pic>
      <p:pic>
        <p:nvPicPr>
          <p:cNvPr id="37" name="Picture 36" descr="A picture containing text, person, indoor, smiling&#10;&#10;Description automatically generated">
            <a:extLst>
              <a:ext uri="{FF2B5EF4-FFF2-40B4-BE49-F238E27FC236}">
                <a16:creationId xmlns:a16="http://schemas.microsoft.com/office/drawing/2014/main" id="{8BCAE028-6E98-C88B-305D-E009AE4F09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96" y="5058000"/>
            <a:ext cx="1832206" cy="1800000"/>
          </a:xfrm>
          <a:prstGeom prst="rect">
            <a:avLst/>
          </a:prstGeom>
        </p:spPr>
      </p:pic>
      <p:pic>
        <p:nvPicPr>
          <p:cNvPr id="41" name="Picture 4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06C2822-43FC-DB2D-7118-5267B434E8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6189" y="84573"/>
            <a:ext cx="1262296" cy="1800000"/>
          </a:xfrm>
          <a:prstGeom prst="rect">
            <a:avLst/>
          </a:prstGeom>
        </p:spPr>
      </p:pic>
      <p:pic>
        <p:nvPicPr>
          <p:cNvPr id="51" name="Picture 50" descr="A picture containing person, suit, person, wall&#10;&#10;Description automatically generated">
            <a:extLst>
              <a:ext uri="{FF2B5EF4-FFF2-40B4-BE49-F238E27FC236}">
                <a16:creationId xmlns:a16="http://schemas.microsoft.com/office/drawing/2014/main" id="{1B097459-14E7-601C-3AD3-AB45002D0F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2279" y="5031832"/>
            <a:ext cx="1350000" cy="1800000"/>
          </a:xfrm>
          <a:prstGeom prst="rect">
            <a:avLst/>
          </a:prstGeom>
        </p:spPr>
      </p:pic>
      <p:pic>
        <p:nvPicPr>
          <p:cNvPr id="55" name="Picture 5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A62EE6D-A11D-876C-45F2-F7B83A688F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26428" y="9672"/>
            <a:ext cx="1350000" cy="1800000"/>
          </a:xfrm>
          <a:prstGeom prst="rect">
            <a:avLst/>
          </a:prstGeom>
        </p:spPr>
      </p:pic>
      <p:pic>
        <p:nvPicPr>
          <p:cNvPr id="57" name="Picture 56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0092A124-0864-A9C5-B287-640D23E871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03202" y="4865458"/>
            <a:ext cx="1351276" cy="1800000"/>
          </a:xfrm>
          <a:prstGeom prst="rect">
            <a:avLst/>
          </a:prstGeom>
        </p:spPr>
      </p:pic>
      <p:pic>
        <p:nvPicPr>
          <p:cNvPr id="59" name="Picture 5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F26B745-DFEF-A5FC-BE5B-20B50567D6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60026" y="2377570"/>
            <a:ext cx="1261983" cy="1800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115FC93-7473-A8A0-A37F-0EF32AC0D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539" r="87097" b="44898"/>
          <a:stretch/>
        </p:blipFill>
        <p:spPr>
          <a:xfrm>
            <a:off x="1802407" y="-9759"/>
            <a:ext cx="1832278" cy="204343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D3F8957-7BFD-772F-2AF1-CD869A6EBE7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1350" t="57969" r="33499" b="19362"/>
          <a:stretch/>
        </p:blipFill>
        <p:spPr>
          <a:xfrm>
            <a:off x="2118565" y="3210358"/>
            <a:ext cx="1719041" cy="1800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3495AB7-883F-E9F8-8FBA-D19FCD01E6C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648" y="3236776"/>
            <a:ext cx="1471500" cy="1800000"/>
          </a:xfrm>
          <a:prstGeom prst="rect">
            <a:avLst/>
          </a:prstGeom>
        </p:spPr>
      </p:pic>
      <p:pic>
        <p:nvPicPr>
          <p:cNvPr id="13" name="Picture 12" descr="A picture containing person, clothing, person, smiling&#10;&#10;Description automatically generated">
            <a:extLst>
              <a:ext uri="{FF2B5EF4-FFF2-40B4-BE49-F238E27FC236}">
                <a16:creationId xmlns:a16="http://schemas.microsoft.com/office/drawing/2014/main" id="{8F567E68-D3D3-0B71-5B46-A5FD4946E1A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37753" y="3509609"/>
            <a:ext cx="1446848" cy="1800000"/>
          </a:xfrm>
          <a:prstGeom prst="rect">
            <a:avLst/>
          </a:prstGeom>
        </p:spPr>
      </p:pic>
      <p:pic>
        <p:nvPicPr>
          <p:cNvPr id="21" name="Picture 20" descr="A picture containing person, smiling, posing&#10;&#10;Description automatically generated">
            <a:extLst>
              <a:ext uri="{FF2B5EF4-FFF2-40B4-BE49-F238E27FC236}">
                <a16:creationId xmlns:a16="http://schemas.microsoft.com/office/drawing/2014/main" id="{173EA364-2141-A13D-4E0C-C144E888CC2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80968" y="1825466"/>
            <a:ext cx="1012500" cy="1800000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2AC495B-17B1-A743-FEC8-DE0A19AE0A6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21782" y="4868086"/>
            <a:ext cx="1416623" cy="1800000"/>
          </a:xfrm>
          <a:prstGeom prst="rect">
            <a:avLst/>
          </a:prstGeom>
        </p:spPr>
      </p:pic>
      <p:pic>
        <p:nvPicPr>
          <p:cNvPr id="49" name="Picture 48" descr="A person with long hair&#10;&#10;Description automatically generated with medium confidence">
            <a:extLst>
              <a:ext uri="{FF2B5EF4-FFF2-40B4-BE49-F238E27FC236}">
                <a16:creationId xmlns:a16="http://schemas.microsoft.com/office/drawing/2014/main" id="{B3F04EF8-F30A-85CB-ACC8-F20780F4319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91708" y="1802849"/>
            <a:ext cx="1554893" cy="1800000"/>
          </a:xfrm>
          <a:prstGeom prst="rect">
            <a:avLst/>
          </a:prstGeom>
        </p:spPr>
      </p:pic>
      <p:pic>
        <p:nvPicPr>
          <p:cNvPr id="79" name="Picture 78" descr="Shape&#10;&#10;Description automatically generated">
            <a:extLst>
              <a:ext uri="{FF2B5EF4-FFF2-40B4-BE49-F238E27FC236}">
                <a16:creationId xmlns:a16="http://schemas.microsoft.com/office/drawing/2014/main" id="{FD7F6771-AE6C-4D8D-DEDB-5CB73C28E1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14" t="66682" r="69334" b="11582"/>
          <a:stretch/>
        </p:blipFill>
        <p:spPr>
          <a:xfrm>
            <a:off x="2813368" y="1737740"/>
            <a:ext cx="2029614" cy="1800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A6663D2-ACFD-BAB1-A49E-B0A3AD0E2E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75" t="26229" r="16520" b="56090"/>
          <a:stretch/>
        </p:blipFill>
        <p:spPr>
          <a:xfrm>
            <a:off x="3267790" y="597884"/>
            <a:ext cx="1264665" cy="1408958"/>
          </a:xfrm>
          <a:prstGeom prst="rect">
            <a:avLst/>
          </a:prstGeom>
        </p:spPr>
      </p:pic>
      <p:pic>
        <p:nvPicPr>
          <p:cNvPr id="5" name="Picture 4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138187D0-1E19-DE0E-D113-6BF1A4BB785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09305" y="2849"/>
            <a:ext cx="1350000" cy="1800000"/>
          </a:xfrm>
          <a:prstGeom prst="rect">
            <a:avLst/>
          </a:prstGeom>
        </p:spPr>
      </p:pic>
      <p:pic>
        <p:nvPicPr>
          <p:cNvPr id="47" name="Picture 4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9A9D6EE-B28F-5B97-C5E7-3A902FE0806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963868" y="431525"/>
            <a:ext cx="169707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36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544A612-3973-9741-932B-B1E3C7C7C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3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63"/>
          <a:stretch/>
        </p:blipFill>
        <p:spPr>
          <a:xfrm>
            <a:off x="-176128" y="-195943"/>
            <a:ext cx="12541080" cy="70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25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ity with tall buildings&#10;&#10;Description automatically generated with low confidence">
            <a:extLst>
              <a:ext uri="{FF2B5EF4-FFF2-40B4-BE49-F238E27FC236}">
                <a16:creationId xmlns:a16="http://schemas.microsoft.com/office/drawing/2014/main" id="{575E710C-EBE5-8F92-9F5A-F6D3B5655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24" r="19073"/>
          <a:stretch/>
        </p:blipFill>
        <p:spPr>
          <a:xfrm>
            <a:off x="20" y="10"/>
            <a:ext cx="12188805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832014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280,000 Latin Americans in England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CC0C792-BC7E-E798-9FE0-2A879C931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2620963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C0D627B4-7F6E-E73D-B248-D1E4D93FA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710" y="1123505"/>
            <a:ext cx="8523403" cy="5734495"/>
          </a:xfrm>
          <a:prstGeom prst="rect">
            <a:avLst/>
          </a:prstGeom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96561B00-9077-264D-098B-E1A20402A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417" y="4089400"/>
            <a:ext cx="480695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960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Right 4">
            <a:extLst>
              <a:ext uri="{FF2B5EF4-FFF2-40B4-BE49-F238E27FC236}">
                <a16:creationId xmlns:a16="http://schemas.microsoft.com/office/drawing/2014/main" id="{07FEA18B-9CEE-1D64-4784-98E852661CD7}"/>
              </a:ext>
            </a:extLst>
          </p:cNvPr>
          <p:cNvSpPr/>
          <p:nvPr/>
        </p:nvSpPr>
        <p:spPr>
          <a:xfrm>
            <a:off x="914400" y="1967266"/>
            <a:ext cx="4768770" cy="399216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905652F0-ABB1-3D8B-0DEA-DBF7D621E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68" y="1489581"/>
            <a:ext cx="5600931" cy="5250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F7C87E-6534-6211-0B81-B20C99DE0F16}"/>
              </a:ext>
            </a:extLst>
          </p:cNvPr>
          <p:cNvSpPr txBox="1"/>
          <p:nvPr/>
        </p:nvSpPr>
        <p:spPr>
          <a:xfrm>
            <a:off x="1028432" y="6211481"/>
            <a:ext cx="6096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Lancet Global Health 2016; 4: e232-3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C89C6E-076C-56CB-E8B2-21F7D94CFA3C}"/>
              </a:ext>
            </a:extLst>
          </p:cNvPr>
          <p:cNvSpPr txBox="1">
            <a:spLocks/>
          </p:cNvSpPr>
          <p:nvPr/>
        </p:nvSpPr>
        <p:spPr>
          <a:xfrm>
            <a:off x="914400" y="2325762"/>
            <a:ext cx="4370119" cy="317251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300" dirty="0">
                <a:solidFill>
                  <a:srgbClr val="FFFFFF"/>
                </a:solidFill>
                <a:latin typeface="+mn-lt"/>
              </a:rPr>
              <a:t>97% people with Chagas in UK undiagnosed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FB56CEE-9C1B-89D6-B9CE-AB67CDF2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diagnosis gap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644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Patient &amp; public engagement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09E9E9-BB60-3430-6C59-9908914755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43" t="38209" r="40448" b="9930"/>
          <a:stretch/>
        </p:blipFill>
        <p:spPr>
          <a:xfrm>
            <a:off x="9114329" y="2880382"/>
            <a:ext cx="2524179" cy="3555667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9A4E26F1-51AD-7BE9-C942-69459E575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7392" y="4522838"/>
            <a:ext cx="1944182" cy="194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6B701E80-0CD3-2070-A200-B5C8332BE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316" y="4856898"/>
            <a:ext cx="2342540" cy="157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62AFC-FE76-89BF-AF35-28841359F3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366" t="19013" r="27127" b="24190"/>
          <a:stretch/>
        </p:blipFill>
        <p:spPr>
          <a:xfrm>
            <a:off x="6094412" y="2911352"/>
            <a:ext cx="2616229" cy="3555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B5E67E-449D-397C-87E8-763A376DD5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37" y="1342877"/>
            <a:ext cx="5637332" cy="318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111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Addressing the gap: a c</a:t>
            </a:r>
            <a:r>
              <a:rPr lang="en-GB" sz="3200" dirty="0"/>
              <a:t>ommunity screening pilot </a:t>
            </a:r>
            <a:endParaRPr lang="en-GB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E20AD5-F242-9CEA-2A06-CBCAA64A7E13}"/>
              </a:ext>
            </a:extLst>
          </p:cNvPr>
          <p:cNvSpPr txBox="1"/>
          <p:nvPr/>
        </p:nvSpPr>
        <p:spPr>
          <a:xfrm>
            <a:off x="884048" y="1943201"/>
            <a:ext cx="103264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i="0" u="none" strike="noStrike" dirty="0">
                <a:solidFill>
                  <a:schemeClr val="tx2"/>
                </a:solidFill>
                <a:effectLst/>
              </a:rPr>
              <a:t>Aim: </a:t>
            </a:r>
            <a:r>
              <a:rPr lang="en-US" sz="2400" i="0" u="none" strike="noStrike" dirty="0">
                <a:solidFill>
                  <a:schemeClr val="tx2"/>
                </a:solidFill>
                <a:effectLst/>
              </a:rPr>
              <a:t>co-produce &amp; evaluate a community-based screening initiative for Chagas disease in London</a:t>
            </a: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D02D373-C334-8996-9FDB-51EEDF199E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0111542"/>
              </p:ext>
            </p:extLst>
          </p:nvPr>
        </p:nvGraphicFramePr>
        <p:xfrm>
          <a:off x="144868" y="438912"/>
          <a:ext cx="11846619" cy="7897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2427973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 descr="A person holding a cell phone&#10;&#10;Description automatically generated with medium confidence">
            <a:extLst>
              <a:ext uri="{FF2B5EF4-FFF2-40B4-BE49-F238E27FC236}">
                <a16:creationId xmlns:a16="http://schemas.microsoft.com/office/drawing/2014/main" id="{0AA82AD3-2E35-AE97-3616-C526DEC5D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6"/>
          <a:stretch/>
        </p:blipFill>
        <p:spPr>
          <a:xfrm>
            <a:off x="19" y="903"/>
            <a:ext cx="12188805" cy="68562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191497-D065-8506-C77E-94CE4105E5A0}"/>
              </a:ext>
            </a:extLst>
          </p:cNvPr>
          <p:cNvSpPr txBox="1"/>
          <p:nvPr/>
        </p:nvSpPr>
        <p:spPr>
          <a:xfrm>
            <a:off x="3046069" y="3247793"/>
            <a:ext cx="6092137" cy="369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799" dirty="0"/>
          </a:p>
        </p:txBody>
      </p:sp>
      <p:pic>
        <p:nvPicPr>
          <p:cNvPr id="66" name="Picture 65" descr="A picture containing text&#10;&#10;Description automatically generated">
            <a:extLst>
              <a:ext uri="{FF2B5EF4-FFF2-40B4-BE49-F238E27FC236}">
                <a16:creationId xmlns:a16="http://schemas.microsoft.com/office/drawing/2014/main" id="{1468246D-BCC8-ABA2-3498-BA1D3D5FB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" y="1591826"/>
            <a:ext cx="3728057" cy="527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712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4"/>
</p:tagLst>
</file>

<file path=ppt/theme/theme1.xml><?xml version="1.0" encoding="utf-8"?>
<a:theme xmlns:a="http://schemas.openxmlformats.org/drawingml/2006/main" name="Main_Presentation_Title_Page">
  <a:themeElements>
    <a:clrScheme name="Custom 1">
      <a:dk1>
        <a:srgbClr val="000000"/>
      </a:dk1>
      <a:lt1>
        <a:srgbClr val="FFFFFF"/>
      </a:lt1>
      <a:dk2>
        <a:srgbClr val="004550"/>
      </a:dk2>
      <a:lt2>
        <a:srgbClr val="2BAC6D"/>
      </a:lt2>
      <a:accent1>
        <a:srgbClr val="2BAC6D"/>
      </a:accent1>
      <a:accent2>
        <a:srgbClr val="004550"/>
      </a:accent2>
      <a:accent3>
        <a:srgbClr val="00ABCE"/>
      </a:accent3>
      <a:accent4>
        <a:srgbClr val="FBB800"/>
      </a:accent4>
      <a:accent5>
        <a:srgbClr val="E95B0C"/>
      </a:accent5>
      <a:accent6>
        <a:srgbClr val="B1B2B3"/>
      </a:accent6>
      <a:hlink>
        <a:srgbClr val="00ABCE"/>
      </a:hlink>
      <a:folHlink>
        <a:srgbClr val="B1B2B3"/>
      </a:folHlink>
    </a:clrScheme>
    <a:fontScheme name="Custom 1">
      <a:majorFont>
        <a:latin typeface="Merriweather"/>
        <a:ea typeface=""/>
        <a:cs typeface=""/>
      </a:majorFont>
      <a:minorFont>
        <a:latin typeface="Open Sans"/>
        <a:ea typeface=""/>
        <a:cs typeface="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EEF64F31-EDCA-4D1D-B6CB-5AD3F1C811A4}" vid="{D31A6AFB-49D0-42B4-BCE0-82738DF427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8207403b-203c-4ed3-95cd-88a852189123" ContentTypeId="0x01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isibility xmlns="6a164dda-3779-4169-b957-e287451f6523">Internal</Visibility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06D9E4803ECD4BB1B4C9D5CEEBFED2" ma:contentTypeVersion="15" ma:contentTypeDescription="Create a new document." ma:contentTypeScope="" ma:versionID="36a7f9f82cf24d38dd33dbc9ad817cb8">
  <xsd:schema xmlns:xsd="http://www.w3.org/2001/XMLSchema" xmlns:xs="http://www.w3.org/2001/XMLSchema" xmlns:p="http://schemas.microsoft.com/office/2006/metadata/properties" xmlns:ns2="6a164dda-3779-4169-b957-e287451f6523" xmlns:ns3="088b071e-66e2-43bb-8faa-c5e1f72f02df" xmlns:ns4="234bfb47-4b1d-4e28-b6c1-6a76d915d5e4" targetNamespace="http://schemas.microsoft.com/office/2006/metadata/properties" ma:root="true" ma:fieldsID="a224bb080d8d985307d077c1b9ab6ab0" ns2:_="" ns3:_="" ns4:_="">
    <xsd:import namespace="6a164dda-3779-4169-b957-e287451f6523"/>
    <xsd:import namespace="088b071e-66e2-43bb-8faa-c5e1f72f02df"/>
    <xsd:import namespace="234bfb47-4b1d-4e28-b6c1-6a76d915d5e4"/>
    <xsd:element name="properties">
      <xsd:complexType>
        <xsd:sequence>
          <xsd:element name="documentManagement">
            <xsd:complexType>
              <xsd:all>
                <xsd:element ref="ns2:Visibility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4:SharedWithUsers" minOccurs="0"/>
                <xsd:element ref="ns4:SharedWithDetail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164dda-3779-4169-b957-e287451f6523" elementFormDefault="qualified">
    <xsd:import namespace="http://schemas.microsoft.com/office/2006/documentManagement/types"/>
    <xsd:import namespace="http://schemas.microsoft.com/office/infopath/2007/PartnerControls"/>
    <xsd:element name="Visibility" ma:index="2" nillable="true" ma:displayName="Visibility" ma:default="Internal" ma:description="Items that should be available externally should be marked &lt;strong&gt;External&lt;/strong&gt;" ma:format="RadioButtons" ma:internalName="Visibility">
      <xsd:simpleType>
        <xsd:restriction base="dms:Choice">
          <xsd:enumeration value="Internal"/>
          <xsd:enumeration value="External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8b071e-66e2-43bb-8faa-c5e1f72f02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4bfb47-4b1d-4e28-b6c1-6a76d915d5e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82D809-2B93-436A-BFE9-9EC5BA734A6C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4916AE93-294F-464B-BE8B-23C0FD485122}">
  <ds:schemaRefs>
    <ds:schemaRef ds:uri="6a164dda-3779-4169-b957-e287451f6523"/>
    <ds:schemaRef ds:uri="9bdb08a2-f062-45d7-99c0-a0856563866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03DB7C4-B504-4DE2-8830-E328FB29EBF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46340CD-6250-4673-A2A8-1DD1E0C70149}">
  <ds:schemaRefs>
    <ds:schemaRef ds:uri="088b071e-66e2-43bb-8faa-c5e1f72f02df"/>
    <ds:schemaRef ds:uri="234bfb47-4b1d-4e28-b6c1-6a76d915d5e4"/>
    <ds:schemaRef ds:uri="6a164dda-3779-4169-b957-e287451f652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10608</TotalTime>
  <Words>572</Words>
  <Application>Microsoft Office PowerPoint</Application>
  <PresentationFormat>Custom</PresentationFormat>
  <Paragraphs>113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Constantia</vt:lpstr>
      <vt:lpstr>Corbel</vt:lpstr>
      <vt:lpstr>Merriweather</vt:lpstr>
      <vt:lpstr>Merriweather</vt:lpstr>
      <vt:lpstr>open sans</vt:lpstr>
      <vt:lpstr>open sans</vt:lpstr>
      <vt:lpstr>Source Sans Pro</vt:lpstr>
      <vt:lpstr>Main_Presentation_Title_Page</vt:lpstr>
      <vt:lpstr>Engaging London’s Latin American population in screening for Chagas disease   LCNTDR anniversary event 26th January 2023 </vt:lpstr>
      <vt:lpstr>Chagas: a one-minute summary</vt:lpstr>
      <vt:lpstr>PowerPoint Presentation</vt:lpstr>
      <vt:lpstr>PowerPoint Presentation</vt:lpstr>
      <vt:lpstr>280,000 Latin Americans in England </vt:lpstr>
      <vt:lpstr>The diagnosis gap</vt:lpstr>
      <vt:lpstr>Patient &amp; public engagement </vt:lpstr>
      <vt:lpstr>Addressing the gap: a community screening pilot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PowerPoint Presentations</dc:title>
  <dc:creator>Christine Ce</dc:creator>
  <cp:lastModifiedBy>Forbes, Kathryn J</cp:lastModifiedBy>
  <cp:revision>64</cp:revision>
  <dcterms:created xsi:type="dcterms:W3CDTF">2022-11-03T15:47:59Z</dcterms:created>
  <dcterms:modified xsi:type="dcterms:W3CDTF">2023-01-26T12:04:47Z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0x0101005A06D9E4803ECD4BB1B4C9D5CEEBFED2</vt:lpwstr>
  </property>
</Properties>
</file>