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73" r:id="rId9"/>
    <p:sldId id="272" r:id="rId10"/>
    <p:sldId id="274" r:id="rId11"/>
    <p:sldId id="27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12876-D67A-4A9F-8957-1259BB8CA4F8}" v="20" dt="2023-01-26T11:12:45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exels.com/photo/fox-on-brown-wooden-plank-918595/" TargetMode="External"/><Relationship Id="rId1" Type="http://schemas.openxmlformats.org/officeDocument/2006/relationships/image" Target="../media/image8.jpg"/><Relationship Id="rId6" Type="http://schemas.openxmlformats.org/officeDocument/2006/relationships/hyperlink" Target="https://en.wikipedia.org/wiki/Plumpton_Pasture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ommons.wikimedia.org/wiki/File:Toxocara_cati_1.JP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exels.com/photo/fox-on-brown-wooden-plank-918595/" TargetMode="External"/><Relationship Id="rId1" Type="http://schemas.openxmlformats.org/officeDocument/2006/relationships/image" Target="../media/image8.jpg"/><Relationship Id="rId6" Type="http://schemas.openxmlformats.org/officeDocument/2006/relationships/hyperlink" Target="https://en.wikipedia.org/wiki/Plumpton_Pasture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ommons.wikimedia.org/wiki/File:Toxocara_cati_1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27AA0-17CC-4613-A8AF-F5AF21807917}" type="doc">
      <dgm:prSet loTypeId="urn:microsoft.com/office/officeart/2005/8/layout/h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F2F6125-A0F9-4032-97FD-BDDE1D07E270}">
      <dgm:prSet phldrT="[Text]"/>
      <dgm:spPr/>
      <dgm:t>
        <a:bodyPr/>
        <a:lstStyle/>
        <a:p>
          <a:r>
            <a:rPr lang="en-GB" dirty="0"/>
            <a:t>Definitive hosts excrete eggs in faeces</a:t>
          </a:r>
        </a:p>
      </dgm:t>
    </dgm:pt>
    <dgm:pt modelId="{31DDBDD2-892C-4066-AD5E-660F94D8FBE0}" type="parTrans" cxnId="{26494977-A7E6-4601-8451-C0CCB6B8E7A0}">
      <dgm:prSet/>
      <dgm:spPr/>
      <dgm:t>
        <a:bodyPr/>
        <a:lstStyle/>
        <a:p>
          <a:endParaRPr lang="en-GB"/>
        </a:p>
      </dgm:t>
    </dgm:pt>
    <dgm:pt modelId="{501232D9-86C2-4409-987E-2984E43A56FC}" type="sibTrans" cxnId="{26494977-A7E6-4601-8451-C0CCB6B8E7A0}">
      <dgm:prSet/>
      <dgm:spPr/>
      <dgm:t>
        <a:bodyPr/>
        <a:lstStyle/>
        <a:p>
          <a:endParaRPr lang="en-GB"/>
        </a:p>
      </dgm:t>
    </dgm:pt>
    <dgm:pt modelId="{B95F6590-7A38-4F77-813A-7D3E3C9D2617}">
      <dgm:prSet phldrT="[Text]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1DA2DDA-844D-4B76-A134-7F90AB846D57}" type="parTrans" cxnId="{968D56BC-B8AB-40F8-83F1-BD13D9BF8E96}">
      <dgm:prSet/>
      <dgm:spPr/>
      <dgm:t>
        <a:bodyPr/>
        <a:lstStyle/>
        <a:p>
          <a:endParaRPr lang="en-GB"/>
        </a:p>
      </dgm:t>
    </dgm:pt>
    <dgm:pt modelId="{06C143D6-34AD-4494-899E-9259CB48A3AE}" type="sibTrans" cxnId="{968D56BC-B8AB-40F8-83F1-BD13D9BF8E96}">
      <dgm:prSet/>
      <dgm:spPr/>
      <dgm:t>
        <a:bodyPr/>
        <a:lstStyle/>
        <a:p>
          <a:endParaRPr lang="en-GB"/>
        </a:p>
      </dgm:t>
    </dgm:pt>
    <dgm:pt modelId="{CE45653A-FA82-450B-BDEA-F8B770266993}">
      <dgm:prSet/>
      <dgm:spPr/>
      <dgm:t>
        <a:bodyPr/>
        <a:lstStyle/>
        <a:p>
          <a:r>
            <a:rPr lang="en-GB" dirty="0"/>
            <a:t>Eggs last for long periods in the soil</a:t>
          </a:r>
        </a:p>
      </dgm:t>
    </dgm:pt>
    <dgm:pt modelId="{BDF6AA11-9260-4678-A007-0486AD5F544D}" type="parTrans" cxnId="{61DF9EE4-D9FD-4EC5-AD6D-08AD227FEE72}">
      <dgm:prSet/>
      <dgm:spPr/>
      <dgm:t>
        <a:bodyPr/>
        <a:lstStyle/>
        <a:p>
          <a:endParaRPr lang="en-GB"/>
        </a:p>
      </dgm:t>
    </dgm:pt>
    <dgm:pt modelId="{CF598D62-9B13-4526-8262-E73BC2ADB16D}" type="sibTrans" cxnId="{61DF9EE4-D9FD-4EC5-AD6D-08AD227FEE72}">
      <dgm:prSet/>
      <dgm:spPr/>
      <dgm:t>
        <a:bodyPr/>
        <a:lstStyle/>
        <a:p>
          <a:endParaRPr lang="en-GB"/>
        </a:p>
      </dgm:t>
    </dgm:pt>
    <dgm:pt modelId="{E7646550-9CE3-489D-A94A-E9B6933266EE}">
      <dgm:prSet/>
      <dgm:spPr/>
      <dgm:t>
        <a:bodyPr/>
        <a:lstStyle/>
        <a:p>
          <a:r>
            <a:rPr lang="en-GB" dirty="0"/>
            <a:t>Pasture and crops contaminated</a:t>
          </a:r>
          <a:endParaRPr lang="en-GB" i="1" dirty="0"/>
        </a:p>
      </dgm:t>
    </dgm:pt>
    <dgm:pt modelId="{8917950C-4EDA-4044-A7C9-EA9D6B35E09D}" type="parTrans" cxnId="{6F2A3486-4E24-4C44-9199-536654CD9294}">
      <dgm:prSet/>
      <dgm:spPr/>
      <dgm:t>
        <a:bodyPr/>
        <a:lstStyle/>
        <a:p>
          <a:endParaRPr lang="en-GB"/>
        </a:p>
      </dgm:t>
    </dgm:pt>
    <dgm:pt modelId="{9A105625-0117-4E04-A6D3-9152B940C4C1}" type="sibTrans" cxnId="{6F2A3486-4E24-4C44-9199-536654CD9294}">
      <dgm:prSet/>
      <dgm:spPr/>
      <dgm:t>
        <a:bodyPr/>
        <a:lstStyle/>
        <a:p>
          <a:endParaRPr lang="en-GB"/>
        </a:p>
      </dgm:t>
    </dgm:pt>
    <dgm:pt modelId="{A9ECA747-9114-4864-A038-DD4CCCDBCCFC}" type="pres">
      <dgm:prSet presAssocID="{7F227AA0-17CC-4613-A8AF-F5AF21807917}" presName="Name0" presStyleCnt="0">
        <dgm:presLayoutVars>
          <dgm:dir/>
          <dgm:animLvl val="lvl"/>
          <dgm:resizeHandles val="exact"/>
        </dgm:presLayoutVars>
      </dgm:prSet>
      <dgm:spPr/>
    </dgm:pt>
    <dgm:pt modelId="{F817466A-9707-4150-AE5A-6B0F0826382B}" type="pres">
      <dgm:prSet presAssocID="{7F227AA0-17CC-4613-A8AF-F5AF21807917}" presName="tSp" presStyleCnt="0"/>
      <dgm:spPr/>
    </dgm:pt>
    <dgm:pt modelId="{F13CE918-1EE5-43CD-90B1-C8A8481A57F3}" type="pres">
      <dgm:prSet presAssocID="{7F227AA0-17CC-4613-A8AF-F5AF21807917}" presName="bSp" presStyleCnt="0"/>
      <dgm:spPr/>
    </dgm:pt>
    <dgm:pt modelId="{5B9ED358-4F8D-44AF-BF94-0B2279870240}" type="pres">
      <dgm:prSet presAssocID="{7F227AA0-17CC-4613-A8AF-F5AF21807917}" presName="process" presStyleCnt="0"/>
      <dgm:spPr/>
    </dgm:pt>
    <dgm:pt modelId="{65C359F9-60AD-4B5B-84B3-3ED81576BE92}" type="pres">
      <dgm:prSet presAssocID="{FF2F6125-A0F9-4032-97FD-BDDE1D07E270}" presName="composite1" presStyleCnt="0"/>
      <dgm:spPr/>
    </dgm:pt>
    <dgm:pt modelId="{EB6C3E0A-7134-480C-A6C4-952084777B72}" type="pres">
      <dgm:prSet presAssocID="{FF2F6125-A0F9-4032-97FD-BDDE1D07E270}" presName="dummyNode1" presStyleLbl="node1" presStyleIdx="0" presStyleCnt="3"/>
      <dgm:spPr/>
    </dgm:pt>
    <dgm:pt modelId="{8CE6BD4B-6D15-4D2C-8110-D4E4734DDFDC}" type="pres">
      <dgm:prSet presAssocID="{FF2F6125-A0F9-4032-97FD-BDDE1D07E270}" presName="childNode1" presStyleLbl="bgAcc1" presStyleIdx="0" presStyleCnt="3">
        <dgm:presLayoutVars>
          <dgm:bulletEnabled val="1"/>
        </dgm:presLayoutVars>
      </dgm:prSet>
      <dgm:spPr/>
    </dgm:pt>
    <dgm:pt modelId="{E33147FB-90E0-4444-AE58-BBE90C0F0E73}" type="pres">
      <dgm:prSet presAssocID="{FF2F6125-A0F9-4032-97FD-BDDE1D07E270}" presName="childNode1tx" presStyleLbl="bgAcc1" presStyleIdx="0" presStyleCnt="3">
        <dgm:presLayoutVars>
          <dgm:bulletEnabled val="1"/>
        </dgm:presLayoutVars>
      </dgm:prSet>
      <dgm:spPr/>
    </dgm:pt>
    <dgm:pt modelId="{07098CD0-ADAC-4756-BA39-F7AD483FBA1B}" type="pres">
      <dgm:prSet presAssocID="{FF2F6125-A0F9-4032-97FD-BDDE1D07E270}" presName="parentNode1" presStyleLbl="node1" presStyleIdx="0" presStyleCnt="3" custLinFactNeighborX="1992" custLinFactNeighborY="36138">
        <dgm:presLayoutVars>
          <dgm:chMax val="1"/>
          <dgm:bulletEnabled val="1"/>
        </dgm:presLayoutVars>
      </dgm:prSet>
      <dgm:spPr/>
    </dgm:pt>
    <dgm:pt modelId="{331EE1FA-B3A7-427F-A2DC-D261CF9BF4AC}" type="pres">
      <dgm:prSet presAssocID="{FF2F6125-A0F9-4032-97FD-BDDE1D07E270}" presName="connSite1" presStyleCnt="0"/>
      <dgm:spPr/>
    </dgm:pt>
    <dgm:pt modelId="{5F6678FD-1D3E-473C-9472-C0A9688DA4E1}" type="pres">
      <dgm:prSet presAssocID="{501232D9-86C2-4409-987E-2984E43A56FC}" presName="Name9" presStyleLbl="sibTrans2D1" presStyleIdx="0" presStyleCnt="2"/>
      <dgm:spPr/>
    </dgm:pt>
    <dgm:pt modelId="{E7E70A50-6B7E-45F2-95F2-DB3C566F89D0}" type="pres">
      <dgm:prSet presAssocID="{CE45653A-FA82-450B-BDEA-F8B770266993}" presName="composite2" presStyleCnt="0"/>
      <dgm:spPr/>
    </dgm:pt>
    <dgm:pt modelId="{E79EC52B-3E41-451B-B0D4-516B669A6FFE}" type="pres">
      <dgm:prSet presAssocID="{CE45653A-FA82-450B-BDEA-F8B770266993}" presName="dummyNode2" presStyleLbl="node1" presStyleIdx="0" presStyleCnt="3"/>
      <dgm:spPr/>
    </dgm:pt>
    <dgm:pt modelId="{4DA2A988-1CBB-4B74-B0D6-B5FDF227C2D0}" type="pres">
      <dgm:prSet presAssocID="{CE45653A-FA82-450B-BDEA-F8B770266993}" presName="childNode2" presStyleLbl="bgAcc1" presStyleIdx="1" presStyleCnt="3" custLinFactNeighborX="1777" custLinFactNeighborY="-27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</dgm:spPr>
    </dgm:pt>
    <dgm:pt modelId="{47A1CE9A-6324-4757-8684-84C534310776}" type="pres">
      <dgm:prSet presAssocID="{CE45653A-FA82-450B-BDEA-F8B770266993}" presName="childNode2tx" presStyleLbl="bgAcc1" presStyleIdx="1" presStyleCnt="3">
        <dgm:presLayoutVars>
          <dgm:bulletEnabled val="1"/>
        </dgm:presLayoutVars>
      </dgm:prSet>
      <dgm:spPr/>
    </dgm:pt>
    <dgm:pt modelId="{D6504035-27F7-4F4B-8A5F-FB0D45AD0711}" type="pres">
      <dgm:prSet presAssocID="{CE45653A-FA82-450B-BDEA-F8B770266993}" presName="parentNode2" presStyleLbl="node1" presStyleIdx="1" presStyleCnt="3" custLinFactNeighborX="1105" custLinFactNeighborY="-12583">
        <dgm:presLayoutVars>
          <dgm:chMax val="0"/>
          <dgm:bulletEnabled val="1"/>
        </dgm:presLayoutVars>
      </dgm:prSet>
      <dgm:spPr/>
    </dgm:pt>
    <dgm:pt modelId="{AFF6B052-628D-4E8C-AC1E-90F97E58B4FC}" type="pres">
      <dgm:prSet presAssocID="{CE45653A-FA82-450B-BDEA-F8B770266993}" presName="connSite2" presStyleCnt="0"/>
      <dgm:spPr/>
    </dgm:pt>
    <dgm:pt modelId="{7EADF72F-4728-4FC7-8465-CCA4EE00D08B}" type="pres">
      <dgm:prSet presAssocID="{CF598D62-9B13-4526-8262-E73BC2ADB16D}" presName="Name18" presStyleLbl="sibTrans2D1" presStyleIdx="1" presStyleCnt="2"/>
      <dgm:spPr/>
    </dgm:pt>
    <dgm:pt modelId="{63C32602-5EF4-4B41-A46C-727883178D66}" type="pres">
      <dgm:prSet presAssocID="{E7646550-9CE3-489D-A94A-E9B6933266EE}" presName="composite1" presStyleCnt="0"/>
      <dgm:spPr/>
    </dgm:pt>
    <dgm:pt modelId="{A84304DD-EAFB-4B49-AEE5-A8ECD1EB0F39}" type="pres">
      <dgm:prSet presAssocID="{E7646550-9CE3-489D-A94A-E9B6933266EE}" presName="dummyNode1" presStyleLbl="node1" presStyleIdx="1" presStyleCnt="3"/>
      <dgm:spPr/>
    </dgm:pt>
    <dgm:pt modelId="{A3F51579-9E35-4F8F-98CB-2D5BE351B181}" type="pres">
      <dgm:prSet presAssocID="{E7646550-9CE3-489D-A94A-E9B6933266EE}" presName="childNode1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a:blipFill>
      </dgm:spPr>
    </dgm:pt>
    <dgm:pt modelId="{2711EECF-1566-4C54-900A-BBC781E80E64}" type="pres">
      <dgm:prSet presAssocID="{E7646550-9CE3-489D-A94A-E9B6933266EE}" presName="childNode1tx" presStyleLbl="bgAcc1" presStyleIdx="2" presStyleCnt="3">
        <dgm:presLayoutVars>
          <dgm:bulletEnabled val="1"/>
        </dgm:presLayoutVars>
      </dgm:prSet>
      <dgm:spPr/>
    </dgm:pt>
    <dgm:pt modelId="{2E18B182-807A-4C72-AA77-E2DBB6F81AA1}" type="pres">
      <dgm:prSet presAssocID="{E7646550-9CE3-489D-A94A-E9B6933266E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5761895-22DA-41F2-8458-41F008DD938D}" type="pres">
      <dgm:prSet presAssocID="{E7646550-9CE3-489D-A94A-E9B6933266EE}" presName="connSite1" presStyleCnt="0"/>
      <dgm:spPr/>
    </dgm:pt>
  </dgm:ptLst>
  <dgm:cxnLst>
    <dgm:cxn modelId="{E10E6003-932B-4DD2-9108-0EE46B794F4A}" type="presOf" srcId="{B95F6590-7A38-4F77-813A-7D3E3C9D2617}" destId="{8CE6BD4B-6D15-4D2C-8110-D4E4734DDFDC}" srcOrd="0" destOrd="0" presId="urn:microsoft.com/office/officeart/2005/8/layout/hProcess4"/>
    <dgm:cxn modelId="{33285A3B-C2FD-4E32-A64B-41C6CD3DB073}" type="presOf" srcId="{B95F6590-7A38-4F77-813A-7D3E3C9D2617}" destId="{E33147FB-90E0-4444-AE58-BBE90C0F0E73}" srcOrd="1" destOrd="0" presId="urn:microsoft.com/office/officeart/2005/8/layout/hProcess4"/>
    <dgm:cxn modelId="{ECACE141-989B-4728-9240-49C78BFF318F}" type="presOf" srcId="{501232D9-86C2-4409-987E-2984E43A56FC}" destId="{5F6678FD-1D3E-473C-9472-C0A9688DA4E1}" srcOrd="0" destOrd="0" presId="urn:microsoft.com/office/officeart/2005/8/layout/hProcess4"/>
    <dgm:cxn modelId="{4DDA9C42-3E34-49F3-A86A-95EC2C142D34}" type="presOf" srcId="{7F227AA0-17CC-4613-A8AF-F5AF21807917}" destId="{A9ECA747-9114-4864-A038-DD4CCCDBCCFC}" srcOrd="0" destOrd="0" presId="urn:microsoft.com/office/officeart/2005/8/layout/hProcess4"/>
    <dgm:cxn modelId="{26494977-A7E6-4601-8451-C0CCB6B8E7A0}" srcId="{7F227AA0-17CC-4613-A8AF-F5AF21807917}" destId="{FF2F6125-A0F9-4032-97FD-BDDE1D07E270}" srcOrd="0" destOrd="0" parTransId="{31DDBDD2-892C-4066-AD5E-660F94D8FBE0}" sibTransId="{501232D9-86C2-4409-987E-2984E43A56FC}"/>
    <dgm:cxn modelId="{2C758C7E-F443-4ED8-830E-AFD1465A77F3}" type="presOf" srcId="{CE45653A-FA82-450B-BDEA-F8B770266993}" destId="{D6504035-27F7-4F4B-8A5F-FB0D45AD0711}" srcOrd="0" destOrd="0" presId="urn:microsoft.com/office/officeart/2005/8/layout/hProcess4"/>
    <dgm:cxn modelId="{6F2A3486-4E24-4C44-9199-536654CD9294}" srcId="{7F227AA0-17CC-4613-A8AF-F5AF21807917}" destId="{E7646550-9CE3-489D-A94A-E9B6933266EE}" srcOrd="2" destOrd="0" parTransId="{8917950C-4EDA-4044-A7C9-EA9D6B35E09D}" sibTransId="{9A105625-0117-4E04-A6D3-9152B940C4C1}"/>
    <dgm:cxn modelId="{D57DDFB7-0514-4B1D-B79F-D877F8E2AD2D}" type="presOf" srcId="{FF2F6125-A0F9-4032-97FD-BDDE1D07E270}" destId="{07098CD0-ADAC-4756-BA39-F7AD483FBA1B}" srcOrd="0" destOrd="0" presId="urn:microsoft.com/office/officeart/2005/8/layout/hProcess4"/>
    <dgm:cxn modelId="{968D56BC-B8AB-40F8-83F1-BD13D9BF8E96}" srcId="{FF2F6125-A0F9-4032-97FD-BDDE1D07E270}" destId="{B95F6590-7A38-4F77-813A-7D3E3C9D2617}" srcOrd="0" destOrd="0" parTransId="{71DA2DDA-844D-4B76-A134-7F90AB846D57}" sibTransId="{06C143D6-34AD-4494-899E-9259CB48A3AE}"/>
    <dgm:cxn modelId="{26DCF4E1-4748-44F9-86C0-FDBAA118C77A}" type="presOf" srcId="{E7646550-9CE3-489D-A94A-E9B6933266EE}" destId="{2E18B182-807A-4C72-AA77-E2DBB6F81AA1}" srcOrd="0" destOrd="0" presId="urn:microsoft.com/office/officeart/2005/8/layout/hProcess4"/>
    <dgm:cxn modelId="{61DF9EE4-D9FD-4EC5-AD6D-08AD227FEE72}" srcId="{7F227AA0-17CC-4613-A8AF-F5AF21807917}" destId="{CE45653A-FA82-450B-BDEA-F8B770266993}" srcOrd="1" destOrd="0" parTransId="{BDF6AA11-9260-4678-A007-0486AD5F544D}" sibTransId="{CF598D62-9B13-4526-8262-E73BC2ADB16D}"/>
    <dgm:cxn modelId="{F76D99F7-6879-4734-BC40-5BD97A90A7E6}" type="presOf" srcId="{CF598D62-9B13-4526-8262-E73BC2ADB16D}" destId="{7EADF72F-4728-4FC7-8465-CCA4EE00D08B}" srcOrd="0" destOrd="0" presId="urn:microsoft.com/office/officeart/2005/8/layout/hProcess4"/>
    <dgm:cxn modelId="{A0E91557-F0C5-42C8-A2EB-AAC723E1B2EF}" type="presParOf" srcId="{A9ECA747-9114-4864-A038-DD4CCCDBCCFC}" destId="{F817466A-9707-4150-AE5A-6B0F0826382B}" srcOrd="0" destOrd="0" presId="urn:microsoft.com/office/officeart/2005/8/layout/hProcess4"/>
    <dgm:cxn modelId="{9CE068D6-0001-485A-B962-05AD90701A71}" type="presParOf" srcId="{A9ECA747-9114-4864-A038-DD4CCCDBCCFC}" destId="{F13CE918-1EE5-43CD-90B1-C8A8481A57F3}" srcOrd="1" destOrd="0" presId="urn:microsoft.com/office/officeart/2005/8/layout/hProcess4"/>
    <dgm:cxn modelId="{CC9970FD-590C-43BA-A730-6C932B00FE58}" type="presParOf" srcId="{A9ECA747-9114-4864-A038-DD4CCCDBCCFC}" destId="{5B9ED358-4F8D-44AF-BF94-0B2279870240}" srcOrd="2" destOrd="0" presId="urn:microsoft.com/office/officeart/2005/8/layout/hProcess4"/>
    <dgm:cxn modelId="{4B5679AE-5A31-48AF-9478-361253580A34}" type="presParOf" srcId="{5B9ED358-4F8D-44AF-BF94-0B2279870240}" destId="{65C359F9-60AD-4B5B-84B3-3ED81576BE92}" srcOrd="0" destOrd="0" presId="urn:microsoft.com/office/officeart/2005/8/layout/hProcess4"/>
    <dgm:cxn modelId="{D6EC7273-7034-4395-BBED-FCD25C2F3858}" type="presParOf" srcId="{65C359F9-60AD-4B5B-84B3-3ED81576BE92}" destId="{EB6C3E0A-7134-480C-A6C4-952084777B72}" srcOrd="0" destOrd="0" presId="urn:microsoft.com/office/officeart/2005/8/layout/hProcess4"/>
    <dgm:cxn modelId="{A2A9898C-22FB-4D31-BB15-24B382B4501C}" type="presParOf" srcId="{65C359F9-60AD-4B5B-84B3-3ED81576BE92}" destId="{8CE6BD4B-6D15-4D2C-8110-D4E4734DDFDC}" srcOrd="1" destOrd="0" presId="urn:microsoft.com/office/officeart/2005/8/layout/hProcess4"/>
    <dgm:cxn modelId="{9292C3EF-E6C8-49CB-8F4E-97F8C640B13E}" type="presParOf" srcId="{65C359F9-60AD-4B5B-84B3-3ED81576BE92}" destId="{E33147FB-90E0-4444-AE58-BBE90C0F0E73}" srcOrd="2" destOrd="0" presId="urn:microsoft.com/office/officeart/2005/8/layout/hProcess4"/>
    <dgm:cxn modelId="{C6A09EC9-2BA2-4C43-8ECA-83F746DCFD8C}" type="presParOf" srcId="{65C359F9-60AD-4B5B-84B3-3ED81576BE92}" destId="{07098CD0-ADAC-4756-BA39-F7AD483FBA1B}" srcOrd="3" destOrd="0" presId="urn:microsoft.com/office/officeart/2005/8/layout/hProcess4"/>
    <dgm:cxn modelId="{213D46D7-01F6-44F4-AC7C-33F8B6680D96}" type="presParOf" srcId="{65C359F9-60AD-4B5B-84B3-3ED81576BE92}" destId="{331EE1FA-B3A7-427F-A2DC-D261CF9BF4AC}" srcOrd="4" destOrd="0" presId="urn:microsoft.com/office/officeart/2005/8/layout/hProcess4"/>
    <dgm:cxn modelId="{47956B52-85E3-4D3B-9D22-0CAE9AA934CE}" type="presParOf" srcId="{5B9ED358-4F8D-44AF-BF94-0B2279870240}" destId="{5F6678FD-1D3E-473C-9472-C0A9688DA4E1}" srcOrd="1" destOrd="0" presId="urn:microsoft.com/office/officeart/2005/8/layout/hProcess4"/>
    <dgm:cxn modelId="{A456D628-BF30-4E3D-821D-9CBE26F37D5B}" type="presParOf" srcId="{5B9ED358-4F8D-44AF-BF94-0B2279870240}" destId="{E7E70A50-6B7E-45F2-95F2-DB3C566F89D0}" srcOrd="2" destOrd="0" presId="urn:microsoft.com/office/officeart/2005/8/layout/hProcess4"/>
    <dgm:cxn modelId="{9D28F71A-88A4-424B-9A25-FFF7D0629D04}" type="presParOf" srcId="{E7E70A50-6B7E-45F2-95F2-DB3C566F89D0}" destId="{E79EC52B-3E41-451B-B0D4-516B669A6FFE}" srcOrd="0" destOrd="0" presId="urn:microsoft.com/office/officeart/2005/8/layout/hProcess4"/>
    <dgm:cxn modelId="{0657C91C-11B5-482E-B353-7ADEF6016B43}" type="presParOf" srcId="{E7E70A50-6B7E-45F2-95F2-DB3C566F89D0}" destId="{4DA2A988-1CBB-4B74-B0D6-B5FDF227C2D0}" srcOrd="1" destOrd="0" presId="urn:microsoft.com/office/officeart/2005/8/layout/hProcess4"/>
    <dgm:cxn modelId="{64F1706B-DBCA-4D11-9F34-DAAD517C3AE9}" type="presParOf" srcId="{E7E70A50-6B7E-45F2-95F2-DB3C566F89D0}" destId="{47A1CE9A-6324-4757-8684-84C534310776}" srcOrd="2" destOrd="0" presId="urn:microsoft.com/office/officeart/2005/8/layout/hProcess4"/>
    <dgm:cxn modelId="{9D979C07-2BF7-4809-9057-A1EC62066B88}" type="presParOf" srcId="{E7E70A50-6B7E-45F2-95F2-DB3C566F89D0}" destId="{D6504035-27F7-4F4B-8A5F-FB0D45AD0711}" srcOrd="3" destOrd="0" presId="urn:microsoft.com/office/officeart/2005/8/layout/hProcess4"/>
    <dgm:cxn modelId="{D3B01B57-6C81-4BDF-A33F-2349C5028298}" type="presParOf" srcId="{E7E70A50-6B7E-45F2-95F2-DB3C566F89D0}" destId="{AFF6B052-628D-4E8C-AC1E-90F97E58B4FC}" srcOrd="4" destOrd="0" presId="urn:microsoft.com/office/officeart/2005/8/layout/hProcess4"/>
    <dgm:cxn modelId="{F96617A6-8407-49C0-ABDB-FED7393BD5AE}" type="presParOf" srcId="{5B9ED358-4F8D-44AF-BF94-0B2279870240}" destId="{7EADF72F-4728-4FC7-8465-CCA4EE00D08B}" srcOrd="3" destOrd="0" presId="urn:microsoft.com/office/officeart/2005/8/layout/hProcess4"/>
    <dgm:cxn modelId="{F5E801CD-A9BF-4D06-B6EE-309E1F9787FB}" type="presParOf" srcId="{5B9ED358-4F8D-44AF-BF94-0B2279870240}" destId="{63C32602-5EF4-4B41-A46C-727883178D66}" srcOrd="4" destOrd="0" presId="urn:microsoft.com/office/officeart/2005/8/layout/hProcess4"/>
    <dgm:cxn modelId="{8B4E37C6-1755-4CA4-AB57-A95E58EE3B7C}" type="presParOf" srcId="{63C32602-5EF4-4B41-A46C-727883178D66}" destId="{A84304DD-EAFB-4B49-AEE5-A8ECD1EB0F39}" srcOrd="0" destOrd="0" presId="urn:microsoft.com/office/officeart/2005/8/layout/hProcess4"/>
    <dgm:cxn modelId="{CB6CB1B0-D97B-420C-A3BE-7E8EB259595D}" type="presParOf" srcId="{63C32602-5EF4-4B41-A46C-727883178D66}" destId="{A3F51579-9E35-4F8F-98CB-2D5BE351B181}" srcOrd="1" destOrd="0" presId="urn:microsoft.com/office/officeart/2005/8/layout/hProcess4"/>
    <dgm:cxn modelId="{F9E2A010-D1D7-4FB8-880B-90AC9C43A1D1}" type="presParOf" srcId="{63C32602-5EF4-4B41-A46C-727883178D66}" destId="{2711EECF-1566-4C54-900A-BBC781E80E64}" srcOrd="2" destOrd="0" presId="urn:microsoft.com/office/officeart/2005/8/layout/hProcess4"/>
    <dgm:cxn modelId="{C995C9B6-9864-4F0E-963A-359E6A561C23}" type="presParOf" srcId="{63C32602-5EF4-4B41-A46C-727883178D66}" destId="{2E18B182-807A-4C72-AA77-E2DBB6F81AA1}" srcOrd="3" destOrd="0" presId="urn:microsoft.com/office/officeart/2005/8/layout/hProcess4"/>
    <dgm:cxn modelId="{EABFB9A6-8624-44DC-AA59-EA501FCF013C}" type="presParOf" srcId="{63C32602-5EF4-4B41-A46C-727883178D66}" destId="{25761895-22DA-41F2-8458-41F008DD938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6BD4B-6D15-4D2C-8110-D4E4734DDFDC}">
      <dsp:nvSpPr>
        <dsp:cNvPr id="0" name=""/>
        <dsp:cNvSpPr/>
      </dsp:nvSpPr>
      <dsp:spPr>
        <a:xfrm>
          <a:off x="4002" y="1276999"/>
          <a:ext cx="2274609" cy="1876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 dirty="0"/>
        </a:p>
      </dsp:txBody>
      <dsp:txXfrm>
        <a:off x="47176" y="1320173"/>
        <a:ext cx="2188261" cy="1387712"/>
      </dsp:txXfrm>
    </dsp:sp>
    <dsp:sp modelId="{5F6678FD-1D3E-473C-9472-C0A9688DA4E1}">
      <dsp:nvSpPr>
        <dsp:cNvPr id="0" name=""/>
        <dsp:cNvSpPr/>
      </dsp:nvSpPr>
      <dsp:spPr>
        <a:xfrm>
          <a:off x="1231506" y="1873255"/>
          <a:ext cx="2504947" cy="2504947"/>
        </a:xfrm>
        <a:prstGeom prst="leftCircularArrow">
          <a:avLst>
            <a:gd name="adj1" fmla="val 3010"/>
            <a:gd name="adj2" fmla="val 369132"/>
            <a:gd name="adj3" fmla="val 1643466"/>
            <a:gd name="adj4" fmla="val 8523312"/>
            <a:gd name="adj5" fmla="val 35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098CD0-ADAC-4756-BA39-F7AD483FBA1B}">
      <dsp:nvSpPr>
        <dsp:cNvPr id="0" name=""/>
        <dsp:cNvSpPr/>
      </dsp:nvSpPr>
      <dsp:spPr>
        <a:xfrm>
          <a:off x="549747" y="3041621"/>
          <a:ext cx="2021875" cy="804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Definitive hosts excrete eggs in faeces</a:t>
          </a:r>
        </a:p>
      </dsp:txBody>
      <dsp:txXfrm>
        <a:off x="573296" y="3065170"/>
        <a:ext cx="1974777" cy="756935"/>
      </dsp:txXfrm>
    </dsp:sp>
    <dsp:sp modelId="{4DA2A988-1CBB-4B74-B0D6-B5FDF227C2D0}">
      <dsp:nvSpPr>
        <dsp:cNvPr id="0" name=""/>
        <dsp:cNvSpPr/>
      </dsp:nvSpPr>
      <dsp:spPr>
        <a:xfrm>
          <a:off x="2930781" y="1271765"/>
          <a:ext cx="2274609" cy="1876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DF72F-4728-4FC7-8465-CCA4EE00D08B}">
      <dsp:nvSpPr>
        <dsp:cNvPr id="0" name=""/>
        <dsp:cNvSpPr/>
      </dsp:nvSpPr>
      <dsp:spPr>
        <a:xfrm>
          <a:off x="4149035" y="88046"/>
          <a:ext cx="2747513" cy="2747513"/>
        </a:xfrm>
        <a:prstGeom prst="circularArrow">
          <a:avLst>
            <a:gd name="adj1" fmla="val 2744"/>
            <a:gd name="adj2" fmla="val 334454"/>
            <a:gd name="adj3" fmla="val 19644866"/>
            <a:gd name="adj4" fmla="val 12730341"/>
            <a:gd name="adj5" fmla="val 320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504035-27F7-4F4B-8A5F-FB0D45AD0711}">
      <dsp:nvSpPr>
        <dsp:cNvPr id="0" name=""/>
        <dsp:cNvSpPr/>
      </dsp:nvSpPr>
      <dsp:spPr>
        <a:xfrm>
          <a:off x="3418172" y="773811"/>
          <a:ext cx="2021875" cy="80403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Eggs last for long periods in the soil</a:t>
          </a:r>
        </a:p>
      </dsp:txBody>
      <dsp:txXfrm>
        <a:off x="3441721" y="797360"/>
        <a:ext cx="1974777" cy="756935"/>
      </dsp:txXfrm>
    </dsp:sp>
    <dsp:sp modelId="{A3F51579-9E35-4F8F-98CB-2D5BE351B181}">
      <dsp:nvSpPr>
        <dsp:cNvPr id="0" name=""/>
        <dsp:cNvSpPr/>
      </dsp:nvSpPr>
      <dsp:spPr>
        <a:xfrm>
          <a:off x="5776721" y="1276999"/>
          <a:ext cx="2274609" cy="1876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8B182-807A-4C72-AA77-E2DBB6F81AA1}">
      <dsp:nvSpPr>
        <dsp:cNvPr id="0" name=""/>
        <dsp:cNvSpPr/>
      </dsp:nvSpPr>
      <dsp:spPr>
        <a:xfrm>
          <a:off x="6282190" y="2751060"/>
          <a:ext cx="2021875" cy="80403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Pasture and crops contaminated</a:t>
          </a:r>
          <a:endParaRPr lang="en-GB" sz="1700" i="1" kern="1200" dirty="0"/>
        </a:p>
      </dsp:txBody>
      <dsp:txXfrm>
        <a:off x="6305739" y="2774609"/>
        <a:ext cx="1974777" cy="75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378B-97C4-434B-B5CD-122F4AD48B0B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BFC80-BF55-4785-A6C8-B5D83AC8A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Humans are paratenic hosts, larvae migrate from the gut to a variety of organs </a:t>
            </a:r>
          </a:p>
          <a:p>
            <a:r>
              <a:rPr lang="en-GB" dirty="0"/>
              <a:t>Clinical signs vary – dep on where the larvae migrate to and Thought to be immune system of host -&gt; pathology. Vague – </a:t>
            </a:r>
            <a:r>
              <a:rPr lang="en-GB" dirty="0" err="1"/>
              <a:t>poss</a:t>
            </a:r>
            <a:r>
              <a:rPr lang="en-GB" dirty="0"/>
              <a:t> Underdiagnosed?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C6D36-CBFB-44AC-9F5D-1A45F81DF6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8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8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A768-D1B9-73CA-7CE0-B00A97E63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F4E1E-6720-C33B-B772-27C15BE03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B13B-F9B0-5FF3-D994-7F30C2C1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E74E-B108-CD55-C6D7-48154657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1B0-E494-3425-AEBA-15BAAC56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6006-3A1F-D604-B070-B99D575D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F06F3-8A9B-5E93-4D1B-90B6A1F40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DF5C1-651F-468A-345F-FEF452F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D60B-A7DB-8603-F675-13388047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EA51-C9CC-2B7E-B20A-98F4FC9B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04A45-9B27-5D11-72D5-461D426EF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CDAB6-71C1-EB40-DE67-BF6811C83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24C4-C2FD-4B5B-2023-349FE6FD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EF6CC-5477-3778-4C50-83026550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C0096-5221-AF02-6F1E-BC1089A9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3D38-E36B-3E0C-DBFC-8513971B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5DC2-93EA-0D0E-1077-A1EB3DFE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3D5B1-9505-7A15-3B78-AABF3A10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1673-B28A-16E6-1CFA-CA080E07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EC8A-AF1D-9189-BDCF-4EA278B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3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868B-7D78-6E4C-1C74-0F0D239D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C0C6A-7BC0-3269-5E72-CFBEAF1C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36C57-3495-4F15-3CA4-C38E5DC7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1CC26-48CC-7E80-499A-735AEEA4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7640-E8E5-00AA-EF42-FDBCF81A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9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4C49-E5F5-BA64-20D5-1198F5CE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EFBC-0B05-B117-2557-318D86641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A68E6-F94B-5672-533B-61FBF3AC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84623-0AC5-5D74-E374-B8AC0822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4B31A-F58C-3214-0000-2DE2DBF3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8C3AB-29AC-4AF7-04AD-D653225C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5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69B4-1B6B-E93B-8485-BFACD97F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3B08D-7294-FDB6-D3ED-A0FECCD92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F572D-6A88-D81C-D69A-C52D8C6B7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2C85E-8B42-21CF-B973-05B623B3D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E9933-C561-1EBA-F4E6-08F3AE276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35DA8-E27D-418F-F40D-82EA19C0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787CB-C8FA-3839-6A97-55496B6D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84944-2E8C-06F4-D5B1-17225903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8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F6F6-1FEB-B6DC-55AD-C62DFBB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6DF82-BDEB-F7C7-75C3-FA903F17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11D2E-0F2B-37D2-2644-D8BC9E2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FF91-ECA9-B607-37BC-F87D76DF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755BD-FB65-ADE1-2B89-22A2F92A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BE30F-09FB-A1BA-72F5-DDE07FD5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7CEE-D641-0449-FB44-7059A206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412-D50A-BDDB-03CD-C0526843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E5FD-1429-B73A-1013-50C94473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93D2B-EE21-44C0-C881-33E85327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51B8-123E-0AA1-BE31-FD6D28C1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3D268-A308-CE5B-E2D5-7B240E62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80E3-1BDD-A980-7493-AC80B448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24BC-1BD9-9266-C065-105DAA7A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0A112-029A-5BC1-6AFB-95035E55C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2769A-92C0-BE9E-BD1A-66FBA38CB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FEEC4-2F79-E931-5D3E-9935BA42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4452E-73AE-A177-24F5-E58CEE54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B98E7-8570-9F4D-7A5F-32C1843B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5FA34-CD44-417B-FC1A-9025752E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1EC7-0725-44CC-7B86-CF8286039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7E83C-616B-BC5F-F114-2FAD7B62C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A028-9E9D-4844-9B9E-61ABDD63501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62EC8-E20C-2162-0712-0876EEF05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6C2E3-1FD0-1315-0A32-F80FF6C9A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F056-6EA7-4D32-9D99-8615E3196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akleyoriginals/4639259240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surrey.ac.uk/neglected-tropical-diseases-research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lpaperflare.com/food-fruits-and-vegetables-wallpaper-mcgf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pxhere.com/en/photo/850101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stryimages.org/browse/detail.cfm?imgnum=5371513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ACF76-EE99-4E02-903E-88D97F5C5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r="3000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13177-06D3-4D17-B079-2D6AF7D50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61" y="953041"/>
            <a:ext cx="4579049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b="1" i="1" dirty="0" err="1"/>
              <a:t>Toxocara</a:t>
            </a:r>
            <a:r>
              <a:rPr lang="en-GB" sz="4800" b="1" i="1" dirty="0"/>
              <a:t> </a:t>
            </a:r>
            <a:r>
              <a:rPr lang="en-GB" sz="4800" b="1" dirty="0"/>
              <a:t>spp. contamination of food - assessing the risks to public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BB2F5-8D2A-41CD-B48B-9D67F33D8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4607939"/>
            <a:ext cx="4023359" cy="1208141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Martha Betson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Sara Healy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University of Surrey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2 Colour Surrey Logo">
            <a:extLst>
              <a:ext uri="{FF2B5EF4-FFF2-40B4-BE49-F238E27FC236}">
                <a16:creationId xmlns:a16="http://schemas.microsoft.com/office/drawing/2014/main" id="{39357E0F-012E-7861-2E26-38FCD84E6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00" y="260490"/>
            <a:ext cx="198120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44A19A7-03F6-6850-E97A-94BF9C8D8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" y="6075293"/>
            <a:ext cx="2910080" cy="698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D0B64-325C-2765-7B80-B7A88EDD6E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8" t="14617" r="81822" b="69970"/>
          <a:stretch/>
        </p:blipFill>
        <p:spPr>
          <a:xfrm>
            <a:off x="3130130" y="6075291"/>
            <a:ext cx="1730731" cy="698929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3DDB0AF-A528-E024-7440-A5A979486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8" y="6075291"/>
            <a:ext cx="1936292" cy="6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00B2-D698-5CB4-2FC5-20285A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/>
              <a:t>Results of spinach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D03B-F1B4-ADE0-2206-9F7B8558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02107"/>
            <a:ext cx="4516711" cy="3743528"/>
          </a:xfrm>
        </p:spPr>
        <p:txBody>
          <a:bodyPr>
            <a:normAutofit/>
          </a:bodyPr>
          <a:lstStyle/>
          <a:p>
            <a:r>
              <a:rPr lang="en-GB" sz="2200" b="1" dirty="0"/>
              <a:t>23.0% of samples were positive for </a:t>
            </a:r>
            <a:r>
              <a:rPr lang="en-GB" sz="2200" b="1" i="1" dirty="0"/>
              <a:t>T. </a:t>
            </a:r>
            <a:r>
              <a:rPr lang="en-GB" sz="2200" b="1" i="1" dirty="0" err="1"/>
              <a:t>canis</a:t>
            </a:r>
            <a:r>
              <a:rPr lang="en-GB" sz="2200" b="1" i="1" dirty="0"/>
              <a:t> </a:t>
            </a:r>
            <a:r>
              <a:rPr lang="en-GB" sz="2200" b="1" dirty="0"/>
              <a:t>(28/120) </a:t>
            </a:r>
          </a:p>
          <a:p>
            <a:r>
              <a:rPr lang="en-GB" sz="2200" b="1" dirty="0"/>
              <a:t>1.7% positive for </a:t>
            </a:r>
            <a:r>
              <a:rPr lang="en-GB" sz="2200" b="1" i="1" dirty="0"/>
              <a:t>T. </a:t>
            </a:r>
            <a:r>
              <a:rPr lang="en-GB" sz="2200" b="1" i="1" dirty="0" err="1"/>
              <a:t>cati</a:t>
            </a:r>
            <a:r>
              <a:rPr lang="en-GB" sz="2200" b="1" i="1" dirty="0"/>
              <a:t> </a:t>
            </a:r>
            <a:r>
              <a:rPr lang="en-GB" sz="2200" b="1" dirty="0"/>
              <a:t>(2/120) </a:t>
            </a:r>
          </a:p>
          <a:p>
            <a:r>
              <a:rPr lang="en-GB" sz="2200" dirty="0"/>
              <a:t>Difference in the number of positive samples between farms statistically significant (P = 0.0064)</a:t>
            </a: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 descr="A picture containing outdoor, ground, grass, plant">
            <a:extLst>
              <a:ext uri="{FF2B5EF4-FFF2-40B4-BE49-F238E27FC236}">
                <a16:creationId xmlns:a16="http://schemas.microsoft.com/office/drawing/2014/main" id="{3B8440D7-4BA1-3550-6396-6EB08A5DF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593" r="-1" b="1163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687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C480-B7BC-9753-CDB4-30285D01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these findings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DE4E-BC66-F5D2-45C5-4A16E9F43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/>
              <a:t>Toxocara</a:t>
            </a:r>
            <a:r>
              <a:rPr lang="en-GB" dirty="0"/>
              <a:t> spp. </a:t>
            </a:r>
            <a:r>
              <a:rPr lang="en-GB" b="1" dirty="0"/>
              <a:t>is present on food products </a:t>
            </a:r>
            <a:r>
              <a:rPr lang="en-GB" dirty="0"/>
              <a:t>destined for human consumption in the UK</a:t>
            </a:r>
          </a:p>
          <a:p>
            <a:r>
              <a:rPr lang="en-GB" b="1" dirty="0"/>
              <a:t>Definitive hosts are able to access fields/allotments </a:t>
            </a:r>
            <a:r>
              <a:rPr lang="en-GB" dirty="0"/>
              <a:t>where food is grown – biosecurity implications</a:t>
            </a:r>
          </a:p>
          <a:p>
            <a:r>
              <a:rPr lang="en-GB" b="1" dirty="0"/>
              <a:t>Increasing public awareness</a:t>
            </a:r>
            <a:r>
              <a:rPr lang="en-GB" dirty="0"/>
              <a:t> of the importance of </a:t>
            </a:r>
            <a:r>
              <a:rPr lang="en-GB" b="1" dirty="0"/>
              <a:t>thorough vegetable washing</a:t>
            </a:r>
            <a:r>
              <a:rPr lang="en-GB" dirty="0"/>
              <a:t> before consumption is crucial</a:t>
            </a:r>
          </a:p>
          <a:p>
            <a:r>
              <a:rPr lang="en-GB" dirty="0"/>
              <a:t>Our research continues to investigate food products for </a:t>
            </a:r>
            <a:r>
              <a:rPr lang="en-GB" i="1" dirty="0" err="1"/>
              <a:t>Toxocara</a:t>
            </a:r>
            <a:r>
              <a:rPr lang="en-GB" dirty="0"/>
              <a:t> spp. contamination, aiming to </a:t>
            </a:r>
            <a:r>
              <a:rPr lang="en-GB" b="1" dirty="0">
                <a:solidFill>
                  <a:srgbClr val="FF0000"/>
                </a:solidFill>
              </a:rPr>
              <a:t>assess the risks to pubic health and whether intervention measures are needed</a:t>
            </a:r>
          </a:p>
        </p:txBody>
      </p:sp>
    </p:spTree>
    <p:extLst>
      <p:ext uri="{BB962C8B-B14F-4D97-AF65-F5344CB8AC3E}">
        <p14:creationId xmlns:p14="http://schemas.microsoft.com/office/powerpoint/2010/main" val="182032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E976B-C42D-9821-B885-3D9E75A35D6F}"/>
              </a:ext>
            </a:extLst>
          </p:cNvPr>
          <p:cNvSpPr/>
          <p:nvPr/>
        </p:nvSpPr>
        <p:spPr>
          <a:xfrm>
            <a:off x="0" y="0"/>
            <a:ext cx="12192000" cy="128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85F138-A600-4DF9-94E1-C653FE77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86" y="0"/>
            <a:ext cx="9799969" cy="1288685"/>
          </a:xfrm>
        </p:spPr>
        <p:txBody>
          <a:bodyPr/>
          <a:lstStyle/>
          <a:p>
            <a:r>
              <a:rPr lang="en-GB" b="1" noProof="0" dirty="0"/>
              <a:t>NTD research at Surrey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81D466-6D4F-431A-843D-F0504C89E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119968"/>
            <a:ext cx="5805487" cy="816435"/>
          </a:xfrm>
        </p:spPr>
        <p:txBody>
          <a:bodyPr>
            <a:normAutofit/>
          </a:bodyPr>
          <a:lstStyle/>
          <a:p>
            <a:r>
              <a:rPr lang="en-GB" noProof="0" dirty="0"/>
              <a:t>Diseases (some examples)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C998E5-8C4B-45B8-ABE6-FC7E1EFCF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6250" y="1589396"/>
            <a:ext cx="5472647" cy="816435"/>
          </a:xfrm>
        </p:spPr>
        <p:txBody>
          <a:bodyPr/>
          <a:lstStyle/>
          <a:p>
            <a:r>
              <a:rPr lang="en-GB" noProof="0" dirty="0"/>
              <a:t>A multidisciplinary </a:t>
            </a:r>
            <a:r>
              <a:rPr lang="en-GB" dirty="0"/>
              <a:t>a</a:t>
            </a:r>
            <a:r>
              <a:rPr lang="en-GB" noProof="0" dirty="0" err="1"/>
              <a:t>pproach</a:t>
            </a:r>
            <a:r>
              <a:rPr lang="en-GB" dirty="0"/>
              <a:t> involving &gt;20 researchers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6E2B1A-7B19-D74E-A4DA-CD5941D13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250" y="2397949"/>
            <a:ext cx="5579864" cy="4296902"/>
          </a:xfrm>
        </p:spPr>
        <p:txBody>
          <a:bodyPr>
            <a:normAutofit/>
          </a:bodyPr>
          <a:lstStyle/>
          <a:p>
            <a:r>
              <a:rPr lang="en-GB" sz="2400" dirty="0"/>
              <a:t>Biology</a:t>
            </a:r>
          </a:p>
          <a:p>
            <a:r>
              <a:rPr lang="en-GB" sz="2400" dirty="0"/>
              <a:t>Medicine &amp; veterinary medicine</a:t>
            </a:r>
          </a:p>
          <a:p>
            <a:r>
              <a:rPr lang="en-GB" sz="2400" dirty="0"/>
              <a:t>Epidemiology &amp; mathematical modelling</a:t>
            </a:r>
          </a:p>
          <a:p>
            <a:r>
              <a:rPr lang="en-GB" sz="2400" dirty="0"/>
              <a:t>Social science &amp; economics</a:t>
            </a:r>
          </a:p>
          <a:p>
            <a:r>
              <a:rPr lang="en-GB" sz="2400" dirty="0"/>
              <a:t>Engineering/WASH</a:t>
            </a:r>
          </a:p>
          <a:p>
            <a:r>
              <a:rPr lang="en-GB" sz="2400" b="1" dirty="0"/>
              <a:t>One Health approach is key for sustainable policy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https://www.surrey.ac.uk/neglected-tropical-diseases-research</a:t>
            </a:r>
            <a:endParaRPr lang="en-GB" sz="2400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4F59A07F-CBC1-AA10-E158-DEB0657B90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-1241" t="15052" r="1241" b="-65"/>
          <a:stretch/>
        </p:blipFill>
        <p:spPr>
          <a:xfrm>
            <a:off x="2247017" y="1974715"/>
            <a:ext cx="3275010" cy="1984636"/>
          </a:xfrm>
        </p:spPr>
      </p:pic>
      <p:pic>
        <p:nvPicPr>
          <p:cNvPr id="19" name="Picture 10" descr="P1230021">
            <a:extLst>
              <a:ext uri="{FF2B5EF4-FFF2-40B4-BE49-F238E27FC236}">
                <a16:creationId xmlns:a16="http://schemas.microsoft.com/office/drawing/2014/main" id="{A21FF1D4-8C6F-5612-9BDC-E2B45A13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23972" r="12210"/>
          <a:stretch/>
        </p:blipFill>
        <p:spPr bwMode="auto">
          <a:xfrm>
            <a:off x="310835" y="1976933"/>
            <a:ext cx="2189607" cy="25344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P0001981">
            <a:extLst>
              <a:ext uri="{FF2B5EF4-FFF2-40B4-BE49-F238E27FC236}">
                <a16:creationId xmlns:a16="http://schemas.microsoft.com/office/drawing/2014/main" id="{C45A6F52-0D26-CFD0-EB88-9918896F8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12210" r="5524"/>
          <a:stretch/>
        </p:blipFill>
        <p:spPr bwMode="auto">
          <a:xfrm>
            <a:off x="309464" y="4260062"/>
            <a:ext cx="257208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DCC442-761E-7B2B-0837-BA5EEE54E7E8}"/>
              </a:ext>
            </a:extLst>
          </p:cNvPr>
          <p:cNvSpPr txBox="1"/>
          <p:nvPr/>
        </p:nvSpPr>
        <p:spPr>
          <a:xfrm>
            <a:off x="309464" y="3926849"/>
            <a:ext cx="821059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Rabies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E7AC0-8546-BF93-6B99-850EA10CCAF0}"/>
              </a:ext>
            </a:extLst>
          </p:cNvPr>
          <p:cNvSpPr txBox="1"/>
          <p:nvPr/>
        </p:nvSpPr>
        <p:spPr>
          <a:xfrm>
            <a:off x="309464" y="5805880"/>
            <a:ext cx="257208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Intestinal helminthiases &amp; food-borne </a:t>
            </a:r>
            <a:r>
              <a:rPr lang="en-GB" sz="1600" dirty="0" err="1">
                <a:solidFill>
                  <a:schemeClr val="bg1"/>
                </a:solidFill>
              </a:rPr>
              <a:t>trematodiases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091442-6BCC-2275-7BD8-A47CFBC968B0}"/>
              </a:ext>
            </a:extLst>
          </p:cNvPr>
          <p:cNvSpPr txBox="1"/>
          <p:nvPr/>
        </p:nvSpPr>
        <p:spPr>
          <a:xfrm>
            <a:off x="2495190" y="1980542"/>
            <a:ext cx="1208985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Buruli ulcer</a:t>
            </a:r>
          </a:p>
        </p:txBody>
      </p:sp>
      <p:pic>
        <p:nvPicPr>
          <p:cNvPr id="2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6FA8679E-93A4-EFEA-9086-F07E8373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137" r="20863" b="16591"/>
          <a:stretch>
            <a:fillRect/>
          </a:stretch>
        </p:blipFill>
        <p:spPr bwMode="auto">
          <a:xfrm>
            <a:off x="2881544" y="4113512"/>
            <a:ext cx="2900567" cy="22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136DC0-A14E-26A8-98EA-83EB8CDADEDE}"/>
              </a:ext>
            </a:extLst>
          </p:cNvPr>
          <p:cNvSpPr txBox="1"/>
          <p:nvPr/>
        </p:nvSpPr>
        <p:spPr>
          <a:xfrm>
            <a:off x="2500443" y="3923287"/>
            <a:ext cx="3281668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Echinococcosis &amp; schistosomiasis</a:t>
            </a:r>
          </a:p>
        </p:txBody>
      </p:sp>
      <p:pic>
        <p:nvPicPr>
          <p:cNvPr id="2" name="Picture 1" descr="2 Colour Surrey Logo">
            <a:extLst>
              <a:ext uri="{FF2B5EF4-FFF2-40B4-BE49-F238E27FC236}">
                <a16:creationId xmlns:a16="http://schemas.microsoft.com/office/drawing/2014/main" id="{5F33DC5A-0827-9C89-046F-EEA867D27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51" y="255179"/>
            <a:ext cx="2310363" cy="681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90D938-79EA-E734-3EBA-6DC1BB50A145}"/>
              </a:ext>
            </a:extLst>
          </p:cNvPr>
          <p:cNvSpPr/>
          <p:nvPr/>
        </p:nvSpPr>
        <p:spPr>
          <a:xfrm>
            <a:off x="309464" y="1974715"/>
            <a:ext cx="5472647" cy="44159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F81EDE-994B-2FD5-008A-C6A60D19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9EA1EA-AC6D-4937-B822-85DAB664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207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054D-C4AE-4E1F-93BD-A6785BEE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GB" sz="4000" b="1"/>
              <a:t>Human toxocariasis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667E-04D2-4BDB-95BF-14FA9EB9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Caused by </a:t>
            </a:r>
            <a:r>
              <a:rPr lang="en-GB" sz="2400" i="1" dirty="0" err="1"/>
              <a:t>Toxocara</a:t>
            </a:r>
            <a:r>
              <a:rPr lang="en-GB" sz="2400" i="1" dirty="0"/>
              <a:t> </a:t>
            </a:r>
            <a:r>
              <a:rPr lang="en-GB" sz="2400" dirty="0"/>
              <a:t>sp. (</a:t>
            </a:r>
            <a:r>
              <a:rPr lang="en-GB" sz="2400" i="1" dirty="0" err="1"/>
              <a:t>canis</a:t>
            </a:r>
            <a:r>
              <a:rPr lang="en-GB" sz="2400" i="1" dirty="0"/>
              <a:t>/</a:t>
            </a:r>
            <a:r>
              <a:rPr lang="en-GB" sz="2400" i="1" dirty="0" err="1"/>
              <a:t>cati</a:t>
            </a:r>
            <a:r>
              <a:rPr lang="en-GB" sz="2400" dirty="0"/>
              <a:t>)</a:t>
            </a:r>
          </a:p>
          <a:p>
            <a:r>
              <a:rPr lang="en-GB" sz="2400" dirty="0"/>
              <a:t>Humans accidental hosts</a:t>
            </a:r>
          </a:p>
          <a:p>
            <a:r>
              <a:rPr lang="en-GB" sz="2400" dirty="0"/>
              <a:t>Wide clinical presentation: from no signs to epilepsy, asthma, allergic skin disease, blindness…</a:t>
            </a:r>
          </a:p>
          <a:p>
            <a:r>
              <a:rPr lang="en-GB" sz="2400" dirty="0"/>
              <a:t>19% global population have anti-</a:t>
            </a:r>
            <a:r>
              <a:rPr lang="en-GB" sz="2400" i="1" dirty="0" err="1"/>
              <a:t>Toxocara</a:t>
            </a:r>
            <a:r>
              <a:rPr lang="en-GB" sz="2400" dirty="0"/>
              <a:t> antibodies (Africa ~40% and SE Asia ~34%) (Rostami, 2019) </a:t>
            </a:r>
          </a:p>
          <a:p>
            <a:r>
              <a:rPr lang="en-GB" sz="2400" dirty="0"/>
              <a:t>Neglected disease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D9606-A015-4B23-A37E-D05B97F3F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52" y="581892"/>
            <a:ext cx="3109575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F9E0E-F0C6-409C-9950-A352D830B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73" y="3707894"/>
            <a:ext cx="30074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5EC2-68C0-453E-96F2-F180F2D8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b="1" dirty="0"/>
              <a:t>Epidemiology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6DC899-4BB8-48B1-8DCE-4984062D09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300163"/>
          <a:ext cx="8308068" cy="443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AED5FBBE-CBAA-4F8D-909F-4078BDAB9CEF}"/>
              </a:ext>
            </a:extLst>
          </p:cNvPr>
          <p:cNvSpPr/>
          <p:nvPr/>
        </p:nvSpPr>
        <p:spPr>
          <a:xfrm rot="20186492">
            <a:off x="7403315" y="1999848"/>
            <a:ext cx="1649050" cy="164620"/>
          </a:xfrm>
          <a:prstGeom prst="notched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A picture containing vegetable, fruit, different, fresh&#10;&#10;Description automatically generated">
            <a:extLst>
              <a:ext uri="{FF2B5EF4-FFF2-40B4-BE49-F238E27FC236}">
                <a16:creationId xmlns:a16="http://schemas.microsoft.com/office/drawing/2014/main" id="{F80D548B-BC20-47E4-ADD6-8F4F10BB1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081544" y="257295"/>
            <a:ext cx="2771913" cy="2078935"/>
          </a:xfrm>
          <a:prstGeom prst="rect">
            <a:avLst/>
          </a:prstGeom>
        </p:spPr>
      </p:pic>
      <p:pic>
        <p:nvPicPr>
          <p:cNvPr id="29" name="Picture 28" descr="A sheep with its mouth open&#10;&#10;Description automatically generated">
            <a:extLst>
              <a:ext uri="{FF2B5EF4-FFF2-40B4-BE49-F238E27FC236}">
                <a16:creationId xmlns:a16="http://schemas.microsoft.com/office/drawing/2014/main" id="{A2164734-E888-4D93-82BB-2873002F91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209880" y="4798962"/>
            <a:ext cx="2521242" cy="1674525"/>
          </a:xfrm>
          <a:prstGeom prst="rect">
            <a:avLst/>
          </a:prstGeom>
        </p:spPr>
      </p:pic>
      <p:pic>
        <p:nvPicPr>
          <p:cNvPr id="41" name="Graphic 40" descr="Help">
            <a:extLst>
              <a:ext uri="{FF2B5EF4-FFF2-40B4-BE49-F238E27FC236}">
                <a16:creationId xmlns:a16="http://schemas.microsoft.com/office/drawing/2014/main" id="{4CA0C650-57AE-4173-B789-BCE572773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07711" y="2799236"/>
            <a:ext cx="1501829" cy="1501829"/>
          </a:xfrm>
          <a:prstGeom prst="rect">
            <a:avLst/>
          </a:prstGeom>
        </p:spPr>
      </p:pic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103960A6-D172-4F75-9ADC-6519524D6D43}"/>
              </a:ext>
            </a:extLst>
          </p:cNvPr>
          <p:cNvSpPr/>
          <p:nvPr/>
        </p:nvSpPr>
        <p:spPr>
          <a:xfrm rot="1839399">
            <a:off x="7403315" y="5376393"/>
            <a:ext cx="1649050" cy="164620"/>
          </a:xfrm>
          <a:prstGeom prst="notched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9A8-84C4-4CFD-BD85-E819F70E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8" y="574916"/>
            <a:ext cx="3739341" cy="1330839"/>
          </a:xfrm>
        </p:spPr>
        <p:txBody>
          <a:bodyPr>
            <a:normAutofit/>
          </a:bodyPr>
          <a:lstStyle/>
          <a:p>
            <a:r>
              <a:rPr lang="en-GB" b="1" dirty="0"/>
              <a:t>Pilot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80E3-14B8-4469-8DCA-24ABB2AC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46" y="2090874"/>
            <a:ext cx="4515171" cy="4431806"/>
          </a:xfrm>
        </p:spPr>
        <p:txBody>
          <a:bodyPr>
            <a:normAutofit/>
          </a:bodyPr>
          <a:lstStyle/>
          <a:p>
            <a:r>
              <a:rPr lang="en-GB" sz="2200" b="1" dirty="0"/>
              <a:t>16 allotment sites </a:t>
            </a:r>
            <a:r>
              <a:rPr lang="en-GB" sz="2200" dirty="0"/>
              <a:t>(Surrey/SW London, UK)</a:t>
            </a:r>
          </a:p>
          <a:p>
            <a:r>
              <a:rPr lang="en-GB" sz="2200" dirty="0"/>
              <a:t>12-week study (Summer 2021)</a:t>
            </a:r>
          </a:p>
          <a:p>
            <a:r>
              <a:rPr lang="en-GB" sz="2200" b="1" dirty="0"/>
              <a:t>Lettuce, spinach, spring onion and celery</a:t>
            </a:r>
            <a:r>
              <a:rPr lang="en-GB" sz="2200" dirty="0"/>
              <a:t> (‘ready to eat’ veg types)</a:t>
            </a:r>
          </a:p>
          <a:p>
            <a:r>
              <a:rPr lang="en-GB" sz="2200" dirty="0"/>
              <a:t>Plot holder questionnaire in each donation bag </a:t>
            </a:r>
          </a:p>
          <a:p>
            <a:r>
              <a:rPr lang="en-GB" sz="2200" b="1" u="sng" dirty="0"/>
              <a:t>First time this has been investigated in UK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2B53A-063E-4F28-910C-9B1EAFBA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663574"/>
            <a:ext cx="6155141" cy="35545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F86947-6EA4-4FF9-8248-7D1F18860E5A}"/>
              </a:ext>
            </a:extLst>
          </p:cNvPr>
          <p:cNvSpPr txBox="1"/>
          <p:nvPr/>
        </p:nvSpPr>
        <p:spPr>
          <a:xfrm>
            <a:off x="5650456" y="5476240"/>
            <a:ext cx="59531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Could </a:t>
            </a:r>
            <a:r>
              <a:rPr lang="en-GB" sz="2200" b="1" i="1" dirty="0" err="1"/>
              <a:t>Toxocara</a:t>
            </a:r>
            <a:r>
              <a:rPr lang="en-GB" sz="2200" b="1" dirty="0"/>
              <a:t> eggs from infected animals contaminate vegetable crops in allotments?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C951F-7C5F-44C4-9CC0-181D44D3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21" y="140183"/>
            <a:ext cx="2204720" cy="8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84"/>
    </mc:Choice>
    <mc:Fallback xmlns="">
      <p:transition spd="slow" advTm="632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3443-09E8-4425-AEE6-6548CABA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24299"/>
            <a:ext cx="2890837" cy="2452687"/>
          </a:xfrm>
        </p:spPr>
        <p:txBody>
          <a:bodyPr anchor="ctr">
            <a:normAutofit/>
          </a:bodyPr>
          <a:lstStyle/>
          <a:p>
            <a:r>
              <a:rPr lang="en-GB" b="1" dirty="0"/>
              <a:t>Allotment sample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C909A-8015-4ADA-B519-A63D83525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30" b="12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07B0-AB01-4123-9922-265B76F9F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850" y="3924300"/>
            <a:ext cx="8629650" cy="2452687"/>
          </a:xfrm>
        </p:spPr>
        <p:txBody>
          <a:bodyPr anchor="ctr">
            <a:noAutofit/>
          </a:bodyPr>
          <a:lstStyle/>
          <a:p>
            <a:r>
              <a:rPr lang="en-GB" sz="2200" b="1" dirty="0"/>
              <a:t>82</a:t>
            </a:r>
            <a:r>
              <a:rPr lang="en-GB" sz="2200" dirty="0"/>
              <a:t> </a:t>
            </a:r>
            <a:r>
              <a:rPr lang="en-GB" sz="2200" b="1" dirty="0"/>
              <a:t>vegetable samples </a:t>
            </a:r>
            <a:r>
              <a:rPr lang="en-GB" sz="2200" dirty="0"/>
              <a:t>obtained in total</a:t>
            </a:r>
          </a:p>
          <a:p>
            <a:r>
              <a:rPr lang="en-GB" sz="2200" dirty="0"/>
              <a:t>100g of each tested – sedimentation &amp; microscopy</a:t>
            </a:r>
          </a:p>
          <a:p>
            <a:r>
              <a:rPr lang="en-GB" sz="2200" dirty="0"/>
              <a:t>For </a:t>
            </a:r>
            <a:r>
              <a:rPr lang="en-GB" sz="2200" b="1" dirty="0"/>
              <a:t>8 samples</a:t>
            </a:r>
            <a:r>
              <a:rPr lang="en-GB" sz="2200" dirty="0"/>
              <a:t>, at least 100g soil from around the vegetable plant was also available to analyse</a:t>
            </a:r>
          </a:p>
        </p:txBody>
      </p:sp>
    </p:spTree>
    <p:extLst>
      <p:ext uri="{BB962C8B-B14F-4D97-AF65-F5344CB8AC3E}">
        <p14:creationId xmlns:p14="http://schemas.microsoft.com/office/powerpoint/2010/main" val="26618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0"/>
    </mc:Choice>
    <mc:Fallback xmlns="">
      <p:transition spd="slow" advTm="565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5C31-9FF1-4C79-AA5E-6C0B467C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59" y="523872"/>
            <a:ext cx="9392421" cy="1330841"/>
          </a:xfrm>
        </p:spPr>
        <p:txBody>
          <a:bodyPr>
            <a:normAutofit/>
          </a:bodyPr>
          <a:lstStyle/>
          <a:p>
            <a:r>
              <a:rPr lang="en-GB" b="1" dirty="0"/>
              <a:t>Results of the pilot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6BB1-B929-44CF-9355-6275D8B7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7" y="2175267"/>
            <a:ext cx="6810374" cy="4497078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Vegetables</a:t>
            </a:r>
          </a:p>
          <a:p>
            <a:pPr lvl="1"/>
            <a:r>
              <a:rPr lang="en-GB" dirty="0"/>
              <a:t>2/82 positive for </a:t>
            </a:r>
            <a:r>
              <a:rPr lang="en-GB" i="1" dirty="0" err="1"/>
              <a:t>Toxocara</a:t>
            </a:r>
            <a:r>
              <a:rPr lang="en-GB" dirty="0"/>
              <a:t> sp. eggs (both were lettuce) = Prevalence of </a:t>
            </a:r>
            <a:r>
              <a:rPr lang="en-GB" b="1" dirty="0"/>
              <a:t>2.4% </a:t>
            </a:r>
          </a:p>
          <a:p>
            <a:pPr marL="457200" lvl="1" indent="0">
              <a:buNone/>
            </a:pPr>
            <a:r>
              <a:rPr lang="en-GB" b="1" dirty="0"/>
              <a:t>   </a:t>
            </a:r>
            <a:r>
              <a:rPr lang="en-GB" dirty="0"/>
              <a:t>(Lettuce (N=31) prevalence = </a:t>
            </a:r>
            <a:r>
              <a:rPr lang="en-GB" b="1" dirty="0"/>
              <a:t>6.5%</a:t>
            </a:r>
            <a:r>
              <a:rPr lang="en-GB" dirty="0"/>
              <a:t>)</a:t>
            </a:r>
          </a:p>
          <a:p>
            <a:r>
              <a:rPr lang="en-GB" sz="2400" b="1" u="sng" dirty="0"/>
              <a:t>Soil </a:t>
            </a:r>
          </a:p>
          <a:p>
            <a:pPr lvl="1"/>
            <a:r>
              <a:rPr lang="en-GB" dirty="0"/>
              <a:t>1/8 positive for </a:t>
            </a:r>
            <a:r>
              <a:rPr lang="en-GB" i="1" dirty="0" err="1"/>
              <a:t>Toxocara</a:t>
            </a:r>
            <a:r>
              <a:rPr lang="en-GB" dirty="0"/>
              <a:t> sp. eggs </a:t>
            </a:r>
          </a:p>
          <a:p>
            <a:pPr marL="457200" lvl="1" indent="0">
              <a:buNone/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86DCC-11F0-4C1E-820B-80AE3FE23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7830" y="2340068"/>
            <a:ext cx="4038618" cy="37559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921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84"/>
    </mc:Choice>
    <mc:Fallback xmlns="">
      <p:transition spd="slow" advTm="932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24EE-5479-4A56-9F76-9D242FE7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Questionnaire 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8DBF-2FA2-41A3-A1B5-023AC4F7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55" y="2483942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2400" b="1" u="sng" dirty="0"/>
          </a:p>
          <a:p>
            <a:pPr lvl="1"/>
            <a:r>
              <a:rPr lang="en-GB" b="1" dirty="0"/>
              <a:t>88%</a:t>
            </a:r>
            <a:r>
              <a:rPr lang="en-GB" dirty="0"/>
              <a:t> (68/77) of respondents had </a:t>
            </a:r>
            <a:r>
              <a:rPr lang="en-GB" b="1" dirty="0"/>
              <a:t>seen a definitive host species </a:t>
            </a:r>
            <a:r>
              <a:rPr lang="en-GB" dirty="0"/>
              <a:t>or the </a:t>
            </a:r>
            <a:r>
              <a:rPr lang="en-GB" b="1" dirty="0"/>
              <a:t>excrement of a definitive host </a:t>
            </a:r>
            <a:r>
              <a:rPr lang="en-GB" dirty="0"/>
              <a:t>on their site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b="1" dirty="0"/>
              <a:t>29% </a:t>
            </a:r>
            <a:r>
              <a:rPr lang="en-GB" dirty="0"/>
              <a:t>(22/77) of respondents reported seeing </a:t>
            </a:r>
            <a:r>
              <a:rPr lang="en-GB" b="1" dirty="0"/>
              <a:t>foxes, cats </a:t>
            </a:r>
            <a:r>
              <a:rPr lang="en-GB" b="1" i="1" dirty="0"/>
              <a:t>and</a:t>
            </a:r>
            <a:r>
              <a:rPr lang="en-GB" b="1" dirty="0"/>
              <a:t> dogs </a:t>
            </a:r>
            <a:r>
              <a:rPr lang="en-GB" dirty="0"/>
              <a:t>at their community garden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6A739-CC9E-4DE6-91E6-4BC212CDE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80" r="209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5186C-BDE3-D007-6133-696418A80DF3}"/>
              </a:ext>
            </a:extLst>
          </p:cNvPr>
          <p:cNvSpPr txBox="1"/>
          <p:nvPr/>
        </p:nvSpPr>
        <p:spPr>
          <a:xfrm>
            <a:off x="5948738" y="6529466"/>
            <a:ext cx="436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Image source: nhpbs.org </a:t>
            </a:r>
          </a:p>
        </p:txBody>
      </p:sp>
    </p:spTree>
    <p:extLst>
      <p:ext uri="{BB962C8B-B14F-4D97-AF65-F5344CB8AC3E}">
        <p14:creationId xmlns:p14="http://schemas.microsoft.com/office/powerpoint/2010/main" val="20618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1"/>
    </mc:Choice>
    <mc:Fallback xmlns="">
      <p:transition spd="slow" advTm="263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9E71B7-8C62-712A-CB58-2CEAD23AE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8" r="9091" b="88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CC1B0-07A3-D912-1DB9-14594E88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b="1" dirty="0"/>
              <a:t>Commercial farm study (summer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CF83-272E-5623-3F43-8D5A1AA6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304325"/>
            <a:ext cx="6768715" cy="3773010"/>
          </a:xfrm>
        </p:spPr>
        <p:txBody>
          <a:bodyPr>
            <a:normAutofit/>
          </a:bodyPr>
          <a:lstStyle/>
          <a:p>
            <a:r>
              <a:rPr lang="en-GB" sz="2400" dirty="0"/>
              <a:t>Investigated produce </a:t>
            </a:r>
            <a:r>
              <a:rPr lang="en-GB" sz="2400" b="1" dirty="0"/>
              <a:t>field-grown on larger-scale commercial farms</a:t>
            </a:r>
          </a:p>
          <a:p>
            <a:r>
              <a:rPr lang="en-GB" sz="2400" b="1" dirty="0"/>
              <a:t>Spinach</a:t>
            </a:r>
            <a:r>
              <a:rPr lang="en-GB" sz="2400" dirty="0"/>
              <a:t> selected as leafy, widely available on farms and can be eaten without prior peeling/cooking</a:t>
            </a:r>
          </a:p>
          <a:p>
            <a:r>
              <a:rPr lang="en-GB" sz="2400" b="1" dirty="0"/>
              <a:t>120 samples</a:t>
            </a:r>
            <a:r>
              <a:rPr lang="en-GB" sz="2400" dirty="0"/>
              <a:t> from 4 farms in south of England</a:t>
            </a:r>
          </a:p>
          <a:p>
            <a:r>
              <a:rPr lang="en-GB" sz="2400" dirty="0"/>
              <a:t>Sampled along every row in the field at 1m intervals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329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8E83-B4DA-2A35-C63D-C32E31D3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80" y="580394"/>
            <a:ext cx="5100270" cy="1622321"/>
          </a:xfrm>
        </p:spPr>
        <p:txBody>
          <a:bodyPr>
            <a:normAutofit/>
          </a:bodyPr>
          <a:lstStyle/>
          <a:p>
            <a:r>
              <a:rPr lang="en-GB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7E521-CF42-CB5C-A340-C1474ADF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0" y="2166350"/>
            <a:ext cx="3872249" cy="4111256"/>
          </a:xfrm>
        </p:spPr>
        <p:txBody>
          <a:bodyPr>
            <a:normAutofit/>
          </a:bodyPr>
          <a:lstStyle/>
          <a:p>
            <a:r>
              <a:rPr lang="en-GB" sz="2200" dirty="0"/>
              <a:t>300g spinach samples</a:t>
            </a:r>
          </a:p>
          <a:p>
            <a:r>
              <a:rPr lang="en-GB" sz="2200" dirty="0"/>
              <a:t>Washed with 500mL of water containing 0.2% Tween 20 – passed through sieving system (Guggisberg et al. 2020)</a:t>
            </a:r>
          </a:p>
          <a:p>
            <a:r>
              <a:rPr lang="en-GB" sz="2200" dirty="0"/>
              <a:t>Nylon filter (40µm diameter) in bottle neck captures eggs</a:t>
            </a:r>
          </a:p>
          <a:p>
            <a:r>
              <a:rPr lang="en-GB" sz="2200" dirty="0"/>
              <a:t>Extracted DNA from eggs retrieved -&gt; multiplex qPCR</a:t>
            </a:r>
          </a:p>
          <a:p>
            <a:r>
              <a:rPr lang="en-GB" sz="2200" dirty="0"/>
              <a:t>Spiking experiments detected down to 4 eggs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AC0C3-F5C7-9C62-FE17-F3FDA835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314710"/>
            <a:ext cx="6019331" cy="422858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D230B-0D3F-082C-2EC7-675C59BC2D8D}"/>
              </a:ext>
            </a:extLst>
          </p:cNvPr>
          <p:cNvSpPr txBox="1"/>
          <p:nvPr/>
        </p:nvSpPr>
        <p:spPr>
          <a:xfrm>
            <a:off x="8857753" y="5754386"/>
            <a:ext cx="297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 adapted from Guggisberg et al. (2020) created with Biorender.com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7ABF0-0393-5D8E-28E5-F4DEEE9D4C2D}"/>
              </a:ext>
            </a:extLst>
          </p:cNvPr>
          <p:cNvSpPr/>
          <p:nvPr/>
        </p:nvSpPr>
        <p:spPr>
          <a:xfrm>
            <a:off x="5220586" y="669851"/>
            <a:ext cx="6687879" cy="5847907"/>
          </a:xfrm>
          <a:prstGeom prst="rect">
            <a:avLst/>
          </a:prstGeom>
          <a:solidFill>
            <a:schemeClr val="accent1">
              <a:alpha val="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6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635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Toxocara spp. contamination of food - assessing the risks to public health</vt:lpstr>
      <vt:lpstr>Human toxocariasis</vt:lpstr>
      <vt:lpstr>Epidemiology</vt:lpstr>
      <vt:lpstr>Pilot study </vt:lpstr>
      <vt:lpstr>Allotment sample analysis</vt:lpstr>
      <vt:lpstr>Results of the pilot study</vt:lpstr>
      <vt:lpstr>Questionnaire results:</vt:lpstr>
      <vt:lpstr>Commercial farm study (summer 2022)</vt:lpstr>
      <vt:lpstr>Methodology</vt:lpstr>
      <vt:lpstr>Results of spinach study</vt:lpstr>
      <vt:lpstr>What do these findings tell us?</vt:lpstr>
      <vt:lpstr>NTD research at Surrey</vt:lpstr>
      <vt:lpstr>PowerPoint Presentation</vt:lpstr>
    </vt:vector>
  </TitlesOfParts>
  <Company>University of Surrey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Toxocara contamination of food - assessing the risks to public health</dc:title>
  <dc:creator>Healy, Sara R (PG/R - School of Vet Med.)</dc:creator>
  <cp:lastModifiedBy>Forbes, Kathryn J</cp:lastModifiedBy>
  <cp:revision>3</cp:revision>
  <dcterms:created xsi:type="dcterms:W3CDTF">2023-01-19T09:51:50Z</dcterms:created>
  <dcterms:modified xsi:type="dcterms:W3CDTF">2023-01-26T11:32:25Z</dcterms:modified>
</cp:coreProperties>
</file>