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301" r:id="rId3"/>
    <p:sldId id="300" r:id="rId4"/>
    <p:sldId id="308" r:id="rId5"/>
    <p:sldId id="305" r:id="rId6"/>
    <p:sldId id="306" r:id="rId7"/>
    <p:sldId id="288" r:id="rId8"/>
    <p:sldId id="286" r:id="rId9"/>
    <p:sldId id="311" r:id="rId10"/>
    <p:sldId id="310" r:id="rId11"/>
    <p:sldId id="31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2B0"/>
    <a:srgbClr val="7F7F7F"/>
    <a:srgbClr val="A6A6A6"/>
    <a:srgbClr val="4472C4"/>
    <a:srgbClr val="DBDBDB"/>
    <a:srgbClr val="B4C7E7"/>
    <a:srgbClr val="3A63B6"/>
    <a:srgbClr val="0035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63404-84F2-411D-9F08-F3AA81B79B4A}" v="1786" dt="2023-01-24T11:51:19.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59" autoAdjust="0"/>
    <p:restoredTop sz="89494" autoAdjust="0"/>
  </p:normalViewPr>
  <p:slideViewPr>
    <p:cSldViewPr snapToGrid="0">
      <p:cViewPr varScale="1">
        <p:scale>
          <a:sx n="60" d="100"/>
          <a:sy n="60" d="100"/>
        </p:scale>
        <p:origin x="16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8E896-310D-4FF2-B5BB-F46834270668}" type="datetimeFigureOut">
              <a:rPr lang="en-GB" smtClean="0"/>
              <a:t>26/01/2023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14DDA-4012-4F29-8B47-80D1EFE486BD}" type="slidenum">
              <a:rPr lang="en-GB" smtClean="0"/>
              <a:t>‹#›</a:t>
            </a:fld>
            <a:endParaRPr lang="en-GB"/>
          </a:p>
        </p:txBody>
      </p:sp>
    </p:spTree>
    <p:extLst>
      <p:ext uri="{BB962C8B-B14F-4D97-AF65-F5344CB8AC3E}">
        <p14:creationId xmlns:p14="http://schemas.microsoft.com/office/powerpoint/2010/main" val="54027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higher in lower income? </a:t>
            </a:r>
          </a:p>
          <a:p>
            <a:endParaRPr lang="en-US" dirty="0"/>
          </a:p>
          <a:p>
            <a:endParaRPr lang="en-US" dirty="0"/>
          </a:p>
          <a:p>
            <a:r>
              <a:rPr lang="en-US" dirty="0"/>
              <a:t>I’m going to begin by persuading you that while </a:t>
            </a:r>
            <a:r>
              <a:rPr lang="en-US" dirty="0" err="1"/>
              <a:t>toxo</a:t>
            </a:r>
            <a:r>
              <a:rPr lang="en-US" dirty="0"/>
              <a:t> is not on the current WHO list of NTDs &amp; its distribution is not limited to the tropics, it meets many of the other criteria required of NTDs</a:t>
            </a:r>
          </a:p>
          <a:p>
            <a:endParaRPr lang="en-US" dirty="0"/>
          </a:p>
          <a:p>
            <a:r>
              <a:rPr lang="en-US" dirty="0"/>
              <a:t>Firstly, there is a larger burden of infections in lower socioeconomic status &amp; minority groups, as shown in these examples here of Germany and the US, where seroprevalence is higher among lower income populations. And indeed this pattern holds when we instead look globally by country income status, with poorer countries shouldering the burden of higher parasite exposure.</a:t>
            </a:r>
          </a:p>
          <a:p>
            <a:endParaRPr lang="en-US" dirty="0"/>
          </a:p>
          <a:p>
            <a:r>
              <a:rPr lang="en-US" dirty="0"/>
              <a:t>Secondly, furthering its impact on disadvantaged groups, it is a chronic condition &amp; can be a fatal opportunistic infection among immunosuppressed individuals. </a:t>
            </a:r>
          </a:p>
          <a:p>
            <a:endParaRPr lang="en-US" dirty="0"/>
          </a:p>
          <a:p>
            <a:r>
              <a:rPr lang="en-US" dirty="0"/>
              <a:t>Thirdly, it is neglected in the fact that the few public health interventions that exist are largely based in high-income countries </a:t>
            </a:r>
          </a:p>
          <a:p>
            <a:endParaRPr lang="en-US" dirty="0"/>
          </a:p>
          <a:p>
            <a:r>
              <a:rPr lang="en-US" dirty="0"/>
              <a:t>And if that doesn’t sufficiently persuade you of T. gondii’s neglected status, listen to the CDC</a:t>
            </a:r>
          </a:p>
          <a:p>
            <a:endParaRPr lang="en-US" dirty="0"/>
          </a:p>
        </p:txBody>
      </p:sp>
      <p:sp>
        <p:nvSpPr>
          <p:cNvPr id="4" name="Slide Number Placeholder 3"/>
          <p:cNvSpPr>
            <a:spLocks noGrp="1"/>
          </p:cNvSpPr>
          <p:nvPr>
            <p:ph type="sldNum" sz="quarter" idx="5"/>
          </p:nvPr>
        </p:nvSpPr>
        <p:spPr/>
        <p:txBody>
          <a:bodyPr/>
          <a:lstStyle/>
          <a:p>
            <a:fld id="{FFBCA82D-2F50-064A-AFA6-BC759E5C3861}" type="slidenum">
              <a:rPr lang="en-US" smtClean="0"/>
              <a:t>2</a:t>
            </a:fld>
            <a:endParaRPr lang="en-US"/>
          </a:p>
        </p:txBody>
      </p:sp>
    </p:spTree>
    <p:extLst>
      <p:ext uri="{BB962C8B-B14F-4D97-AF65-F5344CB8AC3E}">
        <p14:creationId xmlns:p14="http://schemas.microsoft.com/office/powerpoint/2010/main" val="98682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j-lt"/>
              </a:rPr>
              <a:t>-cats are the definitive hosts, shed oocysts which contaminate the environment</a:t>
            </a:r>
          </a:p>
          <a:p>
            <a:r>
              <a:rPr lang="en-GB" sz="1200" dirty="0">
                <a:latin typeface="+mj-lt"/>
              </a:rPr>
              <a:t>-other warm blooded animals acquire the infection by ingesting oocysts or by eating other infected animals containing the parasite in their tissues</a:t>
            </a:r>
          </a:p>
          <a:p>
            <a:r>
              <a:rPr lang="en-GB" sz="1200" dirty="0">
                <a:latin typeface="+mj-lt"/>
              </a:rPr>
              <a:t>-people can become infected through either of these two routes</a:t>
            </a:r>
          </a:p>
          <a:p>
            <a:r>
              <a:rPr lang="en-GB" sz="1200" dirty="0">
                <a:latin typeface="+mj-lt"/>
              </a:rPr>
              <a:t>-pregnant women are considered a high-risk group, since those who become exposed for the first time during pregnancy are at risk of vertical transmission from mother to foetus</a:t>
            </a:r>
          </a:p>
          <a:p>
            <a:r>
              <a:rPr lang="en-GB" sz="1200" dirty="0">
                <a:latin typeface="+mj-lt"/>
              </a:rPr>
              <a:t>-this may result in congenital toxoplasmosis, which can cause spontaneous abortion, stillbirth, or if the foetus is brought to term, a range of craniocerebral and ocular effects</a:t>
            </a:r>
          </a:p>
        </p:txBody>
      </p:sp>
      <p:sp>
        <p:nvSpPr>
          <p:cNvPr id="4" name="Slide Number Placeholder 3"/>
          <p:cNvSpPr>
            <a:spLocks noGrp="1"/>
          </p:cNvSpPr>
          <p:nvPr>
            <p:ph type="sldNum" sz="quarter" idx="5"/>
          </p:nvPr>
        </p:nvSpPr>
        <p:spPr/>
        <p:txBody>
          <a:bodyPr/>
          <a:lstStyle/>
          <a:p>
            <a:fld id="{FFBCA82D-2F50-064A-AFA6-BC759E5C3861}" type="slidenum">
              <a:rPr lang="en-US" smtClean="0"/>
              <a:t>3</a:t>
            </a:fld>
            <a:endParaRPr lang="en-US"/>
          </a:p>
        </p:txBody>
      </p:sp>
    </p:spTree>
    <p:extLst>
      <p:ext uri="{BB962C8B-B14F-4D97-AF65-F5344CB8AC3E}">
        <p14:creationId xmlns:p14="http://schemas.microsoft.com/office/powerpoint/2010/main" val="216473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since </a:t>
            </a:r>
            <a:r>
              <a:rPr lang="en-US" dirty="0"/>
              <a:t>the mother’s immunological status determines the risk of vertical transmission, it is important to have information on the proportion of the population that have specific antibodies, known as seroprevalence</a:t>
            </a:r>
          </a:p>
          <a:p>
            <a:r>
              <a:rPr lang="en-US" dirty="0"/>
              <a:t>- It is also important, therefore, to understand how seroprevalence might be changing over time</a:t>
            </a:r>
          </a:p>
          <a:p>
            <a:r>
              <a:rPr lang="en-US" dirty="0"/>
              <a:t>- Interestingly, in recent decades, some countries have reported decreases in seroprevalence</a:t>
            </a:r>
          </a:p>
          <a:p>
            <a:pPr marL="171450" indent="-171450">
              <a:buFontTx/>
              <a:buChar char="-"/>
            </a:pPr>
            <a:r>
              <a:rPr lang="en-US" dirty="0"/>
              <a:t>This graph shows the age-seroprevalence curves for the general population of France</a:t>
            </a:r>
          </a:p>
          <a:p>
            <a:pPr marL="171450" indent="-171450">
              <a:buFontTx/>
              <a:buChar char="-"/>
            </a:pPr>
            <a:r>
              <a:rPr lang="en-US" dirty="0"/>
              <a:t>However it is unclear to what extent this trend holds across other countries, and no study has yet collected these data</a:t>
            </a:r>
          </a:p>
        </p:txBody>
      </p:sp>
      <p:sp>
        <p:nvSpPr>
          <p:cNvPr id="4" name="Slide Number Placeholder 3"/>
          <p:cNvSpPr>
            <a:spLocks noGrp="1"/>
          </p:cNvSpPr>
          <p:nvPr>
            <p:ph type="sldNum" sz="quarter" idx="5"/>
          </p:nvPr>
        </p:nvSpPr>
        <p:spPr/>
        <p:txBody>
          <a:bodyPr/>
          <a:lstStyle/>
          <a:p>
            <a:fld id="{FFBCA82D-2F50-064A-AFA6-BC759E5C3861}" type="slidenum">
              <a:rPr lang="en-US" smtClean="0"/>
              <a:t>4</a:t>
            </a:fld>
            <a:endParaRPr lang="en-US"/>
          </a:p>
        </p:txBody>
      </p:sp>
    </p:spTree>
    <p:extLst>
      <p:ext uri="{BB962C8B-B14F-4D97-AF65-F5344CB8AC3E}">
        <p14:creationId xmlns:p14="http://schemas.microsoft.com/office/powerpoint/2010/main" val="19443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fill this evidence gap, we aimed to extract representative seroprevalence data from the literature to assess trends over time</a:t>
            </a:r>
          </a:p>
        </p:txBody>
      </p:sp>
      <p:sp>
        <p:nvSpPr>
          <p:cNvPr id="4" name="Slide Number Placeholder 3"/>
          <p:cNvSpPr>
            <a:spLocks noGrp="1"/>
          </p:cNvSpPr>
          <p:nvPr>
            <p:ph type="sldNum" sz="quarter" idx="5"/>
          </p:nvPr>
        </p:nvSpPr>
        <p:spPr/>
        <p:txBody>
          <a:bodyPr/>
          <a:lstStyle/>
          <a:p>
            <a:fld id="{D1314DDA-4012-4F29-8B47-80D1EFE486BD}" type="slidenum">
              <a:rPr lang="en-GB" smtClean="0"/>
              <a:t>5</a:t>
            </a:fld>
            <a:endParaRPr lang="en-GB"/>
          </a:p>
        </p:txBody>
      </p:sp>
    </p:spTree>
    <p:extLst>
      <p:ext uri="{BB962C8B-B14F-4D97-AF65-F5344CB8AC3E}">
        <p14:creationId xmlns:p14="http://schemas.microsoft.com/office/powerpoint/2010/main" val="344588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line shows the linear change in seroprevalence for a given country</a:t>
            </a:r>
          </a:p>
          <a:p>
            <a:endParaRPr lang="en-GB" dirty="0"/>
          </a:p>
          <a:p>
            <a:r>
              <a:rPr lang="en-GB" dirty="0"/>
              <a:t>For countries where we had data for more than one population, these data are grouped so that lines correspond to the changes within each population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brevity I have shown data on only 2 of the 6 collected populations. However the trends in seroprevalence are qualitatively similar, with most showing a trend of decreasing seroprevalence</a:t>
            </a:r>
          </a:p>
        </p:txBody>
      </p:sp>
      <p:sp>
        <p:nvSpPr>
          <p:cNvPr id="4" name="Slide Number Placeholder 3"/>
          <p:cNvSpPr>
            <a:spLocks noGrp="1"/>
          </p:cNvSpPr>
          <p:nvPr>
            <p:ph type="sldNum" sz="quarter" idx="5"/>
          </p:nvPr>
        </p:nvSpPr>
        <p:spPr/>
        <p:txBody>
          <a:bodyPr/>
          <a:lstStyle/>
          <a:p>
            <a:fld id="{D1314DDA-4012-4F29-8B47-80D1EFE486BD}" type="slidenum">
              <a:rPr lang="en-GB" smtClean="0"/>
              <a:t>6</a:t>
            </a:fld>
            <a:endParaRPr lang="en-GB"/>
          </a:p>
        </p:txBody>
      </p:sp>
    </p:spTree>
    <p:extLst>
      <p:ext uri="{BB962C8B-B14F-4D97-AF65-F5344CB8AC3E}">
        <p14:creationId xmlns:p14="http://schemas.microsoft.com/office/powerpoint/2010/main" val="42584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All countries in dataset were upper-middle to high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Don’t have time to discuss the predictions of CT incidence but if you’re interested please do read our paper</a:t>
            </a:r>
          </a:p>
          <a:p>
            <a:endParaRPr lang="en-GB" dirty="0"/>
          </a:p>
        </p:txBody>
      </p:sp>
      <p:sp>
        <p:nvSpPr>
          <p:cNvPr id="4" name="Slide Number Placeholder 3"/>
          <p:cNvSpPr>
            <a:spLocks noGrp="1"/>
          </p:cNvSpPr>
          <p:nvPr>
            <p:ph type="sldNum" sz="quarter" idx="5"/>
          </p:nvPr>
        </p:nvSpPr>
        <p:spPr/>
        <p:txBody>
          <a:bodyPr/>
          <a:lstStyle/>
          <a:p>
            <a:fld id="{D1314DDA-4012-4F29-8B47-80D1EFE486BD}" type="slidenum">
              <a:rPr lang="en-GB" smtClean="0"/>
              <a:t>7</a:t>
            </a:fld>
            <a:endParaRPr lang="en-GB"/>
          </a:p>
        </p:txBody>
      </p:sp>
    </p:spTree>
    <p:extLst>
      <p:ext uri="{BB962C8B-B14F-4D97-AF65-F5344CB8AC3E}">
        <p14:creationId xmlns:p14="http://schemas.microsoft.com/office/powerpoint/2010/main" val="3541582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314DDA-4012-4F29-8B47-80D1EFE486BD}" type="slidenum">
              <a:rPr lang="en-GB" smtClean="0"/>
              <a:t>8</a:t>
            </a:fld>
            <a:endParaRPr lang="en-GB"/>
          </a:p>
        </p:txBody>
      </p:sp>
    </p:spTree>
    <p:extLst>
      <p:ext uri="{BB962C8B-B14F-4D97-AF65-F5344CB8AC3E}">
        <p14:creationId xmlns:p14="http://schemas.microsoft.com/office/powerpoint/2010/main" val="265311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314DDA-4012-4F29-8B47-80D1EFE486BD}" type="slidenum">
              <a:rPr lang="en-GB" smtClean="0"/>
              <a:t>10</a:t>
            </a:fld>
            <a:endParaRPr lang="en-GB"/>
          </a:p>
        </p:txBody>
      </p:sp>
    </p:spTree>
    <p:extLst>
      <p:ext uri="{BB962C8B-B14F-4D97-AF65-F5344CB8AC3E}">
        <p14:creationId xmlns:p14="http://schemas.microsoft.com/office/powerpoint/2010/main" val="1842589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314DDA-4012-4F29-8B47-80D1EFE486BD}" type="slidenum">
              <a:rPr lang="en-GB" smtClean="0"/>
              <a:t>11</a:t>
            </a:fld>
            <a:endParaRPr lang="en-GB"/>
          </a:p>
        </p:txBody>
      </p:sp>
    </p:spTree>
    <p:extLst>
      <p:ext uri="{BB962C8B-B14F-4D97-AF65-F5344CB8AC3E}">
        <p14:creationId xmlns:p14="http://schemas.microsoft.com/office/powerpoint/2010/main" val="112616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27548D-6F61-4368-88C1-730AB30E1570}"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054F22-4FDE-44BD-AC16-612B6B836353}" type="slidenum">
              <a:rPr lang="en-GB" smtClean="0"/>
              <a:t>‹#›</a:t>
            </a:fld>
            <a:endParaRPr lang="en-GB"/>
          </a:p>
        </p:txBody>
      </p:sp>
    </p:spTree>
    <p:extLst>
      <p:ext uri="{BB962C8B-B14F-4D97-AF65-F5344CB8AC3E}">
        <p14:creationId xmlns:p14="http://schemas.microsoft.com/office/powerpoint/2010/main" val="906206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7548D-6F61-4368-88C1-730AB30E1570}"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054F22-4FDE-44BD-AC16-612B6B836353}" type="slidenum">
              <a:rPr lang="en-GB" smtClean="0"/>
              <a:t>‹#›</a:t>
            </a:fld>
            <a:endParaRPr lang="en-GB"/>
          </a:p>
        </p:txBody>
      </p:sp>
    </p:spTree>
    <p:extLst>
      <p:ext uri="{BB962C8B-B14F-4D97-AF65-F5344CB8AC3E}">
        <p14:creationId xmlns:p14="http://schemas.microsoft.com/office/powerpoint/2010/main" val="171836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7548D-6F61-4368-88C1-730AB30E1570}"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054F22-4FDE-44BD-AC16-612B6B836353}" type="slidenum">
              <a:rPr lang="en-GB" smtClean="0"/>
              <a:t>‹#›</a:t>
            </a:fld>
            <a:endParaRPr lang="en-GB"/>
          </a:p>
        </p:txBody>
      </p:sp>
    </p:spTree>
    <p:extLst>
      <p:ext uri="{BB962C8B-B14F-4D97-AF65-F5344CB8AC3E}">
        <p14:creationId xmlns:p14="http://schemas.microsoft.com/office/powerpoint/2010/main" val="580443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7548D-6F61-4368-88C1-730AB30E1570}"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054F22-4FDE-44BD-AC16-612B6B836353}" type="slidenum">
              <a:rPr lang="en-GB" smtClean="0"/>
              <a:t>‹#›</a:t>
            </a:fld>
            <a:endParaRPr lang="en-GB"/>
          </a:p>
        </p:txBody>
      </p:sp>
    </p:spTree>
    <p:extLst>
      <p:ext uri="{BB962C8B-B14F-4D97-AF65-F5344CB8AC3E}">
        <p14:creationId xmlns:p14="http://schemas.microsoft.com/office/powerpoint/2010/main" val="393066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27548D-6F61-4368-88C1-730AB30E1570}" type="datetimeFigureOut">
              <a:rPr lang="en-GB" smtClean="0"/>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054F22-4FDE-44BD-AC16-612B6B836353}" type="slidenum">
              <a:rPr lang="en-GB" smtClean="0"/>
              <a:t>‹#›</a:t>
            </a:fld>
            <a:endParaRPr lang="en-GB"/>
          </a:p>
        </p:txBody>
      </p:sp>
    </p:spTree>
    <p:extLst>
      <p:ext uri="{BB962C8B-B14F-4D97-AF65-F5344CB8AC3E}">
        <p14:creationId xmlns:p14="http://schemas.microsoft.com/office/powerpoint/2010/main" val="99585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27548D-6F61-4368-88C1-730AB30E1570}" type="datetimeFigureOut">
              <a:rPr lang="en-GB" smtClean="0"/>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054F22-4FDE-44BD-AC16-612B6B836353}" type="slidenum">
              <a:rPr lang="en-GB" smtClean="0"/>
              <a:t>‹#›</a:t>
            </a:fld>
            <a:endParaRPr lang="en-GB"/>
          </a:p>
        </p:txBody>
      </p:sp>
    </p:spTree>
    <p:extLst>
      <p:ext uri="{BB962C8B-B14F-4D97-AF65-F5344CB8AC3E}">
        <p14:creationId xmlns:p14="http://schemas.microsoft.com/office/powerpoint/2010/main" val="73171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27548D-6F61-4368-88C1-730AB30E1570}" type="datetimeFigureOut">
              <a:rPr lang="en-GB" smtClean="0"/>
              <a:t>26/01/2023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054F22-4FDE-44BD-AC16-612B6B836353}" type="slidenum">
              <a:rPr lang="en-GB" smtClean="0"/>
              <a:t>‹#›</a:t>
            </a:fld>
            <a:endParaRPr lang="en-GB"/>
          </a:p>
        </p:txBody>
      </p:sp>
    </p:spTree>
    <p:extLst>
      <p:ext uri="{BB962C8B-B14F-4D97-AF65-F5344CB8AC3E}">
        <p14:creationId xmlns:p14="http://schemas.microsoft.com/office/powerpoint/2010/main" val="390502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27548D-6F61-4368-88C1-730AB30E1570}" type="datetimeFigureOut">
              <a:rPr lang="en-GB" smtClean="0"/>
              <a:t>26/01/2023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054F22-4FDE-44BD-AC16-612B6B836353}" type="slidenum">
              <a:rPr lang="en-GB" smtClean="0"/>
              <a:t>‹#›</a:t>
            </a:fld>
            <a:endParaRPr lang="en-GB"/>
          </a:p>
        </p:txBody>
      </p:sp>
    </p:spTree>
    <p:extLst>
      <p:ext uri="{BB962C8B-B14F-4D97-AF65-F5344CB8AC3E}">
        <p14:creationId xmlns:p14="http://schemas.microsoft.com/office/powerpoint/2010/main" val="230047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7548D-6F61-4368-88C1-730AB30E1570}" type="datetimeFigureOut">
              <a:rPr lang="en-GB" smtClean="0"/>
              <a:t>26/01/2023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054F22-4FDE-44BD-AC16-612B6B836353}" type="slidenum">
              <a:rPr lang="en-GB" smtClean="0"/>
              <a:t>‹#›</a:t>
            </a:fld>
            <a:endParaRPr lang="en-GB"/>
          </a:p>
        </p:txBody>
      </p:sp>
    </p:spTree>
    <p:extLst>
      <p:ext uri="{BB962C8B-B14F-4D97-AF65-F5344CB8AC3E}">
        <p14:creationId xmlns:p14="http://schemas.microsoft.com/office/powerpoint/2010/main" val="326940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27548D-6F61-4368-88C1-730AB30E1570}" type="datetimeFigureOut">
              <a:rPr lang="en-GB" smtClean="0"/>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054F22-4FDE-44BD-AC16-612B6B836353}" type="slidenum">
              <a:rPr lang="en-GB" smtClean="0"/>
              <a:t>‹#›</a:t>
            </a:fld>
            <a:endParaRPr lang="en-GB"/>
          </a:p>
        </p:txBody>
      </p:sp>
    </p:spTree>
    <p:extLst>
      <p:ext uri="{BB962C8B-B14F-4D97-AF65-F5344CB8AC3E}">
        <p14:creationId xmlns:p14="http://schemas.microsoft.com/office/powerpoint/2010/main" val="312785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27548D-6F61-4368-88C1-730AB30E1570}" type="datetimeFigureOut">
              <a:rPr lang="en-GB" smtClean="0"/>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054F22-4FDE-44BD-AC16-612B6B836353}" type="slidenum">
              <a:rPr lang="en-GB" smtClean="0"/>
              <a:t>‹#›</a:t>
            </a:fld>
            <a:endParaRPr lang="en-GB"/>
          </a:p>
        </p:txBody>
      </p:sp>
    </p:spTree>
    <p:extLst>
      <p:ext uri="{BB962C8B-B14F-4D97-AF65-F5344CB8AC3E}">
        <p14:creationId xmlns:p14="http://schemas.microsoft.com/office/powerpoint/2010/main" val="416563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7548D-6F61-4368-88C1-730AB30E1570}" type="datetimeFigureOut">
              <a:rPr lang="en-GB" smtClean="0"/>
              <a:t>26/01/2023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54F22-4FDE-44BD-AC16-612B6B836353}" type="slidenum">
              <a:rPr lang="en-GB" smtClean="0"/>
              <a:t>‹#›</a:t>
            </a:fld>
            <a:endParaRPr lang="en-GB"/>
          </a:p>
        </p:txBody>
      </p:sp>
    </p:spTree>
    <p:extLst>
      <p:ext uri="{BB962C8B-B14F-4D97-AF65-F5344CB8AC3E}">
        <p14:creationId xmlns:p14="http://schemas.microsoft.com/office/powerpoint/2010/main" val="2145392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tif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tif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9.tiff"/><Relationship Id="rId7" Type="http://schemas.openxmlformats.org/officeDocument/2006/relationships/image" Target="../media/image1.jpe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4.png"/><Relationship Id="rId5" Type="http://schemas.openxmlformats.org/officeDocument/2006/relationships/image" Target="../media/image21.jpeg"/><Relationship Id="rId10" Type="http://schemas.openxmlformats.org/officeDocument/2006/relationships/image" Target="../media/image2.png"/><Relationship Id="rId4" Type="http://schemas.openxmlformats.org/officeDocument/2006/relationships/image" Target="../media/image20.tiff"/><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120524-202A-469E-B6DE-C478A3B3CDC2}"/>
              </a:ext>
            </a:extLst>
          </p:cNvPr>
          <p:cNvSpPr txBox="1">
            <a:spLocks/>
          </p:cNvSpPr>
          <p:nvPr/>
        </p:nvSpPr>
        <p:spPr>
          <a:xfrm>
            <a:off x="712470" y="2819817"/>
            <a:ext cx="7772400" cy="11594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sz="2800" dirty="0"/>
          </a:p>
          <a:p>
            <a:pPr>
              <a:lnSpc>
                <a:spcPct val="110000"/>
              </a:lnSpc>
            </a:pPr>
            <a:r>
              <a:rPr lang="en-US" sz="2800" dirty="0"/>
              <a:t>Temporal changes in </a:t>
            </a:r>
            <a:r>
              <a:rPr lang="en-US" sz="2800" i="1" dirty="0"/>
              <a:t>Toxoplasma gondii</a:t>
            </a:r>
            <a:r>
              <a:rPr lang="en-US" sz="2800" dirty="0"/>
              <a:t> exposure in human populations</a:t>
            </a:r>
          </a:p>
        </p:txBody>
      </p:sp>
      <p:sp>
        <p:nvSpPr>
          <p:cNvPr id="7" name="Subtitle 2">
            <a:extLst>
              <a:ext uri="{FF2B5EF4-FFF2-40B4-BE49-F238E27FC236}">
                <a16:creationId xmlns:a16="http://schemas.microsoft.com/office/drawing/2014/main" id="{F8FBD6FC-64BC-4562-A6D6-7AE8B2BD4700}"/>
              </a:ext>
            </a:extLst>
          </p:cNvPr>
          <p:cNvSpPr txBox="1">
            <a:spLocks/>
          </p:cNvSpPr>
          <p:nvPr/>
        </p:nvSpPr>
        <p:spPr>
          <a:xfrm>
            <a:off x="1169670" y="4700589"/>
            <a:ext cx="6858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rgbClr val="9222B0"/>
                </a:solidFill>
                <a:latin typeface="+mj-lt"/>
              </a:rPr>
              <a:t>Dr. Gregory Milne</a:t>
            </a:r>
          </a:p>
        </p:txBody>
      </p:sp>
      <p:sp>
        <p:nvSpPr>
          <p:cNvPr id="10" name="TextBox 9">
            <a:extLst>
              <a:ext uri="{FF2B5EF4-FFF2-40B4-BE49-F238E27FC236}">
                <a16:creationId xmlns:a16="http://schemas.microsoft.com/office/drawing/2014/main" id="{681339C9-2C84-4EFB-8031-6C0A0CE423B2}"/>
              </a:ext>
            </a:extLst>
          </p:cNvPr>
          <p:cNvSpPr txBox="1"/>
          <p:nvPr/>
        </p:nvSpPr>
        <p:spPr>
          <a:xfrm>
            <a:off x="3309436" y="1551416"/>
            <a:ext cx="2578468" cy="276999"/>
          </a:xfrm>
          <a:prstGeom prst="rect">
            <a:avLst/>
          </a:prstGeom>
          <a:noFill/>
        </p:spPr>
        <p:txBody>
          <a:bodyPr wrap="square" rtlCol="0">
            <a:spAutoFit/>
          </a:bodyPr>
          <a:lstStyle/>
          <a:p>
            <a:pPr algn="ctr"/>
            <a:endParaRPr lang="en-GB" sz="1200" dirty="0">
              <a:solidFill>
                <a:srgbClr val="9222B0"/>
              </a:solidFill>
              <a:latin typeface="+mj-lt"/>
            </a:endParaRPr>
          </a:p>
        </p:txBody>
      </p:sp>
      <p:pic>
        <p:nvPicPr>
          <p:cNvPr id="13" name="Picture 4" descr="Royal Veterinary College | University Guide for Parents">
            <a:extLst>
              <a:ext uri="{FF2B5EF4-FFF2-40B4-BE49-F238E27FC236}">
                <a16:creationId xmlns:a16="http://schemas.microsoft.com/office/drawing/2014/main" id="{6A8D80FF-C02C-4662-8085-524DAFD32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165" y="476311"/>
            <a:ext cx="1649715" cy="9471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61180A9-DD4B-42B9-8884-520609395F90}"/>
              </a:ext>
            </a:extLst>
          </p:cNvPr>
          <p:cNvPicPr>
            <a:picLocks noChangeAspect="1"/>
          </p:cNvPicPr>
          <p:nvPr/>
        </p:nvPicPr>
        <p:blipFill>
          <a:blip r:embed="rId3"/>
          <a:stretch>
            <a:fillRect/>
          </a:stretch>
        </p:blipFill>
        <p:spPr>
          <a:xfrm>
            <a:off x="245601" y="6283612"/>
            <a:ext cx="432511" cy="390777"/>
          </a:xfrm>
          <a:prstGeom prst="rect">
            <a:avLst/>
          </a:prstGeom>
        </p:spPr>
      </p:pic>
      <p:sp>
        <p:nvSpPr>
          <p:cNvPr id="15" name="TextBox 14">
            <a:extLst>
              <a:ext uri="{FF2B5EF4-FFF2-40B4-BE49-F238E27FC236}">
                <a16:creationId xmlns:a16="http://schemas.microsoft.com/office/drawing/2014/main" id="{5CF2D553-70C3-4A48-8095-ED05C8C99A2E}"/>
              </a:ext>
            </a:extLst>
          </p:cNvPr>
          <p:cNvSpPr txBox="1"/>
          <p:nvPr/>
        </p:nvSpPr>
        <p:spPr>
          <a:xfrm>
            <a:off x="402875" y="6356351"/>
            <a:ext cx="1264286" cy="276999"/>
          </a:xfrm>
          <a:prstGeom prst="rect">
            <a:avLst/>
          </a:prstGeom>
          <a:noFill/>
        </p:spPr>
        <p:txBody>
          <a:bodyPr wrap="square" rtlCol="0">
            <a:spAutoFit/>
          </a:bodyPr>
          <a:lstStyle/>
          <a:p>
            <a:pPr algn="ctr"/>
            <a:r>
              <a:rPr lang="en-US" sz="1200" dirty="0">
                <a:latin typeface="+mj-lt"/>
              </a:rPr>
              <a:t>@GC_Milne</a:t>
            </a:r>
          </a:p>
        </p:txBody>
      </p:sp>
      <p:pic>
        <p:nvPicPr>
          <p:cNvPr id="16" name="Picture 2" descr="LCNTDR Research Afternoon - Genetic diversity of NTD pathogens | LCNTDR">
            <a:extLst>
              <a:ext uri="{FF2B5EF4-FFF2-40B4-BE49-F238E27FC236}">
                <a16:creationId xmlns:a16="http://schemas.microsoft.com/office/drawing/2014/main" id="{04D09480-6087-449A-B0B6-5658534AB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875" y="459254"/>
            <a:ext cx="1798945" cy="92945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F891856-35CC-446B-8B21-186C33D0BAE0}"/>
              </a:ext>
            </a:extLst>
          </p:cNvPr>
          <p:cNvSpPr txBox="1"/>
          <p:nvPr/>
        </p:nvSpPr>
        <p:spPr>
          <a:xfrm>
            <a:off x="-16640" y="1388709"/>
            <a:ext cx="2691315" cy="276999"/>
          </a:xfrm>
          <a:prstGeom prst="rect">
            <a:avLst/>
          </a:prstGeom>
          <a:noFill/>
        </p:spPr>
        <p:txBody>
          <a:bodyPr wrap="square" rtlCol="0">
            <a:spAutoFit/>
          </a:bodyPr>
          <a:lstStyle/>
          <a:p>
            <a:pPr algn="ctr"/>
            <a:r>
              <a:rPr lang="en-GB" sz="1200" dirty="0">
                <a:solidFill>
                  <a:srgbClr val="9222B0"/>
                </a:solidFill>
                <a:latin typeface="+mj-lt"/>
                <a:ea typeface="Calibri" panose="020F0502020204030204" pitchFamily="34" charset="0"/>
              </a:rPr>
              <a:t>26</a:t>
            </a:r>
            <a:r>
              <a:rPr lang="en-GB" sz="1200" baseline="30000" dirty="0">
                <a:solidFill>
                  <a:srgbClr val="9222B0"/>
                </a:solidFill>
                <a:latin typeface="+mj-lt"/>
                <a:ea typeface="Calibri" panose="020F0502020204030204" pitchFamily="34" charset="0"/>
              </a:rPr>
              <a:t>th</a:t>
            </a:r>
            <a:r>
              <a:rPr lang="en-GB" sz="1200" dirty="0">
                <a:solidFill>
                  <a:srgbClr val="9222B0"/>
                </a:solidFill>
                <a:latin typeface="+mj-lt"/>
                <a:ea typeface="Calibri" panose="020F0502020204030204" pitchFamily="34" charset="0"/>
              </a:rPr>
              <a:t> January 2023</a:t>
            </a:r>
            <a:endParaRPr lang="en-GB" sz="1200" dirty="0">
              <a:solidFill>
                <a:srgbClr val="9222B0"/>
              </a:solidFill>
              <a:latin typeface="+mj-lt"/>
            </a:endParaRPr>
          </a:p>
        </p:txBody>
      </p:sp>
      <p:pic>
        <p:nvPicPr>
          <p:cNvPr id="12" name="Picture 2" descr="Email icon envelopemail symbol message sign Vector Image">
            <a:extLst>
              <a:ext uri="{FF2B5EF4-FFF2-40B4-BE49-F238E27FC236}">
                <a16:creationId xmlns:a16="http://schemas.microsoft.com/office/drawing/2014/main" id="{C01BFF38-8337-4426-A45E-34EE948900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058" b="23617"/>
          <a:stretch/>
        </p:blipFill>
        <p:spPr bwMode="auto">
          <a:xfrm>
            <a:off x="7146380" y="6375226"/>
            <a:ext cx="410273" cy="25812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CA0C12-0FB9-45D6-925F-A7C76F4D4C3B}"/>
              </a:ext>
            </a:extLst>
          </p:cNvPr>
          <p:cNvSpPr txBox="1"/>
          <p:nvPr/>
        </p:nvSpPr>
        <p:spPr>
          <a:xfrm>
            <a:off x="7361937" y="6350400"/>
            <a:ext cx="1536462" cy="276999"/>
          </a:xfrm>
          <a:prstGeom prst="rect">
            <a:avLst/>
          </a:prstGeom>
          <a:noFill/>
        </p:spPr>
        <p:txBody>
          <a:bodyPr wrap="square" rtlCol="0">
            <a:spAutoFit/>
          </a:bodyPr>
          <a:lstStyle/>
          <a:p>
            <a:pPr algn="ctr"/>
            <a:r>
              <a:rPr lang="en-US" sz="1200" dirty="0">
                <a:latin typeface="+mj-lt"/>
              </a:rPr>
              <a:t>gmilne@rvc.ac.uk</a:t>
            </a:r>
          </a:p>
        </p:txBody>
      </p:sp>
    </p:spTree>
    <p:extLst>
      <p:ext uri="{BB962C8B-B14F-4D97-AF65-F5344CB8AC3E}">
        <p14:creationId xmlns:p14="http://schemas.microsoft.com/office/powerpoint/2010/main" val="706201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44FE1A2-3049-4D39-AC63-9FC0631139EE}"/>
              </a:ext>
            </a:extLst>
          </p:cNvPr>
          <p:cNvSpPr>
            <a:spLocks noGrp="1"/>
          </p:cNvSpPr>
          <p:nvPr>
            <p:ph type="sldNum" sz="quarter" idx="12"/>
          </p:nvPr>
        </p:nvSpPr>
        <p:spPr/>
        <p:txBody>
          <a:bodyPr/>
          <a:lstStyle/>
          <a:p>
            <a:fld id="{3E4E00E1-A936-438C-837D-C897A29979D4}" type="slidenum">
              <a:rPr lang="en-GB" smtClean="0"/>
              <a:t>10</a:t>
            </a:fld>
            <a:endParaRPr lang="en-GB"/>
          </a:p>
        </p:txBody>
      </p:sp>
      <p:sp>
        <p:nvSpPr>
          <p:cNvPr id="20" name="Title 1">
            <a:extLst>
              <a:ext uri="{FF2B5EF4-FFF2-40B4-BE49-F238E27FC236}">
                <a16:creationId xmlns:a16="http://schemas.microsoft.com/office/drawing/2014/main" id="{2655790D-E743-4351-84D6-0CA767A39065}"/>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rgbClr val="9222B0"/>
                </a:solidFill>
              </a:rPr>
              <a:t>Supplement: estimating CT incidence</a:t>
            </a:r>
          </a:p>
        </p:txBody>
      </p:sp>
      <p:sp>
        <p:nvSpPr>
          <p:cNvPr id="22" name="TextBox 21">
            <a:extLst>
              <a:ext uri="{FF2B5EF4-FFF2-40B4-BE49-F238E27FC236}">
                <a16:creationId xmlns:a16="http://schemas.microsoft.com/office/drawing/2014/main" id="{8C11AABC-34D4-4952-B47C-FBEA2ED1DE69}"/>
              </a:ext>
            </a:extLst>
          </p:cNvPr>
          <p:cNvSpPr txBox="1"/>
          <p:nvPr/>
        </p:nvSpPr>
        <p:spPr>
          <a:xfrm>
            <a:off x="7622085" y="1023039"/>
            <a:ext cx="1481728" cy="400110"/>
          </a:xfrm>
          <a:prstGeom prst="rect">
            <a:avLst/>
          </a:prstGeom>
          <a:noFill/>
        </p:spPr>
        <p:txBody>
          <a:bodyPr wrap="square" rtlCol="0">
            <a:spAutoFit/>
          </a:bodyPr>
          <a:lstStyle/>
          <a:p>
            <a:pPr algn="ctr"/>
            <a:r>
              <a:rPr lang="en-US" sz="1000" dirty="0">
                <a:solidFill>
                  <a:srgbClr val="0035A0"/>
                </a:solidFill>
                <a:latin typeface="Calibri Light" panose="020F0302020204030204" pitchFamily="34" charset="0"/>
                <a:cs typeface="Calibri Light" panose="020F0302020204030204" pitchFamily="34" charset="0"/>
              </a:rPr>
              <a:t>Milne, Webster &amp; Walker 2022</a:t>
            </a:r>
            <a:endParaRPr lang="en-US" sz="1000" i="1" dirty="0">
              <a:solidFill>
                <a:srgbClr val="0035A0"/>
              </a:solidFill>
              <a:latin typeface="Calibri Light" panose="020F0302020204030204" pitchFamily="34" charset="0"/>
              <a:cs typeface="Calibri Light" panose="020F0302020204030204" pitchFamily="34" charset="0"/>
            </a:endParaRPr>
          </a:p>
        </p:txBody>
      </p:sp>
      <p:pic>
        <p:nvPicPr>
          <p:cNvPr id="23" name="Picture 22">
            <a:extLst>
              <a:ext uri="{FF2B5EF4-FFF2-40B4-BE49-F238E27FC236}">
                <a16:creationId xmlns:a16="http://schemas.microsoft.com/office/drawing/2014/main" id="{871B2140-FE44-4AF0-80E4-371EE4D547D4}"/>
              </a:ext>
            </a:extLst>
          </p:cNvPr>
          <p:cNvPicPr>
            <a:picLocks noChangeAspect="1"/>
          </p:cNvPicPr>
          <p:nvPr/>
        </p:nvPicPr>
        <p:blipFill>
          <a:blip r:embed="rId3"/>
          <a:stretch>
            <a:fillRect/>
          </a:stretch>
        </p:blipFill>
        <p:spPr>
          <a:xfrm>
            <a:off x="7850356" y="714975"/>
            <a:ext cx="1025187" cy="368295"/>
          </a:xfrm>
          <a:prstGeom prst="rect">
            <a:avLst/>
          </a:prstGeom>
        </p:spPr>
      </p:pic>
      <p:pic>
        <p:nvPicPr>
          <p:cNvPr id="4" name="Picture 3" descr="Chart, scatter chart&#10;&#10;Description automatically generated">
            <a:extLst>
              <a:ext uri="{FF2B5EF4-FFF2-40B4-BE49-F238E27FC236}">
                <a16:creationId xmlns:a16="http://schemas.microsoft.com/office/drawing/2014/main" id="{8A2B2AE5-CED4-4EBF-BED3-3566C9FB8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366" y="1708266"/>
            <a:ext cx="4793268" cy="4793268"/>
          </a:xfrm>
          <a:prstGeom prst="rect">
            <a:avLst/>
          </a:prstGeom>
        </p:spPr>
      </p:pic>
    </p:spTree>
    <p:extLst>
      <p:ext uri="{BB962C8B-B14F-4D97-AF65-F5344CB8AC3E}">
        <p14:creationId xmlns:p14="http://schemas.microsoft.com/office/powerpoint/2010/main" val="69580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44FE1A2-3049-4D39-AC63-9FC0631139EE}"/>
              </a:ext>
            </a:extLst>
          </p:cNvPr>
          <p:cNvSpPr>
            <a:spLocks noGrp="1"/>
          </p:cNvSpPr>
          <p:nvPr>
            <p:ph type="sldNum" sz="quarter" idx="12"/>
          </p:nvPr>
        </p:nvSpPr>
        <p:spPr/>
        <p:txBody>
          <a:bodyPr/>
          <a:lstStyle/>
          <a:p>
            <a:fld id="{3E4E00E1-A936-438C-837D-C897A29979D4}" type="slidenum">
              <a:rPr lang="en-GB" smtClean="0"/>
              <a:t>11</a:t>
            </a:fld>
            <a:endParaRPr lang="en-GB"/>
          </a:p>
        </p:txBody>
      </p:sp>
      <p:sp>
        <p:nvSpPr>
          <p:cNvPr id="20" name="Title 1">
            <a:extLst>
              <a:ext uri="{FF2B5EF4-FFF2-40B4-BE49-F238E27FC236}">
                <a16:creationId xmlns:a16="http://schemas.microsoft.com/office/drawing/2014/main" id="{2655790D-E743-4351-84D6-0CA767A39065}"/>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rgbClr val="9222B0"/>
                </a:solidFill>
              </a:rPr>
              <a:t>Supplement: possible causes of declines</a:t>
            </a:r>
          </a:p>
        </p:txBody>
      </p:sp>
      <p:sp>
        <p:nvSpPr>
          <p:cNvPr id="22" name="TextBox 21">
            <a:extLst>
              <a:ext uri="{FF2B5EF4-FFF2-40B4-BE49-F238E27FC236}">
                <a16:creationId xmlns:a16="http://schemas.microsoft.com/office/drawing/2014/main" id="{8C11AABC-34D4-4952-B47C-FBEA2ED1DE69}"/>
              </a:ext>
            </a:extLst>
          </p:cNvPr>
          <p:cNvSpPr txBox="1"/>
          <p:nvPr/>
        </p:nvSpPr>
        <p:spPr>
          <a:xfrm>
            <a:off x="7622085" y="1023039"/>
            <a:ext cx="1481728" cy="400110"/>
          </a:xfrm>
          <a:prstGeom prst="rect">
            <a:avLst/>
          </a:prstGeom>
          <a:noFill/>
        </p:spPr>
        <p:txBody>
          <a:bodyPr wrap="square" rtlCol="0">
            <a:spAutoFit/>
          </a:bodyPr>
          <a:lstStyle/>
          <a:p>
            <a:pPr algn="ctr"/>
            <a:r>
              <a:rPr lang="en-US" sz="1000" dirty="0">
                <a:solidFill>
                  <a:srgbClr val="0035A0"/>
                </a:solidFill>
                <a:latin typeface="Calibri Light" panose="020F0302020204030204" pitchFamily="34" charset="0"/>
                <a:cs typeface="Calibri Light" panose="020F0302020204030204" pitchFamily="34" charset="0"/>
              </a:rPr>
              <a:t>Milne, Webster &amp; Walker 2022</a:t>
            </a:r>
            <a:endParaRPr lang="en-US" sz="1000" i="1" dirty="0">
              <a:solidFill>
                <a:srgbClr val="0035A0"/>
              </a:solidFill>
              <a:latin typeface="Calibri Light" panose="020F0302020204030204" pitchFamily="34" charset="0"/>
              <a:cs typeface="Calibri Light" panose="020F0302020204030204" pitchFamily="34" charset="0"/>
            </a:endParaRPr>
          </a:p>
        </p:txBody>
      </p:sp>
      <p:pic>
        <p:nvPicPr>
          <p:cNvPr id="23" name="Picture 22">
            <a:extLst>
              <a:ext uri="{FF2B5EF4-FFF2-40B4-BE49-F238E27FC236}">
                <a16:creationId xmlns:a16="http://schemas.microsoft.com/office/drawing/2014/main" id="{871B2140-FE44-4AF0-80E4-371EE4D547D4}"/>
              </a:ext>
            </a:extLst>
          </p:cNvPr>
          <p:cNvPicPr>
            <a:picLocks noChangeAspect="1"/>
          </p:cNvPicPr>
          <p:nvPr/>
        </p:nvPicPr>
        <p:blipFill>
          <a:blip r:embed="rId3"/>
          <a:stretch>
            <a:fillRect/>
          </a:stretch>
        </p:blipFill>
        <p:spPr>
          <a:xfrm>
            <a:off x="7850356" y="714975"/>
            <a:ext cx="1025187" cy="368295"/>
          </a:xfrm>
          <a:prstGeom prst="rect">
            <a:avLst/>
          </a:prstGeom>
        </p:spPr>
      </p:pic>
      <p:pic>
        <p:nvPicPr>
          <p:cNvPr id="3" name="Picture 2" descr="Diagram, venn diagram&#10;&#10;Description automatically generated">
            <a:extLst>
              <a:ext uri="{FF2B5EF4-FFF2-40B4-BE49-F238E27FC236}">
                <a16:creationId xmlns:a16="http://schemas.microsoft.com/office/drawing/2014/main" id="{AE1CA837-358A-4A58-B2EA-15859CA69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998" y="1630109"/>
            <a:ext cx="4908804" cy="4908804"/>
          </a:xfrm>
          <a:prstGeom prst="rect">
            <a:avLst/>
          </a:prstGeom>
        </p:spPr>
      </p:pic>
    </p:spTree>
    <p:extLst>
      <p:ext uri="{BB962C8B-B14F-4D97-AF65-F5344CB8AC3E}">
        <p14:creationId xmlns:p14="http://schemas.microsoft.com/office/powerpoint/2010/main" val="274875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rt&#10;&#10;Description automatically generated">
            <a:extLst>
              <a:ext uri="{FF2B5EF4-FFF2-40B4-BE49-F238E27FC236}">
                <a16:creationId xmlns:a16="http://schemas.microsoft.com/office/drawing/2014/main" id="{6C7E7B91-77A1-41CA-8026-C7BFB8112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613" y="2684935"/>
            <a:ext cx="3853410" cy="3853410"/>
          </a:xfrm>
          <a:prstGeom prst="rect">
            <a:avLst/>
          </a:prstGeom>
        </p:spPr>
      </p:pic>
      <p:pic>
        <p:nvPicPr>
          <p:cNvPr id="34" name="Picture 33" descr="Diagram, text&#10;&#10;Description automatically generated">
            <a:extLst>
              <a:ext uri="{FF2B5EF4-FFF2-40B4-BE49-F238E27FC236}">
                <a16:creationId xmlns:a16="http://schemas.microsoft.com/office/drawing/2014/main" id="{AE4BD528-9F1E-4906-9870-3429EC8DF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3265199"/>
            <a:ext cx="3103011" cy="3456277"/>
          </a:xfrm>
          <a:prstGeom prst="rect">
            <a:avLst/>
          </a:prstGeom>
        </p:spPr>
      </p:pic>
      <p:sp>
        <p:nvSpPr>
          <p:cNvPr id="3" name="Content Placeholder 2">
            <a:extLst>
              <a:ext uri="{FF2B5EF4-FFF2-40B4-BE49-F238E27FC236}">
                <a16:creationId xmlns:a16="http://schemas.microsoft.com/office/drawing/2014/main" id="{45E3E5D5-09C3-7B46-9E77-06807EEE68AB}"/>
              </a:ext>
            </a:extLst>
          </p:cNvPr>
          <p:cNvSpPr>
            <a:spLocks noGrp="1"/>
          </p:cNvSpPr>
          <p:nvPr>
            <p:ph idx="1"/>
          </p:nvPr>
        </p:nvSpPr>
        <p:spPr>
          <a:xfrm>
            <a:off x="628650" y="1825624"/>
            <a:ext cx="7886700" cy="5379086"/>
          </a:xfrm>
        </p:spPr>
        <p:txBody>
          <a:bodyPr>
            <a:normAutofit/>
          </a:bodyPr>
          <a:lstStyle/>
          <a:p>
            <a:r>
              <a:rPr lang="en-GB" sz="1600" dirty="0">
                <a:latin typeface="+mj-lt"/>
              </a:rPr>
              <a:t>Global distribution but…</a:t>
            </a:r>
          </a:p>
          <a:p>
            <a:r>
              <a:rPr lang="en-GB" sz="1600" dirty="0">
                <a:latin typeface="+mj-lt"/>
              </a:rPr>
              <a:t>Disproportionately affects lower income, minority &amp; indigenous populations</a:t>
            </a:r>
          </a:p>
          <a:p>
            <a:r>
              <a:rPr lang="en-GB" sz="1600" dirty="0">
                <a:latin typeface="+mj-lt"/>
              </a:rPr>
              <a:t>Severe opportunistic infection</a:t>
            </a:r>
          </a:p>
          <a:p>
            <a:r>
              <a:rPr lang="en-GB" sz="1600" dirty="0">
                <a:latin typeface="+mj-lt"/>
              </a:rPr>
              <a:t>Interventions mostly in high-income countries</a:t>
            </a:r>
          </a:p>
          <a:p>
            <a:endParaRPr lang="en-GB" sz="1600" dirty="0">
              <a:latin typeface="+mj-lt"/>
            </a:endParaRPr>
          </a:p>
        </p:txBody>
      </p:sp>
      <p:sp>
        <p:nvSpPr>
          <p:cNvPr id="24" name="Title 1">
            <a:extLst>
              <a:ext uri="{FF2B5EF4-FFF2-40B4-BE49-F238E27FC236}">
                <a16:creationId xmlns:a16="http://schemas.microsoft.com/office/drawing/2014/main" id="{F288B3CC-3470-4486-9BD4-362F6B524BB8}"/>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dirty="0">
                <a:solidFill>
                  <a:srgbClr val="9222B0"/>
                </a:solidFill>
              </a:rPr>
              <a:t>Toxoplasma</a:t>
            </a:r>
            <a:r>
              <a:rPr lang="en-US" sz="2800" dirty="0">
                <a:solidFill>
                  <a:srgbClr val="9222B0"/>
                </a:solidFill>
              </a:rPr>
              <a:t>: an NTD?</a:t>
            </a:r>
            <a:endParaRPr lang="en-GB" sz="2800" dirty="0">
              <a:solidFill>
                <a:srgbClr val="9222B0"/>
              </a:solidFill>
            </a:endParaRPr>
          </a:p>
        </p:txBody>
      </p:sp>
      <p:sp>
        <p:nvSpPr>
          <p:cNvPr id="25" name="Slide Number Placeholder 24">
            <a:extLst>
              <a:ext uri="{FF2B5EF4-FFF2-40B4-BE49-F238E27FC236}">
                <a16:creationId xmlns:a16="http://schemas.microsoft.com/office/drawing/2014/main" id="{3A252CBC-D518-49A6-9FAE-0BD3C431BA57}"/>
              </a:ext>
            </a:extLst>
          </p:cNvPr>
          <p:cNvSpPr>
            <a:spLocks noGrp="1"/>
          </p:cNvSpPr>
          <p:nvPr>
            <p:ph type="sldNum" sz="quarter" idx="12"/>
          </p:nvPr>
        </p:nvSpPr>
        <p:spPr/>
        <p:txBody>
          <a:bodyPr/>
          <a:lstStyle/>
          <a:p>
            <a:fld id="{3E4E00E1-A936-438C-837D-C897A29979D4}" type="slidenum">
              <a:rPr lang="en-GB" smtClean="0"/>
              <a:t>2</a:t>
            </a:fld>
            <a:endParaRPr lang="en-GB"/>
          </a:p>
        </p:txBody>
      </p:sp>
      <p:sp>
        <p:nvSpPr>
          <p:cNvPr id="15" name="Rectangle 14">
            <a:extLst>
              <a:ext uri="{FF2B5EF4-FFF2-40B4-BE49-F238E27FC236}">
                <a16:creationId xmlns:a16="http://schemas.microsoft.com/office/drawing/2014/main" id="{DEC2A000-34BD-439E-8CDF-195DB2364D10}"/>
              </a:ext>
            </a:extLst>
          </p:cNvPr>
          <p:cNvSpPr/>
          <p:nvPr/>
        </p:nvSpPr>
        <p:spPr>
          <a:xfrm>
            <a:off x="2286000" y="0"/>
            <a:ext cx="2286000" cy="609600"/>
          </a:xfrm>
          <a:prstGeom prst="rect">
            <a:avLst/>
          </a:prstGeom>
          <a:solidFill>
            <a:schemeClr val="bg1">
              <a:lumMod val="65000"/>
              <a:alpha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A6A6A6"/>
                </a:solidFill>
              </a:rPr>
              <a:t>Aim &amp; methods</a:t>
            </a:r>
          </a:p>
        </p:txBody>
      </p:sp>
      <p:sp>
        <p:nvSpPr>
          <p:cNvPr id="16" name="Rectangle 15">
            <a:extLst>
              <a:ext uri="{FF2B5EF4-FFF2-40B4-BE49-F238E27FC236}">
                <a16:creationId xmlns:a16="http://schemas.microsoft.com/office/drawing/2014/main" id="{0E5B515F-EDD6-4448-8056-10E2356E1EF7}"/>
              </a:ext>
            </a:extLst>
          </p:cNvPr>
          <p:cNvSpPr/>
          <p:nvPr/>
        </p:nvSpPr>
        <p:spPr>
          <a:xfrm>
            <a:off x="4572000" y="0"/>
            <a:ext cx="2286000" cy="609600"/>
          </a:xfrm>
          <a:prstGeom prst="rect">
            <a:avLst/>
          </a:prstGeom>
          <a:solidFill>
            <a:schemeClr val="bg1">
              <a:lumMod val="65000"/>
              <a:alpha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65000"/>
                  </a:schemeClr>
                </a:solidFill>
              </a:rPr>
              <a:t>Results</a:t>
            </a:r>
          </a:p>
        </p:txBody>
      </p:sp>
      <p:sp>
        <p:nvSpPr>
          <p:cNvPr id="17" name="Rectangle 16">
            <a:extLst>
              <a:ext uri="{FF2B5EF4-FFF2-40B4-BE49-F238E27FC236}">
                <a16:creationId xmlns:a16="http://schemas.microsoft.com/office/drawing/2014/main" id="{F33C43D9-59B0-41EF-A398-42A97A0D884A}"/>
              </a:ext>
            </a:extLst>
          </p:cNvPr>
          <p:cNvSpPr/>
          <p:nvPr/>
        </p:nvSpPr>
        <p:spPr>
          <a:xfrm>
            <a:off x="6858000" y="0"/>
            <a:ext cx="2286000" cy="609600"/>
          </a:xfrm>
          <a:prstGeom prst="rect">
            <a:avLst/>
          </a:prstGeom>
          <a:solidFill>
            <a:schemeClr val="bg1">
              <a:lumMod val="65000"/>
              <a:alpha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65000"/>
                  </a:schemeClr>
                </a:solidFill>
              </a:rPr>
              <a:t>Discussion</a:t>
            </a:r>
          </a:p>
        </p:txBody>
      </p:sp>
      <p:sp>
        <p:nvSpPr>
          <p:cNvPr id="14" name="Rectangle 13">
            <a:extLst>
              <a:ext uri="{FF2B5EF4-FFF2-40B4-BE49-F238E27FC236}">
                <a16:creationId xmlns:a16="http://schemas.microsoft.com/office/drawing/2014/main" id="{522B9092-DBC6-4D50-B148-A06272D02F5F}"/>
              </a:ext>
            </a:extLst>
          </p:cNvPr>
          <p:cNvSpPr/>
          <p:nvPr/>
        </p:nvSpPr>
        <p:spPr>
          <a:xfrm>
            <a:off x="0" y="0"/>
            <a:ext cx="2286000" cy="609600"/>
          </a:xfrm>
          <a:prstGeom prst="rect">
            <a:avLst/>
          </a:prstGeom>
          <a:solidFill>
            <a:schemeClr val="accent1">
              <a:alpha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Background</a:t>
            </a:r>
          </a:p>
        </p:txBody>
      </p:sp>
      <p:pic>
        <p:nvPicPr>
          <p:cNvPr id="20" name="Picture 19" descr="Chart, box and whisker chart&#10;&#10;Description automatically generated">
            <a:extLst>
              <a:ext uri="{FF2B5EF4-FFF2-40B4-BE49-F238E27FC236}">
                <a16:creationId xmlns:a16="http://schemas.microsoft.com/office/drawing/2014/main" id="{D72C6CBA-8982-4137-AB35-404B63F447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6613" y="2684935"/>
            <a:ext cx="3853411" cy="3853411"/>
          </a:xfrm>
          <a:prstGeom prst="rect">
            <a:avLst/>
          </a:prstGeom>
        </p:spPr>
      </p:pic>
      <p:pic>
        <p:nvPicPr>
          <p:cNvPr id="23" name="Picture 22" descr="Chart, box and whisker chart&#10;&#10;Description automatically generated">
            <a:extLst>
              <a:ext uri="{FF2B5EF4-FFF2-40B4-BE49-F238E27FC236}">
                <a16:creationId xmlns:a16="http://schemas.microsoft.com/office/drawing/2014/main" id="{AC5F60FB-A1D3-4926-A5D0-7DF0BAA420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6612" y="2684934"/>
            <a:ext cx="3853411" cy="3853411"/>
          </a:xfrm>
          <a:prstGeom prst="rect">
            <a:avLst/>
          </a:prstGeom>
        </p:spPr>
      </p:pic>
    </p:spTree>
    <p:extLst>
      <p:ext uri="{BB962C8B-B14F-4D97-AF65-F5344CB8AC3E}">
        <p14:creationId xmlns:p14="http://schemas.microsoft.com/office/powerpoint/2010/main" val="200192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Diagram&#10;&#10;Description automatically generated with medium confidence">
            <a:extLst>
              <a:ext uri="{FF2B5EF4-FFF2-40B4-BE49-F238E27FC236}">
                <a16:creationId xmlns:a16="http://schemas.microsoft.com/office/drawing/2014/main" id="{5CC839D9-3FFD-4FBD-867D-B5038B53C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49" y="1979997"/>
            <a:ext cx="7421895" cy="3599695"/>
          </a:xfrm>
          <a:prstGeom prst="rect">
            <a:avLst/>
          </a:prstGeom>
        </p:spPr>
      </p:pic>
      <p:sp>
        <p:nvSpPr>
          <p:cNvPr id="3" name="Content Placeholder 2">
            <a:extLst>
              <a:ext uri="{FF2B5EF4-FFF2-40B4-BE49-F238E27FC236}">
                <a16:creationId xmlns:a16="http://schemas.microsoft.com/office/drawing/2014/main" id="{45E3E5D5-09C3-7B46-9E77-06807EEE68AB}"/>
              </a:ext>
            </a:extLst>
          </p:cNvPr>
          <p:cNvSpPr>
            <a:spLocks noGrp="1"/>
          </p:cNvSpPr>
          <p:nvPr>
            <p:ph idx="1"/>
          </p:nvPr>
        </p:nvSpPr>
        <p:spPr>
          <a:xfrm>
            <a:off x="628650" y="1825624"/>
            <a:ext cx="7886700" cy="5032376"/>
          </a:xfrm>
        </p:spPr>
        <p:txBody>
          <a:bodyPr>
            <a:normAutofit/>
          </a:bodyPr>
          <a:lstStyle/>
          <a:p>
            <a:endParaRPr lang="en-GB" sz="1600" dirty="0">
              <a:latin typeface="+mj-lt"/>
            </a:endParaRPr>
          </a:p>
          <a:p>
            <a:endParaRPr lang="en-GB" sz="1600" dirty="0">
              <a:latin typeface="+mj-lt"/>
            </a:endParaRPr>
          </a:p>
          <a:p>
            <a:endParaRPr lang="en-GB" sz="1600" dirty="0">
              <a:latin typeface="+mj-lt"/>
            </a:endParaRPr>
          </a:p>
          <a:p>
            <a:endParaRPr lang="en-GB" sz="1600" dirty="0">
              <a:latin typeface="+mj-lt"/>
            </a:endParaRPr>
          </a:p>
          <a:p>
            <a:endParaRPr lang="en-GB" sz="1600" dirty="0">
              <a:latin typeface="+mj-lt"/>
            </a:endParaRPr>
          </a:p>
          <a:p>
            <a:endParaRPr lang="en-GB" sz="1600" dirty="0">
              <a:latin typeface="+mj-lt"/>
            </a:endParaRPr>
          </a:p>
          <a:p>
            <a:endParaRPr lang="en-GB" sz="1600" dirty="0">
              <a:latin typeface="+mj-lt"/>
            </a:endParaRPr>
          </a:p>
          <a:p>
            <a:endParaRPr lang="en-GB" sz="1600" dirty="0">
              <a:latin typeface="+mj-lt"/>
            </a:endParaRPr>
          </a:p>
          <a:p>
            <a:pPr marL="0" indent="0">
              <a:buNone/>
            </a:pPr>
            <a:endParaRPr lang="en-GB" sz="1600" dirty="0">
              <a:latin typeface="+mj-lt"/>
            </a:endParaRPr>
          </a:p>
          <a:p>
            <a:pPr marL="0" indent="0">
              <a:buNone/>
            </a:pPr>
            <a:endParaRPr lang="en-GB" sz="1600" dirty="0">
              <a:latin typeface="+mj-lt"/>
            </a:endParaRPr>
          </a:p>
        </p:txBody>
      </p:sp>
      <p:sp>
        <p:nvSpPr>
          <p:cNvPr id="24" name="Title 1">
            <a:extLst>
              <a:ext uri="{FF2B5EF4-FFF2-40B4-BE49-F238E27FC236}">
                <a16:creationId xmlns:a16="http://schemas.microsoft.com/office/drawing/2014/main" id="{F288B3CC-3470-4486-9BD4-362F6B524BB8}"/>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9222B0"/>
                </a:solidFill>
              </a:rPr>
              <a:t>Epidemiology</a:t>
            </a:r>
            <a:endParaRPr lang="en-GB" sz="2800" dirty="0">
              <a:solidFill>
                <a:srgbClr val="9222B0"/>
              </a:solidFill>
            </a:endParaRPr>
          </a:p>
        </p:txBody>
      </p:sp>
      <p:sp>
        <p:nvSpPr>
          <p:cNvPr id="25" name="Slide Number Placeholder 24">
            <a:extLst>
              <a:ext uri="{FF2B5EF4-FFF2-40B4-BE49-F238E27FC236}">
                <a16:creationId xmlns:a16="http://schemas.microsoft.com/office/drawing/2014/main" id="{3A252CBC-D518-49A6-9FAE-0BD3C431BA57}"/>
              </a:ext>
            </a:extLst>
          </p:cNvPr>
          <p:cNvSpPr>
            <a:spLocks noGrp="1"/>
          </p:cNvSpPr>
          <p:nvPr>
            <p:ph type="sldNum" sz="quarter" idx="12"/>
          </p:nvPr>
        </p:nvSpPr>
        <p:spPr/>
        <p:txBody>
          <a:bodyPr/>
          <a:lstStyle/>
          <a:p>
            <a:fld id="{3E4E00E1-A936-438C-837D-C897A29979D4}" type="slidenum">
              <a:rPr lang="en-GB" smtClean="0"/>
              <a:t>3</a:t>
            </a:fld>
            <a:endParaRPr lang="en-GB"/>
          </a:p>
        </p:txBody>
      </p:sp>
      <p:sp>
        <p:nvSpPr>
          <p:cNvPr id="15" name="Rectangle 14">
            <a:extLst>
              <a:ext uri="{FF2B5EF4-FFF2-40B4-BE49-F238E27FC236}">
                <a16:creationId xmlns:a16="http://schemas.microsoft.com/office/drawing/2014/main" id="{8771E5BD-03BF-47FE-B654-0737E39FE970}"/>
              </a:ext>
            </a:extLst>
          </p:cNvPr>
          <p:cNvSpPr/>
          <p:nvPr/>
        </p:nvSpPr>
        <p:spPr>
          <a:xfrm>
            <a:off x="2286000" y="0"/>
            <a:ext cx="2286000" cy="609600"/>
          </a:xfrm>
          <a:prstGeom prst="rect">
            <a:avLst/>
          </a:prstGeom>
          <a:solidFill>
            <a:schemeClr val="bg1">
              <a:lumMod val="65000"/>
              <a:alpha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A6A6A6"/>
                </a:solidFill>
              </a:rPr>
              <a:t>Aim &amp; methods</a:t>
            </a:r>
          </a:p>
        </p:txBody>
      </p:sp>
      <p:sp>
        <p:nvSpPr>
          <p:cNvPr id="16" name="Rectangle 15">
            <a:extLst>
              <a:ext uri="{FF2B5EF4-FFF2-40B4-BE49-F238E27FC236}">
                <a16:creationId xmlns:a16="http://schemas.microsoft.com/office/drawing/2014/main" id="{8C562313-99A9-42FD-8354-0B48F5E3D2AB}"/>
              </a:ext>
            </a:extLst>
          </p:cNvPr>
          <p:cNvSpPr/>
          <p:nvPr/>
        </p:nvSpPr>
        <p:spPr>
          <a:xfrm>
            <a:off x="4572000" y="0"/>
            <a:ext cx="2286000" cy="609600"/>
          </a:xfrm>
          <a:prstGeom prst="rect">
            <a:avLst/>
          </a:prstGeom>
          <a:solidFill>
            <a:schemeClr val="bg1">
              <a:lumMod val="65000"/>
              <a:alpha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65000"/>
                  </a:schemeClr>
                </a:solidFill>
              </a:rPr>
              <a:t>Results</a:t>
            </a:r>
          </a:p>
        </p:txBody>
      </p:sp>
      <p:sp>
        <p:nvSpPr>
          <p:cNvPr id="17" name="Rectangle 16">
            <a:extLst>
              <a:ext uri="{FF2B5EF4-FFF2-40B4-BE49-F238E27FC236}">
                <a16:creationId xmlns:a16="http://schemas.microsoft.com/office/drawing/2014/main" id="{C15F3FC9-30E1-4243-979B-D925DE9CEF8F}"/>
              </a:ext>
            </a:extLst>
          </p:cNvPr>
          <p:cNvSpPr/>
          <p:nvPr/>
        </p:nvSpPr>
        <p:spPr>
          <a:xfrm>
            <a:off x="6858000" y="0"/>
            <a:ext cx="2286000" cy="609600"/>
          </a:xfrm>
          <a:prstGeom prst="rect">
            <a:avLst/>
          </a:prstGeom>
          <a:solidFill>
            <a:schemeClr val="bg1">
              <a:lumMod val="65000"/>
              <a:alpha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65000"/>
                  </a:schemeClr>
                </a:solidFill>
              </a:rPr>
              <a:t>Discussion</a:t>
            </a:r>
          </a:p>
        </p:txBody>
      </p:sp>
      <p:sp>
        <p:nvSpPr>
          <p:cNvPr id="18" name="Rectangle 17">
            <a:extLst>
              <a:ext uri="{FF2B5EF4-FFF2-40B4-BE49-F238E27FC236}">
                <a16:creationId xmlns:a16="http://schemas.microsoft.com/office/drawing/2014/main" id="{82F2F341-C500-41C0-A2ED-C8758E1F3BC9}"/>
              </a:ext>
            </a:extLst>
          </p:cNvPr>
          <p:cNvSpPr/>
          <p:nvPr/>
        </p:nvSpPr>
        <p:spPr>
          <a:xfrm>
            <a:off x="0" y="0"/>
            <a:ext cx="2286000" cy="609600"/>
          </a:xfrm>
          <a:prstGeom prst="rect">
            <a:avLst/>
          </a:prstGeom>
          <a:solidFill>
            <a:schemeClr val="accent1">
              <a:alpha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Background</a:t>
            </a:r>
          </a:p>
        </p:txBody>
      </p:sp>
      <p:pic>
        <p:nvPicPr>
          <p:cNvPr id="27" name="Picture 26" descr="A picture containing text&#10;&#10;Description automatically generated">
            <a:extLst>
              <a:ext uri="{FF2B5EF4-FFF2-40B4-BE49-F238E27FC236}">
                <a16:creationId xmlns:a16="http://schemas.microsoft.com/office/drawing/2014/main" id="{7AEC56E0-A88E-487E-8EA2-4D9A03639BA6}"/>
              </a:ext>
            </a:extLst>
          </p:cNvPr>
          <p:cNvPicPr>
            <a:picLocks noChangeAspect="1"/>
          </p:cNvPicPr>
          <p:nvPr/>
        </p:nvPicPr>
        <p:blipFill rotWithShape="1">
          <a:blip r:embed="rId4">
            <a:extLst>
              <a:ext uri="{28A0092B-C50C-407E-A947-70E740481C1C}">
                <a14:useLocalDpi xmlns:a14="http://schemas.microsoft.com/office/drawing/2010/main" val="0"/>
              </a:ext>
            </a:extLst>
          </a:blip>
          <a:srcRect r="50540"/>
          <a:stretch/>
        </p:blipFill>
        <p:spPr>
          <a:xfrm>
            <a:off x="861050" y="1979999"/>
            <a:ext cx="3670845" cy="3599695"/>
          </a:xfrm>
          <a:prstGeom prst="rect">
            <a:avLst/>
          </a:prstGeom>
        </p:spPr>
      </p:pic>
      <p:pic>
        <p:nvPicPr>
          <p:cNvPr id="34" name="Picture 33" descr="A picture containing text&#10;&#10;Description automatically generated">
            <a:extLst>
              <a:ext uri="{FF2B5EF4-FFF2-40B4-BE49-F238E27FC236}">
                <a16:creationId xmlns:a16="http://schemas.microsoft.com/office/drawing/2014/main" id="{467A0D00-C53E-45C9-ADE1-99598A2FE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49" y="1979998"/>
            <a:ext cx="7421895" cy="3599695"/>
          </a:xfrm>
          <a:prstGeom prst="rect">
            <a:avLst/>
          </a:prstGeom>
        </p:spPr>
      </p:pic>
    </p:spTree>
    <p:extLst>
      <p:ext uri="{BB962C8B-B14F-4D97-AF65-F5344CB8AC3E}">
        <p14:creationId xmlns:p14="http://schemas.microsoft.com/office/powerpoint/2010/main" val="408057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 line chart&#10;&#10;Description automatically generated">
            <a:extLst>
              <a:ext uri="{FF2B5EF4-FFF2-40B4-BE49-F238E27FC236}">
                <a16:creationId xmlns:a16="http://schemas.microsoft.com/office/drawing/2014/main" id="{DC409576-BA6E-4ABC-92FB-0EB4982272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5643" y="1718470"/>
            <a:ext cx="5712714" cy="4762500"/>
          </a:xfrm>
        </p:spPr>
      </p:pic>
      <p:sp>
        <p:nvSpPr>
          <p:cNvPr id="24" name="Title 1">
            <a:extLst>
              <a:ext uri="{FF2B5EF4-FFF2-40B4-BE49-F238E27FC236}">
                <a16:creationId xmlns:a16="http://schemas.microsoft.com/office/drawing/2014/main" id="{F288B3CC-3470-4486-9BD4-362F6B524BB8}"/>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9222B0"/>
                </a:solidFill>
              </a:rPr>
              <a:t>Temporal changes in </a:t>
            </a:r>
            <a:r>
              <a:rPr lang="en-US" sz="2800" i="1" dirty="0">
                <a:solidFill>
                  <a:srgbClr val="9222B0"/>
                </a:solidFill>
              </a:rPr>
              <a:t>T. gondii </a:t>
            </a:r>
            <a:r>
              <a:rPr lang="en-US" sz="2800" dirty="0">
                <a:solidFill>
                  <a:srgbClr val="9222B0"/>
                </a:solidFill>
              </a:rPr>
              <a:t>seroprevalence</a:t>
            </a:r>
            <a:endParaRPr lang="en-GB" sz="2800" dirty="0">
              <a:solidFill>
                <a:srgbClr val="9222B0"/>
              </a:solidFill>
            </a:endParaRPr>
          </a:p>
        </p:txBody>
      </p:sp>
      <p:sp>
        <p:nvSpPr>
          <p:cNvPr id="25" name="Slide Number Placeholder 24">
            <a:extLst>
              <a:ext uri="{FF2B5EF4-FFF2-40B4-BE49-F238E27FC236}">
                <a16:creationId xmlns:a16="http://schemas.microsoft.com/office/drawing/2014/main" id="{3A252CBC-D518-49A6-9FAE-0BD3C431BA57}"/>
              </a:ext>
            </a:extLst>
          </p:cNvPr>
          <p:cNvSpPr>
            <a:spLocks noGrp="1"/>
          </p:cNvSpPr>
          <p:nvPr>
            <p:ph type="sldNum" sz="quarter" idx="12"/>
          </p:nvPr>
        </p:nvSpPr>
        <p:spPr/>
        <p:txBody>
          <a:bodyPr/>
          <a:lstStyle/>
          <a:p>
            <a:fld id="{3E4E00E1-A936-438C-837D-C897A29979D4}" type="slidenum">
              <a:rPr lang="en-GB" smtClean="0"/>
              <a:t>4</a:t>
            </a:fld>
            <a:endParaRPr lang="en-GB"/>
          </a:p>
        </p:txBody>
      </p:sp>
      <p:sp>
        <p:nvSpPr>
          <p:cNvPr id="15" name="Rectangle 14">
            <a:extLst>
              <a:ext uri="{FF2B5EF4-FFF2-40B4-BE49-F238E27FC236}">
                <a16:creationId xmlns:a16="http://schemas.microsoft.com/office/drawing/2014/main" id="{8771E5BD-03BF-47FE-B654-0737E39FE970}"/>
              </a:ext>
            </a:extLst>
          </p:cNvPr>
          <p:cNvSpPr/>
          <p:nvPr/>
        </p:nvSpPr>
        <p:spPr>
          <a:xfrm>
            <a:off x="2286000" y="0"/>
            <a:ext cx="2286000" cy="609600"/>
          </a:xfrm>
          <a:prstGeom prst="rect">
            <a:avLst/>
          </a:prstGeom>
          <a:solidFill>
            <a:schemeClr val="bg1">
              <a:lumMod val="65000"/>
              <a:alpha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A6A6A6"/>
                </a:solidFill>
              </a:rPr>
              <a:t>Aim &amp; methods</a:t>
            </a:r>
          </a:p>
        </p:txBody>
      </p:sp>
      <p:sp>
        <p:nvSpPr>
          <p:cNvPr id="16" name="Rectangle 15">
            <a:extLst>
              <a:ext uri="{FF2B5EF4-FFF2-40B4-BE49-F238E27FC236}">
                <a16:creationId xmlns:a16="http://schemas.microsoft.com/office/drawing/2014/main" id="{8C562313-99A9-42FD-8354-0B48F5E3D2AB}"/>
              </a:ext>
            </a:extLst>
          </p:cNvPr>
          <p:cNvSpPr/>
          <p:nvPr/>
        </p:nvSpPr>
        <p:spPr>
          <a:xfrm>
            <a:off x="4572000" y="0"/>
            <a:ext cx="2286000" cy="609600"/>
          </a:xfrm>
          <a:prstGeom prst="rect">
            <a:avLst/>
          </a:prstGeom>
          <a:solidFill>
            <a:schemeClr val="bg1">
              <a:lumMod val="65000"/>
              <a:alpha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65000"/>
                  </a:schemeClr>
                </a:solidFill>
              </a:rPr>
              <a:t>Results</a:t>
            </a:r>
          </a:p>
        </p:txBody>
      </p:sp>
      <p:sp>
        <p:nvSpPr>
          <p:cNvPr id="17" name="Rectangle 16">
            <a:extLst>
              <a:ext uri="{FF2B5EF4-FFF2-40B4-BE49-F238E27FC236}">
                <a16:creationId xmlns:a16="http://schemas.microsoft.com/office/drawing/2014/main" id="{C15F3FC9-30E1-4243-979B-D925DE9CEF8F}"/>
              </a:ext>
            </a:extLst>
          </p:cNvPr>
          <p:cNvSpPr/>
          <p:nvPr/>
        </p:nvSpPr>
        <p:spPr>
          <a:xfrm>
            <a:off x="6858000" y="0"/>
            <a:ext cx="2286000" cy="609600"/>
          </a:xfrm>
          <a:prstGeom prst="rect">
            <a:avLst/>
          </a:prstGeom>
          <a:solidFill>
            <a:schemeClr val="bg1">
              <a:lumMod val="65000"/>
              <a:alpha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65000"/>
                  </a:schemeClr>
                </a:solidFill>
              </a:rPr>
              <a:t>Discussion</a:t>
            </a:r>
          </a:p>
        </p:txBody>
      </p:sp>
      <p:sp>
        <p:nvSpPr>
          <p:cNvPr id="18" name="Rectangle 17">
            <a:extLst>
              <a:ext uri="{FF2B5EF4-FFF2-40B4-BE49-F238E27FC236}">
                <a16:creationId xmlns:a16="http://schemas.microsoft.com/office/drawing/2014/main" id="{82F2F341-C500-41C0-A2ED-C8758E1F3BC9}"/>
              </a:ext>
            </a:extLst>
          </p:cNvPr>
          <p:cNvSpPr/>
          <p:nvPr/>
        </p:nvSpPr>
        <p:spPr>
          <a:xfrm>
            <a:off x="0" y="0"/>
            <a:ext cx="2286000" cy="609600"/>
          </a:xfrm>
          <a:prstGeom prst="rect">
            <a:avLst/>
          </a:prstGeom>
          <a:solidFill>
            <a:schemeClr val="accent1">
              <a:alpha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Background</a:t>
            </a:r>
          </a:p>
        </p:txBody>
      </p:sp>
      <p:pic>
        <p:nvPicPr>
          <p:cNvPr id="30" name="Picture 29" descr="Chart, line chart&#10;&#10;Description automatically generated">
            <a:extLst>
              <a:ext uri="{FF2B5EF4-FFF2-40B4-BE49-F238E27FC236}">
                <a16:creationId xmlns:a16="http://schemas.microsoft.com/office/drawing/2014/main" id="{17DBEE34-9127-42B4-9BC1-CFF9E77CFF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643" y="1717444"/>
            <a:ext cx="5712714" cy="4762500"/>
          </a:xfrm>
          <a:prstGeom prst="rect">
            <a:avLst/>
          </a:prstGeom>
        </p:spPr>
      </p:pic>
      <p:pic>
        <p:nvPicPr>
          <p:cNvPr id="19" name="Picture 18" descr="Chart, line chart&#10;&#10;Description automatically generated">
            <a:extLst>
              <a:ext uri="{FF2B5EF4-FFF2-40B4-BE49-F238E27FC236}">
                <a16:creationId xmlns:a16="http://schemas.microsoft.com/office/drawing/2014/main" id="{F14FE13B-9E29-459F-A4CA-CDEA7E93C1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5643" y="1716418"/>
            <a:ext cx="5712714" cy="4760595"/>
          </a:xfrm>
          <a:prstGeom prst="rect">
            <a:avLst/>
          </a:prstGeom>
        </p:spPr>
      </p:pic>
      <p:sp>
        <p:nvSpPr>
          <p:cNvPr id="11" name="Content Placeholder 2">
            <a:extLst>
              <a:ext uri="{FF2B5EF4-FFF2-40B4-BE49-F238E27FC236}">
                <a16:creationId xmlns:a16="http://schemas.microsoft.com/office/drawing/2014/main" id="{0A551782-2517-480E-AB21-A77173E343B2}"/>
              </a:ext>
            </a:extLst>
          </p:cNvPr>
          <p:cNvSpPr txBox="1">
            <a:spLocks/>
          </p:cNvSpPr>
          <p:nvPr/>
        </p:nvSpPr>
        <p:spPr>
          <a:xfrm>
            <a:off x="2391410" y="2035201"/>
            <a:ext cx="7886700" cy="5548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France</a:t>
            </a:r>
          </a:p>
        </p:txBody>
      </p:sp>
    </p:spTree>
    <p:extLst>
      <p:ext uri="{BB962C8B-B14F-4D97-AF65-F5344CB8AC3E}">
        <p14:creationId xmlns:p14="http://schemas.microsoft.com/office/powerpoint/2010/main" val="276772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7956C1B-9D36-4B8F-BD0C-F82E195CAF5B}"/>
              </a:ext>
            </a:extLst>
          </p:cNvPr>
          <p:cNvSpPr/>
          <p:nvPr/>
        </p:nvSpPr>
        <p:spPr>
          <a:xfrm>
            <a:off x="0" y="0"/>
            <a:ext cx="2286000" cy="609600"/>
          </a:xfrm>
          <a:prstGeom prst="rect">
            <a:avLst/>
          </a:prstGeom>
          <a:solidFill>
            <a:srgbClr val="DBDBDB"/>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A6A6A6"/>
                </a:solidFill>
              </a:rPr>
              <a:t>Background</a:t>
            </a:r>
          </a:p>
        </p:txBody>
      </p:sp>
      <p:sp>
        <p:nvSpPr>
          <p:cNvPr id="3" name="Content Placeholder 2">
            <a:extLst>
              <a:ext uri="{FF2B5EF4-FFF2-40B4-BE49-F238E27FC236}">
                <a16:creationId xmlns:a16="http://schemas.microsoft.com/office/drawing/2014/main" id="{75BF8A59-105F-443D-90E6-47B9B1B9B2B3}"/>
              </a:ext>
            </a:extLst>
          </p:cNvPr>
          <p:cNvSpPr>
            <a:spLocks noGrp="1"/>
          </p:cNvSpPr>
          <p:nvPr>
            <p:ph idx="1"/>
          </p:nvPr>
        </p:nvSpPr>
        <p:spPr>
          <a:xfrm>
            <a:off x="628650" y="1825624"/>
            <a:ext cx="7886700" cy="4876165"/>
          </a:xfrm>
        </p:spPr>
        <p:txBody>
          <a:bodyPr>
            <a:normAutofit/>
          </a:bodyPr>
          <a:lstStyle/>
          <a:p>
            <a:r>
              <a:rPr lang="en-GB" sz="1600" b="1" dirty="0">
                <a:latin typeface="+mj-lt"/>
              </a:rPr>
              <a:t>Aim: </a:t>
            </a:r>
            <a:r>
              <a:rPr lang="en-GB" sz="1600" dirty="0">
                <a:latin typeface="+mj-lt"/>
              </a:rPr>
              <a:t>To identify if T</a:t>
            </a:r>
            <a:r>
              <a:rPr lang="en-GB" sz="1600" i="1" dirty="0">
                <a:latin typeface="+mj-lt"/>
              </a:rPr>
              <a:t>. gondii</a:t>
            </a:r>
            <a:r>
              <a:rPr lang="en-GB" sz="1600" dirty="0">
                <a:latin typeface="+mj-lt"/>
              </a:rPr>
              <a:t> exposure is consistently decreasing over time</a:t>
            </a:r>
          </a:p>
          <a:p>
            <a:endParaRPr lang="en-GB" sz="1600" dirty="0">
              <a:latin typeface="+mj-lt"/>
            </a:endParaRPr>
          </a:p>
          <a:p>
            <a:endParaRPr lang="en-GB" sz="1600" dirty="0">
              <a:latin typeface="+mj-lt"/>
            </a:endParaRPr>
          </a:p>
          <a:p>
            <a:endParaRPr lang="en-GB" sz="1600" dirty="0">
              <a:latin typeface="+mj-lt"/>
            </a:endParaRPr>
          </a:p>
          <a:p>
            <a:endParaRPr lang="en-GB" sz="1600" dirty="0">
              <a:latin typeface="+mj-lt"/>
            </a:endParaRPr>
          </a:p>
          <a:p>
            <a:endParaRPr lang="en-GB" sz="1600" dirty="0">
              <a:latin typeface="+mj-lt"/>
            </a:endParaRPr>
          </a:p>
          <a:p>
            <a:endParaRPr lang="en-GB" sz="1600" b="1" dirty="0">
              <a:latin typeface="+mj-lt"/>
            </a:endParaRPr>
          </a:p>
          <a:p>
            <a:r>
              <a:rPr lang="en-GB" sz="1600" b="1" dirty="0">
                <a:latin typeface="+mj-lt"/>
              </a:rPr>
              <a:t>By collecting:</a:t>
            </a:r>
            <a:r>
              <a:rPr lang="en-GB" sz="1600" dirty="0">
                <a:latin typeface="+mj-lt"/>
              </a:rPr>
              <a:t> representative IgG seroprevalence data, longitudinal sampling</a:t>
            </a:r>
            <a:endParaRPr lang="en-GB" sz="1400" dirty="0">
              <a:latin typeface="+mj-lt"/>
            </a:endParaRPr>
          </a:p>
        </p:txBody>
      </p:sp>
      <p:sp>
        <p:nvSpPr>
          <p:cNvPr id="13" name="Slide Number Placeholder 12">
            <a:extLst>
              <a:ext uri="{FF2B5EF4-FFF2-40B4-BE49-F238E27FC236}">
                <a16:creationId xmlns:a16="http://schemas.microsoft.com/office/drawing/2014/main" id="{39F21EE2-841D-4BB4-A093-DBF00ECC711F}"/>
              </a:ext>
            </a:extLst>
          </p:cNvPr>
          <p:cNvSpPr>
            <a:spLocks noGrp="1"/>
          </p:cNvSpPr>
          <p:nvPr>
            <p:ph type="sldNum" sz="quarter" idx="12"/>
          </p:nvPr>
        </p:nvSpPr>
        <p:spPr/>
        <p:txBody>
          <a:bodyPr/>
          <a:lstStyle/>
          <a:p>
            <a:fld id="{3E4E00E1-A936-438C-837D-C897A29979D4}" type="slidenum">
              <a:rPr lang="en-GB" smtClean="0"/>
              <a:t>5</a:t>
            </a:fld>
            <a:endParaRPr lang="en-GB"/>
          </a:p>
        </p:txBody>
      </p:sp>
      <p:sp>
        <p:nvSpPr>
          <p:cNvPr id="11" name="TextBox 10">
            <a:extLst>
              <a:ext uri="{FF2B5EF4-FFF2-40B4-BE49-F238E27FC236}">
                <a16:creationId xmlns:a16="http://schemas.microsoft.com/office/drawing/2014/main" id="{8D50392E-40BF-4A98-8D4F-D664A83C4AAC}"/>
              </a:ext>
            </a:extLst>
          </p:cNvPr>
          <p:cNvSpPr txBox="1"/>
          <p:nvPr/>
        </p:nvSpPr>
        <p:spPr>
          <a:xfrm>
            <a:off x="7622085" y="1023039"/>
            <a:ext cx="1481728" cy="400110"/>
          </a:xfrm>
          <a:prstGeom prst="rect">
            <a:avLst/>
          </a:prstGeom>
          <a:noFill/>
        </p:spPr>
        <p:txBody>
          <a:bodyPr wrap="square" rtlCol="0">
            <a:spAutoFit/>
          </a:bodyPr>
          <a:lstStyle/>
          <a:p>
            <a:pPr algn="ctr"/>
            <a:r>
              <a:rPr lang="en-US" sz="1000" dirty="0">
                <a:solidFill>
                  <a:srgbClr val="0035A0"/>
                </a:solidFill>
                <a:latin typeface="Calibri Light" panose="020F0302020204030204" pitchFamily="34" charset="0"/>
                <a:cs typeface="Calibri Light" panose="020F0302020204030204" pitchFamily="34" charset="0"/>
              </a:rPr>
              <a:t>Milne, Webster &amp; Walker 2022</a:t>
            </a:r>
            <a:endParaRPr lang="en-US" sz="1000" i="1" dirty="0">
              <a:solidFill>
                <a:srgbClr val="0035A0"/>
              </a:solidFill>
              <a:latin typeface="Calibri Light" panose="020F0302020204030204" pitchFamily="34" charset="0"/>
              <a:cs typeface="Calibri Light" panose="020F0302020204030204" pitchFamily="34" charset="0"/>
            </a:endParaRPr>
          </a:p>
        </p:txBody>
      </p:sp>
      <p:sp>
        <p:nvSpPr>
          <p:cNvPr id="21" name="Title 1">
            <a:extLst>
              <a:ext uri="{FF2B5EF4-FFF2-40B4-BE49-F238E27FC236}">
                <a16:creationId xmlns:a16="http://schemas.microsoft.com/office/drawing/2014/main" id="{75BF13C9-40E4-4E02-BC1C-C59F083DF157}"/>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rgbClr val="9222B0"/>
                </a:solidFill>
              </a:rPr>
              <a:t>Aim &amp; Methods</a:t>
            </a:r>
          </a:p>
        </p:txBody>
      </p:sp>
      <p:pic>
        <p:nvPicPr>
          <p:cNvPr id="4" name="Picture 3">
            <a:extLst>
              <a:ext uri="{FF2B5EF4-FFF2-40B4-BE49-F238E27FC236}">
                <a16:creationId xmlns:a16="http://schemas.microsoft.com/office/drawing/2014/main" id="{5C2F2345-D198-4752-A125-866A0098EEE4}"/>
              </a:ext>
            </a:extLst>
          </p:cNvPr>
          <p:cNvPicPr>
            <a:picLocks noChangeAspect="1"/>
          </p:cNvPicPr>
          <p:nvPr/>
        </p:nvPicPr>
        <p:blipFill>
          <a:blip r:embed="rId3"/>
          <a:stretch>
            <a:fillRect/>
          </a:stretch>
        </p:blipFill>
        <p:spPr>
          <a:xfrm>
            <a:off x="7850356" y="714975"/>
            <a:ext cx="1025187" cy="368295"/>
          </a:xfrm>
          <a:prstGeom prst="rect">
            <a:avLst/>
          </a:prstGeom>
        </p:spPr>
      </p:pic>
      <p:sp>
        <p:nvSpPr>
          <p:cNvPr id="16" name="Rectangle 15">
            <a:extLst>
              <a:ext uri="{FF2B5EF4-FFF2-40B4-BE49-F238E27FC236}">
                <a16:creationId xmlns:a16="http://schemas.microsoft.com/office/drawing/2014/main" id="{F7FE66AC-F9F9-4D27-800F-2AD0EAA470AC}"/>
              </a:ext>
            </a:extLst>
          </p:cNvPr>
          <p:cNvSpPr/>
          <p:nvPr/>
        </p:nvSpPr>
        <p:spPr>
          <a:xfrm>
            <a:off x="4572000" y="0"/>
            <a:ext cx="2286000" cy="609600"/>
          </a:xfrm>
          <a:prstGeom prst="rect">
            <a:avLst/>
          </a:prstGeom>
          <a:solidFill>
            <a:schemeClr val="bg1">
              <a:lumMod val="65000"/>
              <a:alpha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65000"/>
                  </a:schemeClr>
                </a:solidFill>
              </a:rPr>
              <a:t>Results</a:t>
            </a:r>
          </a:p>
        </p:txBody>
      </p:sp>
      <p:sp>
        <p:nvSpPr>
          <p:cNvPr id="20" name="Rectangle 19">
            <a:extLst>
              <a:ext uri="{FF2B5EF4-FFF2-40B4-BE49-F238E27FC236}">
                <a16:creationId xmlns:a16="http://schemas.microsoft.com/office/drawing/2014/main" id="{E44E5202-D49D-4919-A5B5-CCA173C45A95}"/>
              </a:ext>
            </a:extLst>
          </p:cNvPr>
          <p:cNvSpPr/>
          <p:nvPr/>
        </p:nvSpPr>
        <p:spPr>
          <a:xfrm>
            <a:off x="6858000" y="0"/>
            <a:ext cx="2286000" cy="609600"/>
          </a:xfrm>
          <a:prstGeom prst="rect">
            <a:avLst/>
          </a:prstGeom>
          <a:solidFill>
            <a:schemeClr val="bg1">
              <a:lumMod val="65000"/>
              <a:alpha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65000"/>
                  </a:schemeClr>
                </a:solidFill>
              </a:rPr>
              <a:t>Discussion</a:t>
            </a:r>
          </a:p>
        </p:txBody>
      </p:sp>
      <p:sp>
        <p:nvSpPr>
          <p:cNvPr id="12" name="Rectangle 11">
            <a:extLst>
              <a:ext uri="{FF2B5EF4-FFF2-40B4-BE49-F238E27FC236}">
                <a16:creationId xmlns:a16="http://schemas.microsoft.com/office/drawing/2014/main" id="{5B2B6885-E65F-4AC4-ADA0-BF44D6907C2A}"/>
              </a:ext>
            </a:extLst>
          </p:cNvPr>
          <p:cNvSpPr/>
          <p:nvPr/>
        </p:nvSpPr>
        <p:spPr>
          <a:xfrm>
            <a:off x="2286000" y="0"/>
            <a:ext cx="2286000" cy="609600"/>
          </a:xfrm>
          <a:prstGeom prst="rect">
            <a:avLst/>
          </a:prstGeom>
          <a:solidFill>
            <a:srgbClr val="B4C7E7"/>
          </a:solidFill>
          <a:ln>
            <a:solidFill>
              <a:srgbClr val="3A6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Aim &amp; methods</a:t>
            </a:r>
          </a:p>
        </p:txBody>
      </p:sp>
      <p:pic>
        <p:nvPicPr>
          <p:cNvPr id="5" name="Picture 4" descr="A picture containing text&#10;&#10;Description automatically generated">
            <a:extLst>
              <a:ext uri="{FF2B5EF4-FFF2-40B4-BE49-F238E27FC236}">
                <a16:creationId xmlns:a16="http://schemas.microsoft.com/office/drawing/2014/main" id="{A2EB92FB-CAD1-4D25-94D0-F1480C98C009}"/>
              </a:ext>
            </a:extLst>
          </p:cNvPr>
          <p:cNvPicPr>
            <a:picLocks noChangeAspect="1"/>
          </p:cNvPicPr>
          <p:nvPr/>
        </p:nvPicPr>
        <p:blipFill rotWithShape="1">
          <a:blip r:embed="rId4">
            <a:extLst>
              <a:ext uri="{28A0092B-C50C-407E-A947-70E740481C1C}">
                <a14:useLocalDpi xmlns:a14="http://schemas.microsoft.com/office/drawing/2010/main" val="0"/>
              </a:ext>
            </a:extLst>
          </a:blip>
          <a:srcRect t="15753" b="14676"/>
          <a:stretch/>
        </p:blipFill>
        <p:spPr>
          <a:xfrm>
            <a:off x="628650" y="2440310"/>
            <a:ext cx="7292788" cy="1522096"/>
          </a:xfrm>
          <a:prstGeom prst="rect">
            <a:avLst/>
          </a:prstGeom>
        </p:spPr>
      </p:pic>
    </p:spTree>
    <p:extLst>
      <p:ext uri="{BB962C8B-B14F-4D97-AF65-F5344CB8AC3E}">
        <p14:creationId xmlns:p14="http://schemas.microsoft.com/office/powerpoint/2010/main" val="2293454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9F21EE2-841D-4BB4-A093-DBF00ECC711F}"/>
              </a:ext>
            </a:extLst>
          </p:cNvPr>
          <p:cNvSpPr>
            <a:spLocks noGrp="1"/>
          </p:cNvSpPr>
          <p:nvPr>
            <p:ph type="sldNum" sz="quarter" idx="12"/>
          </p:nvPr>
        </p:nvSpPr>
        <p:spPr/>
        <p:txBody>
          <a:bodyPr/>
          <a:lstStyle/>
          <a:p>
            <a:fld id="{3E4E00E1-A936-438C-837D-C897A29979D4}" type="slidenum">
              <a:rPr lang="en-GB" smtClean="0"/>
              <a:t>6</a:t>
            </a:fld>
            <a:endParaRPr lang="en-GB"/>
          </a:p>
        </p:txBody>
      </p:sp>
      <p:sp>
        <p:nvSpPr>
          <p:cNvPr id="16" name="TextBox 15">
            <a:extLst>
              <a:ext uri="{FF2B5EF4-FFF2-40B4-BE49-F238E27FC236}">
                <a16:creationId xmlns:a16="http://schemas.microsoft.com/office/drawing/2014/main" id="{AC92924C-2102-419D-8DF2-36F0AD769F91}"/>
              </a:ext>
            </a:extLst>
          </p:cNvPr>
          <p:cNvSpPr txBox="1"/>
          <p:nvPr/>
        </p:nvSpPr>
        <p:spPr>
          <a:xfrm>
            <a:off x="7622085" y="1023039"/>
            <a:ext cx="1481728" cy="400110"/>
          </a:xfrm>
          <a:prstGeom prst="rect">
            <a:avLst/>
          </a:prstGeom>
          <a:noFill/>
        </p:spPr>
        <p:txBody>
          <a:bodyPr wrap="square" rtlCol="0">
            <a:spAutoFit/>
          </a:bodyPr>
          <a:lstStyle/>
          <a:p>
            <a:pPr algn="ctr"/>
            <a:r>
              <a:rPr lang="en-US" sz="1000" dirty="0">
                <a:solidFill>
                  <a:srgbClr val="0035A0"/>
                </a:solidFill>
                <a:latin typeface="Calibri Light" panose="020F0302020204030204" pitchFamily="34" charset="0"/>
                <a:cs typeface="Calibri Light" panose="020F0302020204030204" pitchFamily="34" charset="0"/>
              </a:rPr>
              <a:t>Milne, Webster &amp; Walker 2022</a:t>
            </a:r>
            <a:endParaRPr lang="en-US" sz="1000" i="1" dirty="0">
              <a:solidFill>
                <a:srgbClr val="0035A0"/>
              </a:solidFill>
              <a:latin typeface="Calibri Light" panose="020F0302020204030204" pitchFamily="34" charset="0"/>
              <a:cs typeface="Calibri Light" panose="020F0302020204030204" pitchFamily="34" charset="0"/>
            </a:endParaRPr>
          </a:p>
        </p:txBody>
      </p:sp>
      <p:pic>
        <p:nvPicPr>
          <p:cNvPr id="20" name="Picture 19">
            <a:extLst>
              <a:ext uri="{FF2B5EF4-FFF2-40B4-BE49-F238E27FC236}">
                <a16:creationId xmlns:a16="http://schemas.microsoft.com/office/drawing/2014/main" id="{703D83CF-19D6-449F-8637-3A151100B51F}"/>
              </a:ext>
            </a:extLst>
          </p:cNvPr>
          <p:cNvPicPr>
            <a:picLocks noChangeAspect="1"/>
          </p:cNvPicPr>
          <p:nvPr/>
        </p:nvPicPr>
        <p:blipFill>
          <a:blip r:embed="rId3"/>
          <a:stretch>
            <a:fillRect/>
          </a:stretch>
        </p:blipFill>
        <p:spPr>
          <a:xfrm>
            <a:off x="7850356" y="714975"/>
            <a:ext cx="1025187" cy="368295"/>
          </a:xfrm>
          <a:prstGeom prst="rect">
            <a:avLst/>
          </a:prstGeom>
        </p:spPr>
      </p:pic>
      <p:sp>
        <p:nvSpPr>
          <p:cNvPr id="25" name="Content Placeholder 2">
            <a:extLst>
              <a:ext uri="{FF2B5EF4-FFF2-40B4-BE49-F238E27FC236}">
                <a16:creationId xmlns:a16="http://schemas.microsoft.com/office/drawing/2014/main" id="{DE678B6D-B632-42DE-8C98-10E3D48A0A89}"/>
              </a:ext>
            </a:extLst>
          </p:cNvPr>
          <p:cNvSpPr>
            <a:spLocks noGrp="1"/>
          </p:cNvSpPr>
          <p:nvPr>
            <p:ph idx="1"/>
          </p:nvPr>
        </p:nvSpPr>
        <p:spPr>
          <a:xfrm>
            <a:off x="628650" y="1825624"/>
            <a:ext cx="7886700" cy="4876165"/>
          </a:xfrm>
        </p:spPr>
        <p:txBody>
          <a:bodyPr>
            <a:normAutofit/>
          </a:bodyPr>
          <a:lstStyle/>
          <a:p>
            <a:r>
              <a:rPr lang="en-GB" sz="1600" dirty="0">
                <a:latin typeface="+mj-lt"/>
              </a:rPr>
              <a:t>~270,000 people, 39 studies (19 countries, 4 continents)</a:t>
            </a:r>
          </a:p>
        </p:txBody>
      </p:sp>
      <p:sp>
        <p:nvSpPr>
          <p:cNvPr id="28" name="Title 1">
            <a:extLst>
              <a:ext uri="{FF2B5EF4-FFF2-40B4-BE49-F238E27FC236}">
                <a16:creationId xmlns:a16="http://schemas.microsoft.com/office/drawing/2014/main" id="{60EB8165-9C4C-40AD-8656-45EE95E86241}"/>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rgbClr val="9222B0"/>
                </a:solidFill>
              </a:rPr>
              <a:t>Results:</a:t>
            </a:r>
            <a:r>
              <a:rPr lang="en-GB" sz="2800" dirty="0"/>
              <a:t> seroprevalence</a:t>
            </a:r>
          </a:p>
        </p:txBody>
      </p:sp>
      <p:pic>
        <p:nvPicPr>
          <p:cNvPr id="8" name="Picture 7" descr="Chart, line chart&#10;&#10;Description automatically generated">
            <a:extLst>
              <a:ext uri="{FF2B5EF4-FFF2-40B4-BE49-F238E27FC236}">
                <a16:creationId xmlns:a16="http://schemas.microsoft.com/office/drawing/2014/main" id="{872F1CE2-63C9-4EC0-B357-0EE43E3342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70" y="2461894"/>
            <a:ext cx="3985260" cy="3985260"/>
          </a:xfrm>
          <a:prstGeom prst="rect">
            <a:avLst/>
          </a:prstGeom>
        </p:spPr>
      </p:pic>
      <p:pic>
        <p:nvPicPr>
          <p:cNvPr id="10" name="Picture 9" descr="Chart, line chart&#10;&#10;Description automatically generated">
            <a:extLst>
              <a:ext uri="{FF2B5EF4-FFF2-40B4-BE49-F238E27FC236}">
                <a16:creationId xmlns:a16="http://schemas.microsoft.com/office/drawing/2014/main" id="{1077E7BA-8276-47DA-BD20-6CE714066E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7270" y="2461894"/>
            <a:ext cx="3985260" cy="3985260"/>
          </a:xfrm>
          <a:prstGeom prst="rect">
            <a:avLst/>
          </a:prstGeom>
        </p:spPr>
      </p:pic>
      <p:sp>
        <p:nvSpPr>
          <p:cNvPr id="21" name="Rectangle 20">
            <a:extLst>
              <a:ext uri="{FF2B5EF4-FFF2-40B4-BE49-F238E27FC236}">
                <a16:creationId xmlns:a16="http://schemas.microsoft.com/office/drawing/2014/main" id="{EE450A8D-31E3-451E-8B04-EBDA77C91FDF}"/>
              </a:ext>
            </a:extLst>
          </p:cNvPr>
          <p:cNvSpPr/>
          <p:nvPr/>
        </p:nvSpPr>
        <p:spPr>
          <a:xfrm>
            <a:off x="2286000" y="0"/>
            <a:ext cx="2286000" cy="609600"/>
          </a:xfrm>
          <a:prstGeom prst="rect">
            <a:avLst/>
          </a:prstGeom>
          <a:solidFill>
            <a:schemeClr val="bg1">
              <a:lumMod val="65000"/>
              <a:alpha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A6A6A6"/>
                </a:solidFill>
              </a:rPr>
              <a:t>Aim &amp; methods</a:t>
            </a:r>
          </a:p>
        </p:txBody>
      </p:sp>
      <p:sp>
        <p:nvSpPr>
          <p:cNvPr id="23" name="Rectangle 22">
            <a:extLst>
              <a:ext uri="{FF2B5EF4-FFF2-40B4-BE49-F238E27FC236}">
                <a16:creationId xmlns:a16="http://schemas.microsoft.com/office/drawing/2014/main" id="{D99F615B-C423-48A5-9F84-ADFE54AEFEB2}"/>
              </a:ext>
            </a:extLst>
          </p:cNvPr>
          <p:cNvSpPr/>
          <p:nvPr/>
        </p:nvSpPr>
        <p:spPr>
          <a:xfrm>
            <a:off x="6858000" y="0"/>
            <a:ext cx="2286000" cy="609600"/>
          </a:xfrm>
          <a:prstGeom prst="rect">
            <a:avLst/>
          </a:prstGeom>
          <a:solidFill>
            <a:schemeClr val="bg1">
              <a:lumMod val="65000"/>
              <a:alpha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65000"/>
                  </a:schemeClr>
                </a:solidFill>
              </a:rPr>
              <a:t>Discussion</a:t>
            </a:r>
          </a:p>
        </p:txBody>
      </p:sp>
      <p:sp>
        <p:nvSpPr>
          <p:cNvPr id="24" name="Rectangle 23">
            <a:extLst>
              <a:ext uri="{FF2B5EF4-FFF2-40B4-BE49-F238E27FC236}">
                <a16:creationId xmlns:a16="http://schemas.microsoft.com/office/drawing/2014/main" id="{9B2A670F-4205-4644-9F26-8A5CA92979C0}"/>
              </a:ext>
            </a:extLst>
          </p:cNvPr>
          <p:cNvSpPr/>
          <p:nvPr/>
        </p:nvSpPr>
        <p:spPr>
          <a:xfrm>
            <a:off x="0" y="0"/>
            <a:ext cx="2286000" cy="609600"/>
          </a:xfrm>
          <a:prstGeom prst="rect">
            <a:avLst/>
          </a:prstGeom>
          <a:solidFill>
            <a:srgbClr val="A6A6A6">
              <a:alpha val="40000"/>
            </a:srgb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A6A6A6"/>
                </a:solidFill>
              </a:rPr>
              <a:t>Background</a:t>
            </a:r>
          </a:p>
        </p:txBody>
      </p:sp>
      <p:sp>
        <p:nvSpPr>
          <p:cNvPr id="22" name="Rectangle 21">
            <a:extLst>
              <a:ext uri="{FF2B5EF4-FFF2-40B4-BE49-F238E27FC236}">
                <a16:creationId xmlns:a16="http://schemas.microsoft.com/office/drawing/2014/main" id="{8C2CC8E1-0A87-465D-80D7-D1ED6E574526}"/>
              </a:ext>
            </a:extLst>
          </p:cNvPr>
          <p:cNvSpPr/>
          <p:nvPr/>
        </p:nvSpPr>
        <p:spPr>
          <a:xfrm>
            <a:off x="4572000" y="0"/>
            <a:ext cx="2286000" cy="609600"/>
          </a:xfrm>
          <a:prstGeom prst="rect">
            <a:avLst/>
          </a:prstGeom>
          <a:solidFill>
            <a:srgbClr val="B4C7E7"/>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Results</a:t>
            </a:r>
          </a:p>
        </p:txBody>
      </p:sp>
    </p:spTree>
    <p:extLst>
      <p:ext uri="{BB962C8B-B14F-4D97-AF65-F5344CB8AC3E}">
        <p14:creationId xmlns:p14="http://schemas.microsoft.com/office/powerpoint/2010/main" val="108213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nedrawing&#10;&#10;Description automatically generated">
            <a:extLst>
              <a:ext uri="{FF2B5EF4-FFF2-40B4-BE49-F238E27FC236}">
                <a16:creationId xmlns:a16="http://schemas.microsoft.com/office/drawing/2014/main" id="{63B656CE-B9AE-4051-8CF8-9F8FAFBCD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4" y="3280891"/>
            <a:ext cx="2743206" cy="2743206"/>
          </a:xfrm>
          <a:prstGeom prst="rect">
            <a:avLst/>
          </a:prstGeom>
        </p:spPr>
      </p:pic>
      <p:sp>
        <p:nvSpPr>
          <p:cNvPr id="3" name="Content Placeholder 2">
            <a:extLst>
              <a:ext uri="{FF2B5EF4-FFF2-40B4-BE49-F238E27FC236}">
                <a16:creationId xmlns:a16="http://schemas.microsoft.com/office/drawing/2014/main" id="{43A9A30B-3745-49EC-9950-51BDC0C53822}"/>
              </a:ext>
            </a:extLst>
          </p:cNvPr>
          <p:cNvSpPr>
            <a:spLocks noGrp="1"/>
          </p:cNvSpPr>
          <p:nvPr>
            <p:ph idx="1"/>
          </p:nvPr>
        </p:nvSpPr>
        <p:spPr>
          <a:xfrm>
            <a:off x="628650" y="1825625"/>
            <a:ext cx="7886700" cy="4600342"/>
          </a:xfrm>
        </p:spPr>
        <p:txBody>
          <a:bodyPr>
            <a:normAutofit/>
          </a:bodyPr>
          <a:lstStyle/>
          <a:p>
            <a:r>
              <a:rPr lang="en-GB" sz="1600" dirty="0">
                <a:latin typeface="+mj-lt"/>
              </a:rPr>
              <a:t>Evidence to support decreasing exposure in higher income countries</a:t>
            </a:r>
          </a:p>
          <a:p>
            <a:endParaRPr lang="en-GB" sz="1600" dirty="0">
              <a:latin typeface="+mj-lt"/>
            </a:endParaRPr>
          </a:p>
          <a:p>
            <a:r>
              <a:rPr lang="en-GB" sz="1600" dirty="0">
                <a:latin typeface="+mj-lt"/>
              </a:rPr>
              <a:t>What about lower income?</a:t>
            </a:r>
          </a:p>
          <a:p>
            <a:pPr lvl="1"/>
            <a:r>
              <a:rPr lang="en-GB" sz="1600" dirty="0">
                <a:latin typeface="+mj-lt"/>
              </a:rPr>
              <a:t>This study not a systematic review</a:t>
            </a:r>
          </a:p>
          <a:p>
            <a:pPr lvl="1"/>
            <a:r>
              <a:rPr lang="en-GB" sz="1600" dirty="0">
                <a:latin typeface="+mj-lt"/>
              </a:rPr>
              <a:t>But data are less abundant in lower-income settings</a:t>
            </a:r>
          </a:p>
          <a:p>
            <a:endParaRPr lang="en-GB" sz="1600" dirty="0">
              <a:latin typeface="+mj-lt"/>
            </a:endParaRPr>
          </a:p>
          <a:p>
            <a:r>
              <a:rPr lang="en-GB" sz="1600" dirty="0">
                <a:latin typeface="+mj-lt"/>
              </a:rPr>
              <a:t>Will (mostly) result in decreases in congenital toxoplasmosis incidence</a:t>
            </a:r>
          </a:p>
          <a:p>
            <a:endParaRPr lang="en-GB" sz="1600" dirty="0">
              <a:latin typeface="+mj-lt"/>
            </a:endParaRPr>
          </a:p>
        </p:txBody>
      </p:sp>
      <p:sp>
        <p:nvSpPr>
          <p:cNvPr id="9" name="Slide Number Placeholder 8">
            <a:extLst>
              <a:ext uri="{FF2B5EF4-FFF2-40B4-BE49-F238E27FC236}">
                <a16:creationId xmlns:a16="http://schemas.microsoft.com/office/drawing/2014/main" id="{444FE1A2-3049-4D39-AC63-9FC0631139EE}"/>
              </a:ext>
            </a:extLst>
          </p:cNvPr>
          <p:cNvSpPr>
            <a:spLocks noGrp="1"/>
          </p:cNvSpPr>
          <p:nvPr>
            <p:ph type="sldNum" sz="quarter" idx="12"/>
          </p:nvPr>
        </p:nvSpPr>
        <p:spPr/>
        <p:txBody>
          <a:bodyPr/>
          <a:lstStyle/>
          <a:p>
            <a:fld id="{3E4E00E1-A936-438C-837D-C897A29979D4}" type="slidenum">
              <a:rPr lang="en-GB" smtClean="0"/>
              <a:t>7</a:t>
            </a:fld>
            <a:endParaRPr lang="en-GB"/>
          </a:p>
        </p:txBody>
      </p:sp>
      <p:sp>
        <p:nvSpPr>
          <p:cNvPr id="20" name="Title 1">
            <a:extLst>
              <a:ext uri="{FF2B5EF4-FFF2-40B4-BE49-F238E27FC236}">
                <a16:creationId xmlns:a16="http://schemas.microsoft.com/office/drawing/2014/main" id="{2655790D-E743-4351-84D6-0CA767A39065}"/>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rgbClr val="9222B0"/>
                </a:solidFill>
              </a:rPr>
              <a:t>Discussion</a:t>
            </a:r>
          </a:p>
        </p:txBody>
      </p:sp>
      <p:sp>
        <p:nvSpPr>
          <p:cNvPr id="22" name="TextBox 21">
            <a:extLst>
              <a:ext uri="{FF2B5EF4-FFF2-40B4-BE49-F238E27FC236}">
                <a16:creationId xmlns:a16="http://schemas.microsoft.com/office/drawing/2014/main" id="{8C11AABC-34D4-4952-B47C-FBEA2ED1DE69}"/>
              </a:ext>
            </a:extLst>
          </p:cNvPr>
          <p:cNvSpPr txBox="1"/>
          <p:nvPr/>
        </p:nvSpPr>
        <p:spPr>
          <a:xfrm>
            <a:off x="7622085" y="1023039"/>
            <a:ext cx="1481728" cy="400110"/>
          </a:xfrm>
          <a:prstGeom prst="rect">
            <a:avLst/>
          </a:prstGeom>
          <a:noFill/>
        </p:spPr>
        <p:txBody>
          <a:bodyPr wrap="square" rtlCol="0">
            <a:spAutoFit/>
          </a:bodyPr>
          <a:lstStyle/>
          <a:p>
            <a:pPr algn="ctr"/>
            <a:r>
              <a:rPr lang="en-US" sz="1000" dirty="0">
                <a:solidFill>
                  <a:srgbClr val="0035A0"/>
                </a:solidFill>
                <a:latin typeface="Calibri Light" panose="020F0302020204030204" pitchFamily="34" charset="0"/>
                <a:cs typeface="Calibri Light" panose="020F0302020204030204" pitchFamily="34" charset="0"/>
              </a:rPr>
              <a:t>Milne, Webster &amp; Walker 2022</a:t>
            </a:r>
            <a:endParaRPr lang="en-US" sz="1000" i="1" dirty="0">
              <a:solidFill>
                <a:srgbClr val="0035A0"/>
              </a:solidFill>
              <a:latin typeface="Calibri Light" panose="020F0302020204030204" pitchFamily="34" charset="0"/>
              <a:cs typeface="Calibri Light" panose="020F0302020204030204" pitchFamily="34" charset="0"/>
            </a:endParaRPr>
          </a:p>
        </p:txBody>
      </p:sp>
      <p:pic>
        <p:nvPicPr>
          <p:cNvPr id="23" name="Picture 22">
            <a:extLst>
              <a:ext uri="{FF2B5EF4-FFF2-40B4-BE49-F238E27FC236}">
                <a16:creationId xmlns:a16="http://schemas.microsoft.com/office/drawing/2014/main" id="{871B2140-FE44-4AF0-80E4-371EE4D547D4}"/>
              </a:ext>
            </a:extLst>
          </p:cNvPr>
          <p:cNvPicPr>
            <a:picLocks noChangeAspect="1"/>
          </p:cNvPicPr>
          <p:nvPr/>
        </p:nvPicPr>
        <p:blipFill>
          <a:blip r:embed="rId4"/>
          <a:stretch>
            <a:fillRect/>
          </a:stretch>
        </p:blipFill>
        <p:spPr>
          <a:xfrm>
            <a:off x="7850356" y="714975"/>
            <a:ext cx="1025187" cy="368295"/>
          </a:xfrm>
          <a:prstGeom prst="rect">
            <a:avLst/>
          </a:prstGeom>
        </p:spPr>
      </p:pic>
      <p:sp>
        <p:nvSpPr>
          <p:cNvPr id="15" name="Rectangle 14">
            <a:extLst>
              <a:ext uri="{FF2B5EF4-FFF2-40B4-BE49-F238E27FC236}">
                <a16:creationId xmlns:a16="http://schemas.microsoft.com/office/drawing/2014/main" id="{1F3774D5-0464-4F51-AACF-3DE0713AB59A}"/>
              </a:ext>
            </a:extLst>
          </p:cNvPr>
          <p:cNvSpPr/>
          <p:nvPr/>
        </p:nvSpPr>
        <p:spPr>
          <a:xfrm>
            <a:off x="2286000" y="0"/>
            <a:ext cx="2286000" cy="609600"/>
          </a:xfrm>
          <a:prstGeom prst="rect">
            <a:avLst/>
          </a:prstGeom>
          <a:solidFill>
            <a:schemeClr val="bg1">
              <a:lumMod val="65000"/>
              <a:alpha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A6A6A6"/>
                </a:solidFill>
              </a:rPr>
              <a:t>Aim &amp; methods</a:t>
            </a:r>
          </a:p>
        </p:txBody>
      </p:sp>
      <p:sp>
        <p:nvSpPr>
          <p:cNvPr id="16" name="Rectangle 15">
            <a:extLst>
              <a:ext uri="{FF2B5EF4-FFF2-40B4-BE49-F238E27FC236}">
                <a16:creationId xmlns:a16="http://schemas.microsoft.com/office/drawing/2014/main" id="{418BEDE6-B361-4C35-870F-5858B4B4FF17}"/>
              </a:ext>
            </a:extLst>
          </p:cNvPr>
          <p:cNvSpPr/>
          <p:nvPr/>
        </p:nvSpPr>
        <p:spPr>
          <a:xfrm>
            <a:off x="4572000" y="0"/>
            <a:ext cx="2286000" cy="609600"/>
          </a:xfrm>
          <a:prstGeom prst="rect">
            <a:avLst/>
          </a:prstGeom>
          <a:solidFill>
            <a:schemeClr val="bg1">
              <a:lumMod val="65000"/>
              <a:alpha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65000"/>
                  </a:schemeClr>
                </a:solidFill>
              </a:rPr>
              <a:t>Results</a:t>
            </a:r>
          </a:p>
        </p:txBody>
      </p:sp>
      <p:sp>
        <p:nvSpPr>
          <p:cNvPr id="25" name="Rectangle 24">
            <a:extLst>
              <a:ext uri="{FF2B5EF4-FFF2-40B4-BE49-F238E27FC236}">
                <a16:creationId xmlns:a16="http://schemas.microsoft.com/office/drawing/2014/main" id="{83E97906-FB89-4081-9DEA-69DF869F2D40}"/>
              </a:ext>
            </a:extLst>
          </p:cNvPr>
          <p:cNvSpPr/>
          <p:nvPr/>
        </p:nvSpPr>
        <p:spPr>
          <a:xfrm>
            <a:off x="0" y="0"/>
            <a:ext cx="2286000" cy="609600"/>
          </a:xfrm>
          <a:prstGeom prst="rect">
            <a:avLst/>
          </a:prstGeom>
          <a:solidFill>
            <a:srgbClr val="A6A6A6">
              <a:alpha val="40000"/>
            </a:srgb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A6A6A6"/>
                </a:solidFill>
              </a:rPr>
              <a:t>Background</a:t>
            </a:r>
          </a:p>
        </p:txBody>
      </p:sp>
      <p:sp>
        <p:nvSpPr>
          <p:cNvPr id="21" name="Rectangle 20">
            <a:extLst>
              <a:ext uri="{FF2B5EF4-FFF2-40B4-BE49-F238E27FC236}">
                <a16:creationId xmlns:a16="http://schemas.microsoft.com/office/drawing/2014/main" id="{ED16A77A-6C15-434B-A77B-B2B09F5DCEDB}"/>
              </a:ext>
            </a:extLst>
          </p:cNvPr>
          <p:cNvSpPr/>
          <p:nvPr/>
        </p:nvSpPr>
        <p:spPr>
          <a:xfrm>
            <a:off x="6858000" y="0"/>
            <a:ext cx="2286000" cy="609600"/>
          </a:xfrm>
          <a:prstGeom prst="rect">
            <a:avLst/>
          </a:prstGeom>
          <a:solidFill>
            <a:srgbClr val="4472C4">
              <a:alpha val="40000"/>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Discussion</a:t>
            </a:r>
          </a:p>
        </p:txBody>
      </p:sp>
    </p:spTree>
    <p:extLst>
      <p:ext uri="{BB962C8B-B14F-4D97-AF65-F5344CB8AC3E}">
        <p14:creationId xmlns:p14="http://schemas.microsoft.com/office/powerpoint/2010/main" val="326188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C1263F55-5A4D-4DA4-990A-303F287F4CBE}"/>
              </a:ext>
            </a:extLst>
          </p:cNvPr>
          <p:cNvSpPr>
            <a:spLocks noGrp="1"/>
          </p:cNvSpPr>
          <p:nvPr>
            <p:ph idx="1"/>
          </p:nvPr>
        </p:nvSpPr>
        <p:spPr>
          <a:xfrm>
            <a:off x="628650" y="1825625"/>
            <a:ext cx="7886700" cy="5218642"/>
          </a:xfrm>
        </p:spPr>
        <p:txBody>
          <a:bodyPr>
            <a:normAutofit/>
          </a:bodyPr>
          <a:lstStyle/>
          <a:p>
            <a:r>
              <a:rPr lang="en-GB" sz="1600" dirty="0" err="1">
                <a:latin typeface="+mj-lt"/>
              </a:rPr>
              <a:t>Dr.</a:t>
            </a:r>
            <a:r>
              <a:rPr lang="en-GB" sz="1600" dirty="0">
                <a:latin typeface="+mj-lt"/>
              </a:rPr>
              <a:t> Martin Walker &amp; Prof. Joanne Webster</a:t>
            </a:r>
          </a:p>
          <a:p>
            <a:endParaRPr lang="en-GB" sz="1600" dirty="0">
              <a:latin typeface="+mj-lt"/>
            </a:endParaRPr>
          </a:p>
          <a:p>
            <a:endParaRPr lang="en-GB" sz="1600" dirty="0">
              <a:latin typeface="+mj-lt"/>
            </a:endParaRPr>
          </a:p>
          <a:p>
            <a:endParaRPr lang="en-GB" sz="1600" dirty="0">
              <a:latin typeface="+mj-lt"/>
            </a:endParaRPr>
          </a:p>
          <a:p>
            <a:pPr marL="0" indent="0">
              <a:buNone/>
            </a:pPr>
            <a:endParaRPr lang="en-GB" sz="1600" dirty="0">
              <a:latin typeface="+mj-lt"/>
            </a:endParaRPr>
          </a:p>
          <a:p>
            <a:pPr marL="0" indent="0">
              <a:buNone/>
            </a:pPr>
            <a:endParaRPr lang="en-GB" sz="1600" dirty="0">
              <a:latin typeface="+mj-lt"/>
            </a:endParaRPr>
          </a:p>
        </p:txBody>
      </p:sp>
      <p:pic>
        <p:nvPicPr>
          <p:cNvPr id="4" name="Picture 3">
            <a:extLst>
              <a:ext uri="{FF2B5EF4-FFF2-40B4-BE49-F238E27FC236}">
                <a16:creationId xmlns:a16="http://schemas.microsoft.com/office/drawing/2014/main" id="{4B625178-2761-475F-968E-1A93A0CCE61B}"/>
              </a:ext>
            </a:extLst>
          </p:cNvPr>
          <p:cNvPicPr>
            <a:picLocks noChangeAspect="1"/>
          </p:cNvPicPr>
          <p:nvPr/>
        </p:nvPicPr>
        <p:blipFill rotWithShape="1">
          <a:blip r:embed="rId3"/>
          <a:srcRect t="22130" b="21453"/>
          <a:stretch/>
        </p:blipFill>
        <p:spPr>
          <a:xfrm>
            <a:off x="740808" y="4400307"/>
            <a:ext cx="2335785" cy="675785"/>
          </a:xfrm>
          <a:prstGeom prst="rect">
            <a:avLst/>
          </a:prstGeom>
        </p:spPr>
      </p:pic>
      <p:pic>
        <p:nvPicPr>
          <p:cNvPr id="5" name="Picture 4">
            <a:extLst>
              <a:ext uri="{FF2B5EF4-FFF2-40B4-BE49-F238E27FC236}">
                <a16:creationId xmlns:a16="http://schemas.microsoft.com/office/drawing/2014/main" id="{44725F33-FA2C-497E-9BEE-21E5D876B397}"/>
              </a:ext>
            </a:extLst>
          </p:cNvPr>
          <p:cNvPicPr>
            <a:picLocks noChangeAspect="1"/>
          </p:cNvPicPr>
          <p:nvPr/>
        </p:nvPicPr>
        <p:blipFill>
          <a:blip r:embed="rId4"/>
          <a:stretch>
            <a:fillRect/>
          </a:stretch>
        </p:blipFill>
        <p:spPr>
          <a:xfrm>
            <a:off x="3409544" y="4263601"/>
            <a:ext cx="2911644" cy="949196"/>
          </a:xfrm>
          <a:prstGeom prst="rect">
            <a:avLst/>
          </a:prstGeom>
        </p:spPr>
      </p:pic>
      <p:pic>
        <p:nvPicPr>
          <p:cNvPr id="6" name="Picture 2" descr="Professor Joanne Webster | LCNTDR">
            <a:extLst>
              <a:ext uri="{FF2B5EF4-FFF2-40B4-BE49-F238E27FC236}">
                <a16:creationId xmlns:a16="http://schemas.microsoft.com/office/drawing/2014/main" id="{4DC168B2-9583-4A4F-A1E1-5050EA877E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411" b="4275"/>
          <a:stretch/>
        </p:blipFill>
        <p:spPr bwMode="auto">
          <a:xfrm>
            <a:off x="2914606" y="2317601"/>
            <a:ext cx="989876" cy="12210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5774E61-FB9B-43F1-8F95-5010ECBA76ED}"/>
              </a:ext>
            </a:extLst>
          </p:cNvPr>
          <p:cNvPicPr>
            <a:picLocks noChangeAspect="1"/>
          </p:cNvPicPr>
          <p:nvPr/>
        </p:nvPicPr>
        <p:blipFill>
          <a:blip r:embed="rId6"/>
          <a:stretch>
            <a:fillRect/>
          </a:stretch>
        </p:blipFill>
        <p:spPr>
          <a:xfrm>
            <a:off x="7346360" y="500064"/>
            <a:ext cx="989876" cy="989876"/>
          </a:xfrm>
          <a:prstGeom prst="rect">
            <a:avLst/>
          </a:prstGeom>
        </p:spPr>
      </p:pic>
      <p:pic>
        <p:nvPicPr>
          <p:cNvPr id="15" name="Picture 4" descr="Royal Veterinary College | University Guide for Parents">
            <a:extLst>
              <a:ext uri="{FF2B5EF4-FFF2-40B4-BE49-F238E27FC236}">
                <a16:creationId xmlns:a16="http://schemas.microsoft.com/office/drawing/2014/main" id="{41C52C23-C217-4382-BD9C-1DCD6DD96F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1805" y="1574717"/>
            <a:ext cx="1415040" cy="8124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LCNTDR Research Afternoon - Genetic diversity of NTD pathogens | LCNTDR">
            <a:extLst>
              <a:ext uri="{FF2B5EF4-FFF2-40B4-BE49-F238E27FC236}">
                <a16:creationId xmlns:a16="http://schemas.microsoft.com/office/drawing/2014/main" id="{368C96C6-D516-453B-8BFB-ADF92FCB7D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6059" y="2619192"/>
            <a:ext cx="1466532" cy="7577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a:extLst>
              <a:ext uri="{FF2B5EF4-FFF2-40B4-BE49-F238E27FC236}">
                <a16:creationId xmlns:a16="http://schemas.microsoft.com/office/drawing/2014/main" id="{A0EDC390-FCFF-4619-98D3-B3D7A89FC23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039" t="10389" r="5256"/>
          <a:stretch/>
        </p:blipFill>
        <p:spPr bwMode="auto">
          <a:xfrm>
            <a:off x="1164388" y="2317601"/>
            <a:ext cx="1058808" cy="1221021"/>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B5D83AD7-BBB2-414A-B7BC-D8D9F030EB62}"/>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rgbClr val="9222B0"/>
                </a:solidFill>
              </a:rPr>
              <a:t>Acknowledgments</a:t>
            </a:r>
          </a:p>
        </p:txBody>
      </p:sp>
      <p:pic>
        <p:nvPicPr>
          <p:cNvPr id="20" name="Picture 19">
            <a:extLst>
              <a:ext uri="{FF2B5EF4-FFF2-40B4-BE49-F238E27FC236}">
                <a16:creationId xmlns:a16="http://schemas.microsoft.com/office/drawing/2014/main" id="{8FD98121-589F-441E-B6ED-5A2B3ECA2CAD}"/>
              </a:ext>
            </a:extLst>
          </p:cNvPr>
          <p:cNvPicPr>
            <a:picLocks noChangeAspect="1"/>
          </p:cNvPicPr>
          <p:nvPr/>
        </p:nvPicPr>
        <p:blipFill>
          <a:blip r:embed="rId10"/>
          <a:stretch>
            <a:fillRect/>
          </a:stretch>
        </p:blipFill>
        <p:spPr>
          <a:xfrm>
            <a:off x="245601" y="6283612"/>
            <a:ext cx="432511" cy="390777"/>
          </a:xfrm>
          <a:prstGeom prst="rect">
            <a:avLst/>
          </a:prstGeom>
        </p:spPr>
      </p:pic>
      <p:sp>
        <p:nvSpPr>
          <p:cNvPr id="24" name="TextBox 23">
            <a:extLst>
              <a:ext uri="{FF2B5EF4-FFF2-40B4-BE49-F238E27FC236}">
                <a16:creationId xmlns:a16="http://schemas.microsoft.com/office/drawing/2014/main" id="{CF4CB395-D1FE-4A26-B57E-432E425BE1B7}"/>
              </a:ext>
            </a:extLst>
          </p:cNvPr>
          <p:cNvSpPr txBox="1"/>
          <p:nvPr/>
        </p:nvSpPr>
        <p:spPr>
          <a:xfrm>
            <a:off x="402875" y="6356351"/>
            <a:ext cx="1264286" cy="276999"/>
          </a:xfrm>
          <a:prstGeom prst="rect">
            <a:avLst/>
          </a:prstGeom>
          <a:noFill/>
        </p:spPr>
        <p:txBody>
          <a:bodyPr wrap="square" rtlCol="0">
            <a:spAutoFit/>
          </a:bodyPr>
          <a:lstStyle/>
          <a:p>
            <a:pPr algn="ctr"/>
            <a:r>
              <a:rPr lang="en-US" sz="1200" dirty="0">
                <a:latin typeface="+mj-lt"/>
              </a:rPr>
              <a:t>@GC_Milne</a:t>
            </a:r>
          </a:p>
        </p:txBody>
      </p:sp>
      <p:pic>
        <p:nvPicPr>
          <p:cNvPr id="28" name="Picture 2" descr="Email icon envelopemail symbol message sign Vector Image">
            <a:extLst>
              <a:ext uri="{FF2B5EF4-FFF2-40B4-BE49-F238E27FC236}">
                <a16:creationId xmlns:a16="http://schemas.microsoft.com/office/drawing/2014/main" id="{8996BECF-79B7-4CA1-B478-20886801ABE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8058" b="23617"/>
          <a:stretch/>
        </p:blipFill>
        <p:spPr bwMode="auto">
          <a:xfrm>
            <a:off x="7146380" y="6375226"/>
            <a:ext cx="410273" cy="25812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327221A4-A14B-4B59-9856-0425E6109D93}"/>
              </a:ext>
            </a:extLst>
          </p:cNvPr>
          <p:cNvSpPr txBox="1"/>
          <p:nvPr/>
        </p:nvSpPr>
        <p:spPr>
          <a:xfrm>
            <a:off x="7361937" y="6350400"/>
            <a:ext cx="1536462" cy="276999"/>
          </a:xfrm>
          <a:prstGeom prst="rect">
            <a:avLst/>
          </a:prstGeom>
          <a:noFill/>
        </p:spPr>
        <p:txBody>
          <a:bodyPr wrap="square" rtlCol="0">
            <a:spAutoFit/>
          </a:bodyPr>
          <a:lstStyle/>
          <a:p>
            <a:pPr algn="ctr"/>
            <a:r>
              <a:rPr lang="en-US" sz="1200" dirty="0">
                <a:latin typeface="+mj-lt"/>
              </a:rPr>
              <a:t>gmilne@rvc.ac.uk</a:t>
            </a:r>
          </a:p>
        </p:txBody>
      </p:sp>
      <p:pic>
        <p:nvPicPr>
          <p:cNvPr id="17" name="Picture 2" descr="Home | Natural History Museum">
            <a:extLst>
              <a:ext uri="{FF2B5EF4-FFF2-40B4-BE49-F238E27FC236}">
                <a16:creationId xmlns:a16="http://schemas.microsoft.com/office/drawing/2014/main" id="{1AACA591-D3FA-48CE-8FF9-65A6DA1FBC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46380" y="3608955"/>
            <a:ext cx="1629321" cy="75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49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9090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1058</TotalTime>
  <Words>760</Words>
  <Application>Microsoft Office PowerPoint</Application>
  <PresentationFormat>On-screen Show (4:3)</PresentationFormat>
  <Paragraphs>127</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Milne</dc:creator>
  <cp:lastModifiedBy>Forbes, Kathryn J</cp:lastModifiedBy>
  <cp:revision>11</cp:revision>
  <dcterms:created xsi:type="dcterms:W3CDTF">2022-03-18T15:43:00Z</dcterms:created>
  <dcterms:modified xsi:type="dcterms:W3CDTF">2023-01-26T12:01:23Z</dcterms:modified>
</cp:coreProperties>
</file>