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654" r:id="rId2"/>
    <p:sldId id="762" r:id="rId3"/>
    <p:sldId id="1037" r:id="rId4"/>
    <p:sldId id="265" r:id="rId5"/>
    <p:sldId id="782" r:id="rId6"/>
    <p:sldId id="272" r:id="rId7"/>
    <p:sldId id="274" r:id="rId8"/>
    <p:sldId id="1016" r:id="rId9"/>
    <p:sldId id="1010" r:id="rId10"/>
    <p:sldId id="1028" r:id="rId11"/>
    <p:sldId id="1035" r:id="rId12"/>
    <p:sldId id="1034" r:id="rId13"/>
    <p:sldId id="102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B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2" autoAdjust="0"/>
    <p:restoredTop sz="85000"/>
  </p:normalViewPr>
  <p:slideViewPr>
    <p:cSldViewPr snapToGrid="0">
      <p:cViewPr varScale="1">
        <p:scale>
          <a:sx n="57" d="100"/>
          <a:sy n="57" d="100"/>
        </p:scale>
        <p:origin x="716"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67547-E611-CB4A-8845-00B16638731E}"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3AEF1-1FCC-754D-92C7-DD4129B744A4}" type="slidenum">
              <a:rPr lang="en-US" smtClean="0"/>
              <a:t>‹#›</a:t>
            </a:fld>
            <a:endParaRPr lang="en-US"/>
          </a:p>
        </p:txBody>
      </p:sp>
    </p:spTree>
    <p:extLst>
      <p:ext uri="{BB962C8B-B14F-4D97-AF65-F5344CB8AC3E}">
        <p14:creationId xmlns:p14="http://schemas.microsoft.com/office/powerpoint/2010/main" val="163657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86FF0BA0-5BAF-44E9-9261-2D6DFB49943B}" type="slidenum">
              <a:rPr lang="en-GB" smtClean="0"/>
              <a:t>4</a:t>
            </a:fld>
            <a:endParaRPr lang="en-GB"/>
          </a:p>
        </p:txBody>
      </p:sp>
    </p:spTree>
    <p:extLst>
      <p:ext uri="{BB962C8B-B14F-4D97-AF65-F5344CB8AC3E}">
        <p14:creationId xmlns:p14="http://schemas.microsoft.com/office/powerpoint/2010/main" val="217521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86FF0BA0-5BAF-44E9-9261-2D6DFB49943B}" type="slidenum">
              <a:rPr lang="en-GB" smtClean="0"/>
              <a:t>13</a:t>
            </a:fld>
            <a:endParaRPr lang="en-GB"/>
          </a:p>
        </p:txBody>
      </p:sp>
    </p:spTree>
    <p:extLst>
      <p:ext uri="{BB962C8B-B14F-4D97-AF65-F5344CB8AC3E}">
        <p14:creationId xmlns:p14="http://schemas.microsoft.com/office/powerpoint/2010/main" val="91444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86FF0BA0-5BAF-44E9-9261-2D6DFB49943B}" type="slidenum">
              <a:rPr lang="en-GB" smtClean="0"/>
              <a:t>5</a:t>
            </a:fld>
            <a:endParaRPr lang="en-GB"/>
          </a:p>
        </p:txBody>
      </p:sp>
    </p:spTree>
    <p:extLst>
      <p:ext uri="{BB962C8B-B14F-4D97-AF65-F5344CB8AC3E}">
        <p14:creationId xmlns:p14="http://schemas.microsoft.com/office/powerpoint/2010/main" val="79392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86FF0BA0-5BAF-44E9-9261-2D6DFB49943B}" type="slidenum">
              <a:rPr lang="en-GB" smtClean="0"/>
              <a:t>6</a:t>
            </a:fld>
            <a:endParaRPr lang="en-GB"/>
          </a:p>
        </p:txBody>
      </p:sp>
    </p:spTree>
    <p:extLst>
      <p:ext uri="{BB962C8B-B14F-4D97-AF65-F5344CB8AC3E}">
        <p14:creationId xmlns:p14="http://schemas.microsoft.com/office/powerpoint/2010/main" val="114893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Community-based </a:t>
            </a:r>
            <a:r>
              <a:rPr lang="en-GB" dirty="0"/>
              <a:t>Health Planning and Services</a:t>
            </a:r>
            <a:endParaRPr lang="en-GH" dirty="0"/>
          </a:p>
        </p:txBody>
      </p:sp>
      <p:sp>
        <p:nvSpPr>
          <p:cNvPr id="4" name="Slide Number Placeholder 3"/>
          <p:cNvSpPr>
            <a:spLocks noGrp="1"/>
          </p:cNvSpPr>
          <p:nvPr>
            <p:ph type="sldNum" sz="quarter" idx="5"/>
          </p:nvPr>
        </p:nvSpPr>
        <p:spPr/>
        <p:txBody>
          <a:bodyPr/>
          <a:lstStyle/>
          <a:p>
            <a:fld id="{86FF0BA0-5BAF-44E9-9261-2D6DFB49943B}" type="slidenum">
              <a:rPr lang="en-GB" smtClean="0"/>
              <a:t>7</a:t>
            </a:fld>
            <a:endParaRPr lang="en-GB"/>
          </a:p>
        </p:txBody>
      </p:sp>
    </p:spTree>
    <p:extLst>
      <p:ext uri="{BB962C8B-B14F-4D97-AF65-F5344CB8AC3E}">
        <p14:creationId xmlns:p14="http://schemas.microsoft.com/office/powerpoint/2010/main" val="35819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FF0BA0-5BAF-44E9-9261-2D6DFB49943B}" type="slidenum">
              <a:rPr lang="en-GB" smtClean="0"/>
              <a:t>8</a:t>
            </a:fld>
            <a:endParaRPr lang="en-GB"/>
          </a:p>
        </p:txBody>
      </p:sp>
    </p:spTree>
    <p:extLst>
      <p:ext uri="{BB962C8B-B14F-4D97-AF65-F5344CB8AC3E}">
        <p14:creationId xmlns:p14="http://schemas.microsoft.com/office/powerpoint/2010/main" val="297416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We have collected information from a range of individuals in the formal and informal health sectors and the communities, as well as from the variety of stakeholders within Ghana involved in skin-health focused care provision. </a:t>
            </a:r>
          </a:p>
          <a:p>
            <a:endParaRPr lang="en-GB" sz="1200" b="1" dirty="0">
              <a:solidFill>
                <a:srgbClr val="00B050"/>
              </a:solidFill>
            </a:endParaRPr>
          </a:p>
          <a:p>
            <a:r>
              <a:rPr lang="en-GB" sz="1400" b="1" dirty="0">
                <a:solidFill>
                  <a:srgbClr val="00B050"/>
                </a:solidFill>
              </a:rPr>
              <a:t>Project activities</a:t>
            </a:r>
          </a:p>
          <a:p>
            <a:pPr algn="just">
              <a:spcAft>
                <a:spcPts val="1000"/>
              </a:spcAft>
            </a:pPr>
            <a:r>
              <a:rPr lang="en-GB" sz="1200" b="1" dirty="0">
                <a:solidFill>
                  <a:srgbClr val="FF6600"/>
                </a:solidFill>
              </a:rPr>
              <a:t>Focus group discussions – </a:t>
            </a:r>
            <a:r>
              <a:rPr lang="en-GB" sz="1200" dirty="0"/>
              <a:t>Discussions with different groups of community members exploring: knowledge and views on skin diseases; experiences of living with skin diseases; experiences of providing care or services</a:t>
            </a:r>
          </a:p>
          <a:p>
            <a:pPr algn="just">
              <a:spcAft>
                <a:spcPts val="1000"/>
              </a:spcAft>
            </a:pPr>
            <a:r>
              <a:rPr lang="en-GB" sz="1200" b="1" dirty="0">
                <a:solidFill>
                  <a:srgbClr val="FF6600"/>
                </a:solidFill>
              </a:rPr>
              <a:t>In-depth interviews – </a:t>
            </a:r>
            <a:r>
              <a:rPr lang="en-GB" sz="1200" dirty="0"/>
              <a:t>Interviews with local and national stakeholders delivering health, social or local care services related to these diseases, and with community members who have experience with these skin diseases </a:t>
            </a:r>
          </a:p>
          <a:p>
            <a:pPr algn="just">
              <a:spcAft>
                <a:spcPts val="1000"/>
              </a:spcAft>
            </a:pPr>
            <a:r>
              <a:rPr lang="en-GB" sz="1200" b="1" dirty="0">
                <a:solidFill>
                  <a:srgbClr val="FF6600"/>
                </a:solidFill>
              </a:rPr>
              <a:t>Participant observations </a:t>
            </a:r>
            <a:r>
              <a:rPr lang="en-GB" sz="1200" dirty="0">
                <a:solidFill>
                  <a:srgbClr val="FF6600"/>
                </a:solidFill>
              </a:rPr>
              <a:t>–</a:t>
            </a:r>
            <a:r>
              <a:rPr lang="en-GB" sz="1200" dirty="0"/>
              <a:t> In a small </a:t>
            </a:r>
            <a:r>
              <a:rPr lang="en-US" sz="1200" dirty="0"/>
              <a:t>number of health facilities, patients, </a:t>
            </a:r>
            <a:r>
              <a:rPr lang="en-US" sz="1200" dirty="0" err="1"/>
              <a:t>organisations</a:t>
            </a:r>
            <a:r>
              <a:rPr lang="en-US" sz="1200" dirty="0"/>
              <a:t> and members of the local care system were selected to follow more closely through </a:t>
            </a:r>
            <a:r>
              <a:rPr lang="en-GB" sz="1200" dirty="0"/>
              <a:t>in-person observations </a:t>
            </a:r>
          </a:p>
          <a:p>
            <a:pPr algn="just">
              <a:spcAft>
                <a:spcPts val="1000"/>
              </a:spcAft>
            </a:pPr>
            <a:r>
              <a:rPr lang="en-GB" sz="1200" b="1" dirty="0">
                <a:solidFill>
                  <a:srgbClr val="FF6600"/>
                </a:solidFill>
              </a:rPr>
              <a:t>Health system survey </a:t>
            </a:r>
            <a:r>
              <a:rPr lang="en-GB" sz="1200" dirty="0">
                <a:solidFill>
                  <a:srgbClr val="FF6600"/>
                </a:solidFill>
              </a:rPr>
              <a:t>– </a:t>
            </a:r>
            <a:r>
              <a:rPr lang="en-GB" sz="1200" dirty="0"/>
              <a:t>comprehensive service availability and readiness surveys (conducted at health posts and CHPS) and medicines surveys (conducted at pharmacies and drug sellers) supplement the interviews and observations conducted with the health and local care providers. </a:t>
            </a:r>
          </a:p>
          <a:p>
            <a:pPr algn="just">
              <a:spcAft>
                <a:spcPts val="1000"/>
              </a:spcAft>
            </a:pPr>
            <a:r>
              <a:rPr lang="en-GB" sz="1200" b="1" dirty="0">
                <a:solidFill>
                  <a:srgbClr val="FF6600"/>
                </a:solidFill>
              </a:rPr>
              <a:t>Routine health records review </a:t>
            </a:r>
            <a:r>
              <a:rPr lang="en-GB" sz="1200" dirty="0"/>
              <a:t>– assessment of routine reporting data on skin NTDs at both facility and district level. </a:t>
            </a:r>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92494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FF0BA0-5BAF-44E9-9261-2D6DFB49943B}" type="slidenum">
              <a:rPr lang="en-GB" smtClean="0"/>
              <a:t>10</a:t>
            </a:fld>
            <a:endParaRPr lang="en-GB"/>
          </a:p>
        </p:txBody>
      </p:sp>
    </p:spTree>
    <p:extLst>
      <p:ext uri="{BB962C8B-B14F-4D97-AF65-F5344CB8AC3E}">
        <p14:creationId xmlns:p14="http://schemas.microsoft.com/office/powerpoint/2010/main" val="372374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86FF0BA0-5BAF-44E9-9261-2D6DFB49943B}" type="slidenum">
              <a:rPr lang="en-GB" smtClean="0"/>
              <a:t>11</a:t>
            </a:fld>
            <a:endParaRPr lang="en-GB"/>
          </a:p>
        </p:txBody>
      </p:sp>
    </p:spTree>
    <p:extLst>
      <p:ext uri="{BB962C8B-B14F-4D97-AF65-F5344CB8AC3E}">
        <p14:creationId xmlns:p14="http://schemas.microsoft.com/office/powerpoint/2010/main" val="3809014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86FF0BA0-5BAF-44E9-9261-2D6DFB49943B}" type="slidenum">
              <a:rPr lang="en-GB" smtClean="0"/>
              <a:t>12</a:t>
            </a:fld>
            <a:endParaRPr lang="en-GB"/>
          </a:p>
        </p:txBody>
      </p:sp>
    </p:spTree>
    <p:extLst>
      <p:ext uri="{BB962C8B-B14F-4D97-AF65-F5344CB8AC3E}">
        <p14:creationId xmlns:p14="http://schemas.microsoft.com/office/powerpoint/2010/main" val="15428195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F7AD2F-E6C9-489D-AE86-5CFD1A38AE65}"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ED27A8-AA16-476E-88B7-265981C7B643}" type="slidenum">
              <a:rPr lang="en-GB" smtClean="0"/>
              <a:t>‹#›</a:t>
            </a:fld>
            <a:endParaRPr lang="en-GB"/>
          </a:p>
        </p:txBody>
      </p:sp>
      <p:pic>
        <p:nvPicPr>
          <p:cNvPr id="7" name="Picture 6">
            <a:extLst>
              <a:ext uri="{FF2B5EF4-FFF2-40B4-BE49-F238E27FC236}">
                <a16:creationId xmlns:a16="http://schemas.microsoft.com/office/drawing/2014/main" id="{5CC58EA0-DF13-2B45-9082-752BE66EC928}"/>
              </a:ext>
            </a:extLst>
          </p:cNvPr>
          <p:cNvPicPr>
            <a:picLocks noChangeAspect="1"/>
          </p:cNvPicPr>
          <p:nvPr userDrawn="1"/>
        </p:nvPicPr>
        <p:blipFill>
          <a:blip r:embed="rId2"/>
          <a:stretch>
            <a:fillRect/>
          </a:stretch>
        </p:blipFill>
        <p:spPr>
          <a:xfrm>
            <a:off x="265587" y="5672636"/>
            <a:ext cx="1054699" cy="1079086"/>
          </a:xfrm>
          <a:prstGeom prst="rect">
            <a:avLst/>
          </a:prstGeom>
        </p:spPr>
      </p:pic>
      <p:pic>
        <p:nvPicPr>
          <p:cNvPr id="8" name="Picture 7">
            <a:extLst>
              <a:ext uri="{FF2B5EF4-FFF2-40B4-BE49-F238E27FC236}">
                <a16:creationId xmlns:a16="http://schemas.microsoft.com/office/drawing/2014/main" id="{BFD1A124-CB03-484B-9633-A43BC1D377A6}"/>
              </a:ext>
            </a:extLst>
          </p:cNvPr>
          <p:cNvPicPr>
            <a:picLocks noChangeAspect="1"/>
          </p:cNvPicPr>
          <p:nvPr userDrawn="1"/>
        </p:nvPicPr>
        <p:blipFill>
          <a:blip r:embed="rId3"/>
          <a:stretch>
            <a:fillRect/>
          </a:stretch>
        </p:blipFill>
        <p:spPr>
          <a:xfrm>
            <a:off x="2073747" y="5781724"/>
            <a:ext cx="1012024" cy="993734"/>
          </a:xfrm>
          <a:prstGeom prst="rect">
            <a:avLst/>
          </a:prstGeom>
        </p:spPr>
      </p:pic>
      <p:pic>
        <p:nvPicPr>
          <p:cNvPr id="9" name="Picture 8">
            <a:extLst>
              <a:ext uri="{FF2B5EF4-FFF2-40B4-BE49-F238E27FC236}">
                <a16:creationId xmlns:a16="http://schemas.microsoft.com/office/drawing/2014/main" id="{3FF8C7E6-0616-5E4F-8C53-ED04AFF459B2}"/>
              </a:ext>
            </a:extLst>
          </p:cNvPr>
          <p:cNvPicPr>
            <a:picLocks noChangeAspect="1"/>
          </p:cNvPicPr>
          <p:nvPr userDrawn="1"/>
        </p:nvPicPr>
        <p:blipFill>
          <a:blip r:embed="rId4"/>
          <a:stretch>
            <a:fillRect/>
          </a:stretch>
        </p:blipFill>
        <p:spPr>
          <a:xfrm>
            <a:off x="3707094" y="6006074"/>
            <a:ext cx="1707028" cy="615749"/>
          </a:xfrm>
          <a:prstGeom prst="rect">
            <a:avLst/>
          </a:prstGeom>
        </p:spPr>
      </p:pic>
      <p:pic>
        <p:nvPicPr>
          <p:cNvPr id="10" name="Picture 9">
            <a:extLst>
              <a:ext uri="{FF2B5EF4-FFF2-40B4-BE49-F238E27FC236}">
                <a16:creationId xmlns:a16="http://schemas.microsoft.com/office/drawing/2014/main" id="{CEA7DB68-EA83-0C44-B93E-80BAA1F9E351}"/>
              </a:ext>
            </a:extLst>
          </p:cNvPr>
          <p:cNvPicPr>
            <a:picLocks noChangeAspect="1"/>
          </p:cNvPicPr>
          <p:nvPr userDrawn="1"/>
        </p:nvPicPr>
        <p:blipFill>
          <a:blip r:embed="rId5"/>
          <a:stretch>
            <a:fillRect/>
          </a:stretch>
        </p:blipFill>
        <p:spPr>
          <a:xfrm>
            <a:off x="7296648" y="5896336"/>
            <a:ext cx="1505843" cy="725487"/>
          </a:xfrm>
          <a:prstGeom prst="rect">
            <a:avLst/>
          </a:prstGeom>
        </p:spPr>
      </p:pic>
      <p:pic>
        <p:nvPicPr>
          <p:cNvPr id="11" name="Picture 10">
            <a:extLst>
              <a:ext uri="{FF2B5EF4-FFF2-40B4-BE49-F238E27FC236}">
                <a16:creationId xmlns:a16="http://schemas.microsoft.com/office/drawing/2014/main" id="{AB5A7DC1-5E99-B04A-A56C-000DCA4EF2AB}"/>
              </a:ext>
            </a:extLst>
          </p:cNvPr>
          <p:cNvPicPr>
            <a:picLocks noChangeAspect="1"/>
          </p:cNvPicPr>
          <p:nvPr userDrawn="1"/>
        </p:nvPicPr>
        <p:blipFill>
          <a:blip r:embed="rId6"/>
          <a:stretch>
            <a:fillRect/>
          </a:stretch>
        </p:blipFill>
        <p:spPr>
          <a:xfrm>
            <a:off x="5982971" y="5915848"/>
            <a:ext cx="533692" cy="725487"/>
          </a:xfrm>
          <a:prstGeom prst="rect">
            <a:avLst/>
          </a:prstGeom>
        </p:spPr>
      </p:pic>
      <p:pic>
        <p:nvPicPr>
          <p:cNvPr id="12" name="Picture 11">
            <a:extLst>
              <a:ext uri="{FF2B5EF4-FFF2-40B4-BE49-F238E27FC236}">
                <a16:creationId xmlns:a16="http://schemas.microsoft.com/office/drawing/2014/main" id="{3CA95B0E-95C3-9F43-996A-776FB3F848A8}"/>
              </a:ext>
            </a:extLst>
          </p:cNvPr>
          <p:cNvPicPr>
            <a:picLocks noChangeAspect="1"/>
          </p:cNvPicPr>
          <p:nvPr userDrawn="1"/>
        </p:nvPicPr>
        <p:blipFill>
          <a:blip r:embed="rId7"/>
          <a:stretch>
            <a:fillRect/>
          </a:stretch>
        </p:blipFill>
        <p:spPr>
          <a:xfrm>
            <a:off x="9405857" y="6098960"/>
            <a:ext cx="2383743" cy="317019"/>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756591B1-C479-EC40-8ED7-58F6F2F1A31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26030" y="147637"/>
            <a:ext cx="2356970" cy="1066800"/>
          </a:xfrm>
          <a:prstGeom prst="rect">
            <a:avLst/>
          </a:prstGeom>
        </p:spPr>
      </p:pic>
    </p:spTree>
    <p:extLst>
      <p:ext uri="{BB962C8B-B14F-4D97-AF65-F5344CB8AC3E}">
        <p14:creationId xmlns:p14="http://schemas.microsoft.com/office/powerpoint/2010/main" val="300606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F7AD2F-E6C9-489D-AE86-5CFD1A38AE65}"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ED27A8-AA16-476E-88B7-265981C7B643}" type="slidenum">
              <a:rPr lang="en-GB" smtClean="0"/>
              <a:t>‹#›</a:t>
            </a:fld>
            <a:endParaRPr lang="en-GB"/>
          </a:p>
        </p:txBody>
      </p:sp>
    </p:spTree>
    <p:extLst>
      <p:ext uri="{BB962C8B-B14F-4D97-AF65-F5344CB8AC3E}">
        <p14:creationId xmlns:p14="http://schemas.microsoft.com/office/powerpoint/2010/main" val="397319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F7AD2F-E6C9-489D-AE86-5CFD1A38AE65}"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ED27A8-AA16-476E-88B7-265981C7B643}" type="slidenum">
              <a:rPr lang="en-GB" smtClean="0"/>
              <a:t>‹#›</a:t>
            </a:fld>
            <a:endParaRPr lang="en-GB"/>
          </a:p>
        </p:txBody>
      </p:sp>
    </p:spTree>
    <p:extLst>
      <p:ext uri="{BB962C8B-B14F-4D97-AF65-F5344CB8AC3E}">
        <p14:creationId xmlns:p14="http://schemas.microsoft.com/office/powerpoint/2010/main" val="2138465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0488488" y="229538"/>
            <a:ext cx="1627773" cy="451143"/>
          </a:xfrm>
          <a:prstGeom prst="rect">
            <a:avLst/>
          </a:prstGeom>
        </p:spPr>
      </p:pic>
      <p:sp>
        <p:nvSpPr>
          <p:cNvPr id="13" name="Rectangle 12"/>
          <p:cNvSpPr/>
          <p:nvPr userDrawn="1"/>
        </p:nvSpPr>
        <p:spPr>
          <a:xfrm>
            <a:off x="10522767"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5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F7AD2F-E6C9-489D-AE86-5CFD1A38AE65}"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ED27A8-AA16-476E-88B7-265981C7B643}" type="slidenum">
              <a:rPr lang="en-GB" smtClean="0"/>
              <a:t>‹#›</a:t>
            </a:fld>
            <a:endParaRPr lang="en-GB"/>
          </a:p>
        </p:txBody>
      </p:sp>
    </p:spTree>
    <p:extLst>
      <p:ext uri="{BB962C8B-B14F-4D97-AF65-F5344CB8AC3E}">
        <p14:creationId xmlns:p14="http://schemas.microsoft.com/office/powerpoint/2010/main" val="424612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F7AD2F-E6C9-489D-AE86-5CFD1A38AE65}"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ED27A8-AA16-476E-88B7-265981C7B643}" type="slidenum">
              <a:rPr lang="en-GB" smtClean="0"/>
              <a:t>‹#›</a:t>
            </a:fld>
            <a:endParaRPr lang="en-GB"/>
          </a:p>
        </p:txBody>
      </p:sp>
    </p:spTree>
    <p:extLst>
      <p:ext uri="{BB962C8B-B14F-4D97-AF65-F5344CB8AC3E}">
        <p14:creationId xmlns:p14="http://schemas.microsoft.com/office/powerpoint/2010/main" val="154479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F7AD2F-E6C9-489D-AE86-5CFD1A38AE65}"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ED27A8-AA16-476E-88B7-265981C7B643}" type="slidenum">
              <a:rPr lang="en-GB" smtClean="0"/>
              <a:t>‹#›</a:t>
            </a:fld>
            <a:endParaRPr lang="en-GB"/>
          </a:p>
        </p:txBody>
      </p:sp>
    </p:spTree>
    <p:extLst>
      <p:ext uri="{BB962C8B-B14F-4D97-AF65-F5344CB8AC3E}">
        <p14:creationId xmlns:p14="http://schemas.microsoft.com/office/powerpoint/2010/main" val="256848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F7AD2F-E6C9-489D-AE86-5CFD1A38AE65}" type="datetimeFigureOut">
              <a:rPr lang="en-GB" smtClean="0"/>
              <a:t>26/01/2023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ED27A8-AA16-476E-88B7-265981C7B643}" type="slidenum">
              <a:rPr lang="en-GB" smtClean="0"/>
              <a:t>‹#›</a:t>
            </a:fld>
            <a:endParaRPr lang="en-GB"/>
          </a:p>
        </p:txBody>
      </p:sp>
    </p:spTree>
    <p:extLst>
      <p:ext uri="{BB962C8B-B14F-4D97-AF65-F5344CB8AC3E}">
        <p14:creationId xmlns:p14="http://schemas.microsoft.com/office/powerpoint/2010/main" val="305858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F7AD2F-E6C9-489D-AE86-5CFD1A38AE65}" type="datetimeFigureOut">
              <a:rPr lang="en-GB" smtClean="0"/>
              <a:t>26/01/2023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ED27A8-AA16-476E-88B7-265981C7B643}" type="slidenum">
              <a:rPr lang="en-GB" smtClean="0"/>
              <a:t>‹#›</a:t>
            </a:fld>
            <a:endParaRPr lang="en-GB"/>
          </a:p>
        </p:txBody>
      </p:sp>
    </p:spTree>
    <p:extLst>
      <p:ext uri="{BB962C8B-B14F-4D97-AF65-F5344CB8AC3E}">
        <p14:creationId xmlns:p14="http://schemas.microsoft.com/office/powerpoint/2010/main" val="192494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7AD2F-E6C9-489D-AE86-5CFD1A38AE65}" type="datetimeFigureOut">
              <a:rPr lang="en-GB" smtClean="0"/>
              <a:t>26/01/2023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ED27A8-AA16-476E-88B7-265981C7B643}" type="slidenum">
              <a:rPr lang="en-GB" smtClean="0"/>
              <a:t>‹#›</a:t>
            </a:fld>
            <a:endParaRPr lang="en-GB"/>
          </a:p>
        </p:txBody>
      </p:sp>
    </p:spTree>
    <p:extLst>
      <p:ext uri="{BB962C8B-B14F-4D97-AF65-F5344CB8AC3E}">
        <p14:creationId xmlns:p14="http://schemas.microsoft.com/office/powerpoint/2010/main" val="86212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F7AD2F-E6C9-489D-AE86-5CFD1A38AE65}"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ED27A8-AA16-476E-88B7-265981C7B643}" type="slidenum">
              <a:rPr lang="en-GB" smtClean="0"/>
              <a:t>‹#›</a:t>
            </a:fld>
            <a:endParaRPr lang="en-GB"/>
          </a:p>
        </p:txBody>
      </p:sp>
    </p:spTree>
    <p:extLst>
      <p:ext uri="{BB962C8B-B14F-4D97-AF65-F5344CB8AC3E}">
        <p14:creationId xmlns:p14="http://schemas.microsoft.com/office/powerpoint/2010/main" val="63037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F7AD2F-E6C9-489D-AE86-5CFD1A38AE65}"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ED27A8-AA16-476E-88B7-265981C7B643}" type="slidenum">
              <a:rPr lang="en-GB" smtClean="0"/>
              <a:t>‹#›</a:t>
            </a:fld>
            <a:endParaRPr lang="en-GB"/>
          </a:p>
        </p:txBody>
      </p:sp>
    </p:spTree>
    <p:extLst>
      <p:ext uri="{BB962C8B-B14F-4D97-AF65-F5344CB8AC3E}">
        <p14:creationId xmlns:p14="http://schemas.microsoft.com/office/powerpoint/2010/main" val="96734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7AD2F-E6C9-489D-AE86-5CFD1A38AE65}" type="datetimeFigureOut">
              <a:rPr lang="en-GB" smtClean="0"/>
              <a:t>26/01/2023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D27A8-AA16-476E-88B7-265981C7B643}" type="slidenum">
              <a:rPr lang="en-GB" smtClean="0"/>
              <a:t>‹#›</a:t>
            </a:fld>
            <a:endParaRPr lang="en-GB"/>
          </a:p>
        </p:txBody>
      </p:sp>
      <p:pic>
        <p:nvPicPr>
          <p:cNvPr id="7" name="Picture 6">
            <a:extLst>
              <a:ext uri="{FF2B5EF4-FFF2-40B4-BE49-F238E27FC236}">
                <a16:creationId xmlns:a16="http://schemas.microsoft.com/office/drawing/2014/main" id="{434BAC67-A9CE-7941-8CDA-E61187C1EE89}"/>
              </a:ext>
            </a:extLst>
          </p:cNvPr>
          <p:cNvPicPr>
            <a:picLocks noChangeAspect="1"/>
          </p:cNvPicPr>
          <p:nvPr userDrawn="1"/>
        </p:nvPicPr>
        <p:blipFill>
          <a:blip r:embed="rId14"/>
          <a:stretch>
            <a:fillRect/>
          </a:stretch>
        </p:blipFill>
        <p:spPr>
          <a:xfrm>
            <a:off x="265587" y="5672636"/>
            <a:ext cx="1054699" cy="1079086"/>
          </a:xfrm>
          <a:prstGeom prst="rect">
            <a:avLst/>
          </a:prstGeom>
        </p:spPr>
      </p:pic>
      <p:pic>
        <p:nvPicPr>
          <p:cNvPr id="8" name="Picture 7">
            <a:extLst>
              <a:ext uri="{FF2B5EF4-FFF2-40B4-BE49-F238E27FC236}">
                <a16:creationId xmlns:a16="http://schemas.microsoft.com/office/drawing/2014/main" id="{A89E768D-EEBB-C441-98B4-4D5E4D627641}"/>
              </a:ext>
            </a:extLst>
          </p:cNvPr>
          <p:cNvPicPr>
            <a:picLocks noChangeAspect="1"/>
          </p:cNvPicPr>
          <p:nvPr userDrawn="1"/>
        </p:nvPicPr>
        <p:blipFill>
          <a:blip r:embed="rId15"/>
          <a:stretch>
            <a:fillRect/>
          </a:stretch>
        </p:blipFill>
        <p:spPr>
          <a:xfrm>
            <a:off x="2073747" y="5781724"/>
            <a:ext cx="1012024" cy="993734"/>
          </a:xfrm>
          <a:prstGeom prst="rect">
            <a:avLst/>
          </a:prstGeom>
        </p:spPr>
      </p:pic>
      <p:pic>
        <p:nvPicPr>
          <p:cNvPr id="9" name="Picture 8">
            <a:extLst>
              <a:ext uri="{FF2B5EF4-FFF2-40B4-BE49-F238E27FC236}">
                <a16:creationId xmlns:a16="http://schemas.microsoft.com/office/drawing/2014/main" id="{3AB6084D-AA16-434A-84C4-21D3280D8C33}"/>
              </a:ext>
            </a:extLst>
          </p:cNvPr>
          <p:cNvPicPr>
            <a:picLocks noChangeAspect="1"/>
          </p:cNvPicPr>
          <p:nvPr userDrawn="1"/>
        </p:nvPicPr>
        <p:blipFill>
          <a:blip r:embed="rId16"/>
          <a:stretch>
            <a:fillRect/>
          </a:stretch>
        </p:blipFill>
        <p:spPr>
          <a:xfrm>
            <a:off x="3707094" y="6006074"/>
            <a:ext cx="1707028" cy="615749"/>
          </a:xfrm>
          <a:prstGeom prst="rect">
            <a:avLst/>
          </a:prstGeom>
        </p:spPr>
      </p:pic>
      <p:pic>
        <p:nvPicPr>
          <p:cNvPr id="10" name="Picture 9">
            <a:extLst>
              <a:ext uri="{FF2B5EF4-FFF2-40B4-BE49-F238E27FC236}">
                <a16:creationId xmlns:a16="http://schemas.microsoft.com/office/drawing/2014/main" id="{30892CE9-8A91-634A-8B14-E95894E8AC23}"/>
              </a:ext>
            </a:extLst>
          </p:cNvPr>
          <p:cNvPicPr>
            <a:picLocks noChangeAspect="1"/>
          </p:cNvPicPr>
          <p:nvPr userDrawn="1"/>
        </p:nvPicPr>
        <p:blipFill>
          <a:blip r:embed="rId17"/>
          <a:stretch>
            <a:fillRect/>
          </a:stretch>
        </p:blipFill>
        <p:spPr>
          <a:xfrm>
            <a:off x="7296648" y="5896336"/>
            <a:ext cx="1505843" cy="725487"/>
          </a:xfrm>
          <a:prstGeom prst="rect">
            <a:avLst/>
          </a:prstGeom>
        </p:spPr>
      </p:pic>
      <p:pic>
        <p:nvPicPr>
          <p:cNvPr id="11" name="Picture 10">
            <a:extLst>
              <a:ext uri="{FF2B5EF4-FFF2-40B4-BE49-F238E27FC236}">
                <a16:creationId xmlns:a16="http://schemas.microsoft.com/office/drawing/2014/main" id="{91710B9F-8D57-6646-8B58-03141970AE7D}"/>
              </a:ext>
            </a:extLst>
          </p:cNvPr>
          <p:cNvPicPr>
            <a:picLocks noChangeAspect="1"/>
          </p:cNvPicPr>
          <p:nvPr userDrawn="1"/>
        </p:nvPicPr>
        <p:blipFill>
          <a:blip r:embed="rId18"/>
          <a:stretch>
            <a:fillRect/>
          </a:stretch>
        </p:blipFill>
        <p:spPr>
          <a:xfrm>
            <a:off x="5982971" y="5915848"/>
            <a:ext cx="533692" cy="725487"/>
          </a:xfrm>
          <a:prstGeom prst="rect">
            <a:avLst/>
          </a:prstGeom>
        </p:spPr>
      </p:pic>
      <p:pic>
        <p:nvPicPr>
          <p:cNvPr id="12" name="Picture 11">
            <a:extLst>
              <a:ext uri="{FF2B5EF4-FFF2-40B4-BE49-F238E27FC236}">
                <a16:creationId xmlns:a16="http://schemas.microsoft.com/office/drawing/2014/main" id="{9ABB8209-DC06-934C-8D61-76E700BDD889}"/>
              </a:ext>
            </a:extLst>
          </p:cNvPr>
          <p:cNvPicPr>
            <a:picLocks noChangeAspect="1"/>
          </p:cNvPicPr>
          <p:nvPr userDrawn="1"/>
        </p:nvPicPr>
        <p:blipFill>
          <a:blip r:embed="rId19"/>
          <a:stretch>
            <a:fillRect/>
          </a:stretch>
        </p:blipFill>
        <p:spPr>
          <a:xfrm>
            <a:off x="9405857" y="6098960"/>
            <a:ext cx="2383743" cy="317019"/>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9216B4AF-A897-B343-8E79-08E3D814A5A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726030" y="147637"/>
            <a:ext cx="2356970" cy="1066800"/>
          </a:xfrm>
          <a:prstGeom prst="rect">
            <a:avLst/>
          </a:prstGeom>
        </p:spPr>
      </p:pic>
    </p:spTree>
    <p:extLst>
      <p:ext uri="{BB962C8B-B14F-4D97-AF65-F5344CB8AC3E}">
        <p14:creationId xmlns:p14="http://schemas.microsoft.com/office/powerpoint/2010/main" val="612613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9.svg"/><Relationship Id="rId3" Type="http://schemas.openxmlformats.org/officeDocument/2006/relationships/image" Target="../media/image26.png"/><Relationship Id="rId7" Type="http://schemas.openxmlformats.org/officeDocument/2006/relationships/image" Target="../media/image4.png"/><Relationship Id="rId12"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7.svg"/><Relationship Id="rId5" Type="http://schemas.openxmlformats.org/officeDocument/2006/relationships/image" Target="../media/image2.png"/><Relationship Id="rId10" Type="http://schemas.openxmlformats.org/officeDocument/2006/relationships/image" Target="../media/image56.png"/><Relationship Id="rId4" Type="http://schemas.openxmlformats.org/officeDocument/2006/relationships/image" Target="../media/image1.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2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notesSlide" Target="../notesSlides/notesSlide5.xml"/><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7.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CEA4EB-C80E-7E4E-BE67-2711CBBED080}"/>
              </a:ext>
            </a:extLst>
          </p:cNvPr>
          <p:cNvSpPr>
            <a:spLocks noGrp="1"/>
          </p:cNvSpPr>
          <p:nvPr>
            <p:ph type="ctrTitle"/>
          </p:nvPr>
        </p:nvSpPr>
        <p:spPr/>
        <p:txBody>
          <a:bodyPr>
            <a:normAutofit fontScale="90000"/>
          </a:bodyPr>
          <a:lstStyle/>
          <a:p>
            <a:r>
              <a:rPr lang="en-US" dirty="0"/>
              <a:t>Integrated Approaches to Neglected Tropical Diseases of the Skin</a:t>
            </a:r>
          </a:p>
        </p:txBody>
      </p:sp>
      <p:sp>
        <p:nvSpPr>
          <p:cNvPr id="5" name="Subtitle 4">
            <a:extLst>
              <a:ext uri="{FF2B5EF4-FFF2-40B4-BE49-F238E27FC236}">
                <a16:creationId xmlns:a16="http://schemas.microsoft.com/office/drawing/2014/main" id="{E9F6B505-C302-CF4E-BA43-2B8F376DD2C3}"/>
              </a:ext>
            </a:extLst>
          </p:cNvPr>
          <p:cNvSpPr>
            <a:spLocks noGrp="1"/>
          </p:cNvSpPr>
          <p:nvPr>
            <p:ph type="subTitle" idx="1"/>
          </p:nvPr>
        </p:nvSpPr>
        <p:spPr/>
        <p:txBody>
          <a:bodyPr>
            <a:normAutofit/>
          </a:bodyPr>
          <a:lstStyle/>
          <a:p>
            <a:r>
              <a:rPr lang="en-US" dirty="0"/>
              <a:t>Michael Marks</a:t>
            </a:r>
          </a:p>
          <a:p>
            <a:r>
              <a:rPr lang="en-US" dirty="0"/>
              <a:t>London School of Hygiene &amp; Tropical Medicine</a:t>
            </a:r>
          </a:p>
        </p:txBody>
      </p:sp>
    </p:spTree>
    <p:extLst>
      <p:ext uri="{BB962C8B-B14F-4D97-AF65-F5344CB8AC3E}">
        <p14:creationId xmlns:p14="http://schemas.microsoft.com/office/powerpoint/2010/main" val="1305708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shape&#10;&#10;Description automatically generated">
            <a:extLst>
              <a:ext uri="{FF2B5EF4-FFF2-40B4-BE49-F238E27FC236}">
                <a16:creationId xmlns:a16="http://schemas.microsoft.com/office/drawing/2014/main" id="{EB0F49F8-F949-4DF1-AF98-3A6BA184A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6030" y="147637"/>
            <a:ext cx="2356970" cy="1066800"/>
          </a:xfrm>
          <a:prstGeom prst="rect">
            <a:avLst/>
          </a:prstGeom>
        </p:spPr>
      </p:pic>
      <p:cxnSp>
        <p:nvCxnSpPr>
          <p:cNvPr id="6" name="Straight Connector 5">
            <a:extLst>
              <a:ext uri="{FF2B5EF4-FFF2-40B4-BE49-F238E27FC236}">
                <a16:creationId xmlns:a16="http://schemas.microsoft.com/office/drawing/2014/main" id="{5FCD10B6-D85B-4C19-BAD6-BCFEE750A506}"/>
              </a:ext>
            </a:extLst>
          </p:cNvPr>
          <p:cNvCxnSpPr/>
          <p:nvPr/>
        </p:nvCxnSpPr>
        <p:spPr>
          <a:xfrm>
            <a:off x="4560608" y="1395190"/>
            <a:ext cx="3346775" cy="0"/>
          </a:xfrm>
          <a:prstGeom prst="line">
            <a:avLst/>
          </a:prstGeom>
          <a:ln>
            <a:solidFill>
              <a:srgbClr val="C5057D"/>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BBB729D-8C5F-4421-BAA0-FEC775846D35}"/>
              </a:ext>
            </a:extLst>
          </p:cNvPr>
          <p:cNvSpPr/>
          <p:nvPr/>
        </p:nvSpPr>
        <p:spPr>
          <a:xfrm>
            <a:off x="774215" y="1558268"/>
            <a:ext cx="3599004" cy="439499"/>
          </a:xfrm>
          <a:prstGeom prst="rect">
            <a:avLst/>
          </a:prstGeom>
          <a:solidFill>
            <a:srgbClr val="EC6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Pre-diagnosis*</a:t>
            </a:r>
          </a:p>
        </p:txBody>
      </p:sp>
      <p:sp>
        <p:nvSpPr>
          <p:cNvPr id="50" name="Rectangle 49">
            <a:extLst>
              <a:ext uri="{FF2B5EF4-FFF2-40B4-BE49-F238E27FC236}">
                <a16:creationId xmlns:a16="http://schemas.microsoft.com/office/drawing/2014/main" id="{229BA721-8EB9-46DA-BEDD-FF2E834B10A8}"/>
              </a:ext>
            </a:extLst>
          </p:cNvPr>
          <p:cNvSpPr/>
          <p:nvPr/>
        </p:nvSpPr>
        <p:spPr>
          <a:xfrm>
            <a:off x="4299460" y="1560426"/>
            <a:ext cx="3607923" cy="439499"/>
          </a:xfrm>
          <a:prstGeom prst="rect">
            <a:avLst/>
          </a:prstGeom>
          <a:solidFill>
            <a:srgbClr val="069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Formal diagnosis</a:t>
            </a:r>
          </a:p>
        </p:txBody>
      </p:sp>
      <p:sp>
        <p:nvSpPr>
          <p:cNvPr id="51" name="Rectangle 50">
            <a:extLst>
              <a:ext uri="{FF2B5EF4-FFF2-40B4-BE49-F238E27FC236}">
                <a16:creationId xmlns:a16="http://schemas.microsoft.com/office/drawing/2014/main" id="{9301BD83-F7CF-4631-AABB-98ED136143D9}"/>
              </a:ext>
            </a:extLst>
          </p:cNvPr>
          <p:cNvSpPr/>
          <p:nvPr/>
        </p:nvSpPr>
        <p:spPr>
          <a:xfrm>
            <a:off x="7818783" y="1563119"/>
            <a:ext cx="3588026" cy="439499"/>
          </a:xfrm>
          <a:prstGeom prst="rect">
            <a:avLst/>
          </a:prstGeom>
          <a:solidFill>
            <a:srgbClr val="71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Treatment and support</a:t>
            </a:r>
          </a:p>
        </p:txBody>
      </p:sp>
      <p:sp>
        <p:nvSpPr>
          <p:cNvPr id="53" name="TextBox 52">
            <a:extLst>
              <a:ext uri="{FF2B5EF4-FFF2-40B4-BE49-F238E27FC236}">
                <a16:creationId xmlns:a16="http://schemas.microsoft.com/office/drawing/2014/main" id="{AF894236-6F7B-4181-A4C8-44BF71D27B55}"/>
              </a:ext>
            </a:extLst>
          </p:cNvPr>
          <p:cNvSpPr txBox="1"/>
          <p:nvPr/>
        </p:nvSpPr>
        <p:spPr>
          <a:xfrm>
            <a:off x="785191" y="1997767"/>
            <a:ext cx="3514269" cy="923330"/>
          </a:xfrm>
          <a:prstGeom prst="rect">
            <a:avLst/>
          </a:prstGeom>
          <a:noFill/>
          <a:ln w="19050">
            <a:solidFill>
              <a:srgbClr val="EC6420"/>
            </a:solidFill>
          </a:ln>
        </p:spPr>
        <p:txBody>
          <a:bodyPr wrap="square" rtlCol="0">
            <a:spAutoFit/>
          </a:bodyPr>
          <a:lstStyle/>
          <a:p>
            <a:pPr algn="ctr"/>
            <a:r>
              <a:rPr lang="en-GB" dirty="0"/>
              <a:t>More people seeking early care for skin conditions from an appropriate person</a:t>
            </a:r>
          </a:p>
        </p:txBody>
      </p:sp>
      <p:sp>
        <p:nvSpPr>
          <p:cNvPr id="54" name="TextBox 53">
            <a:extLst>
              <a:ext uri="{FF2B5EF4-FFF2-40B4-BE49-F238E27FC236}">
                <a16:creationId xmlns:a16="http://schemas.microsoft.com/office/drawing/2014/main" id="{8D785F35-61E3-4843-8EDD-6E871CE541E0}"/>
              </a:ext>
            </a:extLst>
          </p:cNvPr>
          <p:cNvSpPr txBox="1"/>
          <p:nvPr/>
        </p:nvSpPr>
        <p:spPr>
          <a:xfrm>
            <a:off x="4308254" y="1997676"/>
            <a:ext cx="3514269" cy="923330"/>
          </a:xfrm>
          <a:prstGeom prst="rect">
            <a:avLst/>
          </a:prstGeom>
          <a:noFill/>
          <a:ln w="19050">
            <a:solidFill>
              <a:srgbClr val="0696BB"/>
            </a:solidFill>
          </a:ln>
        </p:spPr>
        <p:txBody>
          <a:bodyPr wrap="square" rtlCol="0">
            <a:spAutoFit/>
          </a:bodyPr>
          <a:lstStyle/>
          <a:p>
            <a:pPr algn="ctr"/>
            <a:r>
              <a:rPr lang="en-GB" dirty="0"/>
              <a:t>Timely and accurate diagnosis received by individual following initial contact with health facility</a:t>
            </a:r>
          </a:p>
        </p:txBody>
      </p:sp>
      <p:sp>
        <p:nvSpPr>
          <p:cNvPr id="55" name="TextBox 54">
            <a:extLst>
              <a:ext uri="{FF2B5EF4-FFF2-40B4-BE49-F238E27FC236}">
                <a16:creationId xmlns:a16="http://schemas.microsoft.com/office/drawing/2014/main" id="{D6AA80C0-8000-4A1C-9C79-1197ABA443CE}"/>
              </a:ext>
            </a:extLst>
          </p:cNvPr>
          <p:cNvSpPr txBox="1"/>
          <p:nvPr/>
        </p:nvSpPr>
        <p:spPr>
          <a:xfrm>
            <a:off x="7818782" y="2000636"/>
            <a:ext cx="3580497" cy="923330"/>
          </a:xfrm>
          <a:prstGeom prst="rect">
            <a:avLst/>
          </a:prstGeom>
          <a:noFill/>
          <a:ln w="19050">
            <a:solidFill>
              <a:srgbClr val="713B90"/>
            </a:solidFill>
          </a:ln>
        </p:spPr>
        <p:txBody>
          <a:bodyPr wrap="square" rtlCol="0">
            <a:spAutoFit/>
          </a:bodyPr>
          <a:lstStyle/>
          <a:p>
            <a:pPr algn="ctr"/>
            <a:r>
              <a:rPr lang="en-GB" dirty="0"/>
              <a:t>Individuals complete effective treatment (regaining normal function)</a:t>
            </a:r>
            <a:endParaRPr lang="en-GB" b="1" dirty="0"/>
          </a:p>
        </p:txBody>
      </p:sp>
      <p:sp>
        <p:nvSpPr>
          <p:cNvPr id="56" name="Rectangle 55">
            <a:extLst>
              <a:ext uri="{FF2B5EF4-FFF2-40B4-BE49-F238E27FC236}">
                <a16:creationId xmlns:a16="http://schemas.microsoft.com/office/drawing/2014/main" id="{D9672B43-FDD5-40FE-AF0E-84F93006DDA4}"/>
              </a:ext>
            </a:extLst>
          </p:cNvPr>
          <p:cNvSpPr/>
          <p:nvPr/>
        </p:nvSpPr>
        <p:spPr>
          <a:xfrm>
            <a:off x="774214" y="2921006"/>
            <a:ext cx="10625066" cy="380691"/>
          </a:xfrm>
          <a:prstGeom prst="rect">
            <a:avLst/>
          </a:prstGeom>
          <a:noFill/>
          <a:ln w="19050">
            <a:solidFill>
              <a:srgbClr val="C50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 All without incurring catastrophic expenditure !</a:t>
            </a:r>
          </a:p>
        </p:txBody>
      </p:sp>
      <p:pic>
        <p:nvPicPr>
          <p:cNvPr id="2" name="Picture 1">
            <a:extLst>
              <a:ext uri="{FF2B5EF4-FFF2-40B4-BE49-F238E27FC236}">
                <a16:creationId xmlns:a16="http://schemas.microsoft.com/office/drawing/2014/main" id="{31355916-EAB0-4AC0-84A1-F35B3C749255}"/>
              </a:ext>
            </a:extLst>
          </p:cNvPr>
          <p:cNvPicPr>
            <a:picLocks noChangeAspect="1"/>
          </p:cNvPicPr>
          <p:nvPr/>
        </p:nvPicPr>
        <p:blipFill>
          <a:blip r:embed="rId4"/>
          <a:stretch>
            <a:fillRect/>
          </a:stretch>
        </p:blipFill>
        <p:spPr>
          <a:xfrm>
            <a:off x="0" y="-16626"/>
            <a:ext cx="6671057" cy="1191508"/>
          </a:xfrm>
          <a:prstGeom prst="rect">
            <a:avLst/>
          </a:prstGeom>
        </p:spPr>
      </p:pic>
      <p:sp>
        <p:nvSpPr>
          <p:cNvPr id="3" name="TextBox 2">
            <a:extLst>
              <a:ext uri="{FF2B5EF4-FFF2-40B4-BE49-F238E27FC236}">
                <a16:creationId xmlns:a16="http://schemas.microsoft.com/office/drawing/2014/main" id="{00CC7C05-401F-484C-9183-2DCF1B18A9E9}"/>
              </a:ext>
            </a:extLst>
          </p:cNvPr>
          <p:cNvSpPr txBox="1"/>
          <p:nvPr/>
        </p:nvSpPr>
        <p:spPr>
          <a:xfrm>
            <a:off x="785191" y="3339797"/>
            <a:ext cx="3523063" cy="2554545"/>
          </a:xfrm>
          <a:prstGeom prst="rect">
            <a:avLst/>
          </a:prstGeom>
          <a:noFill/>
        </p:spPr>
        <p:txBody>
          <a:bodyPr wrap="square" rtlCol="0">
            <a:spAutoFit/>
          </a:bodyPr>
          <a:lstStyle/>
          <a:p>
            <a:pPr algn="l">
              <a:lnSpc>
                <a:spcPct val="100000"/>
              </a:lnSpc>
            </a:pPr>
            <a:r>
              <a:rPr lang="en-GB" sz="1600" b="1" dirty="0">
                <a:cs typeface="Times New Roman" panose="02020603050405020304" pitchFamily="18" charset="0"/>
              </a:rPr>
              <a:t>1. </a:t>
            </a:r>
            <a:r>
              <a:rPr lang="en-GB" sz="1600" dirty="0">
                <a:cs typeface="Times New Roman" panose="02020603050405020304" pitchFamily="18" charset="0"/>
              </a:rPr>
              <a:t>People know (from report and/or experience) that seeking diagnosis, treatment and care from a health facility can be </a:t>
            </a:r>
            <a:r>
              <a:rPr lang="en-GB" sz="1600" u="sng" dirty="0">
                <a:cs typeface="Times New Roman" panose="02020603050405020304" pitchFamily="18" charset="0"/>
              </a:rPr>
              <a:t>expensive </a:t>
            </a:r>
            <a:r>
              <a:rPr lang="en-GB" sz="1600" dirty="0">
                <a:cs typeface="Times New Roman" panose="02020603050405020304" pitchFamily="18" charset="0"/>
              </a:rPr>
              <a:t>and </a:t>
            </a:r>
            <a:r>
              <a:rPr lang="en-GB" sz="1600" u="sng" dirty="0">
                <a:cs typeface="Times New Roman" panose="02020603050405020304" pitchFamily="18" charset="0"/>
              </a:rPr>
              <a:t>take a long time</a:t>
            </a:r>
          </a:p>
          <a:p>
            <a:pPr algn="l">
              <a:lnSpc>
                <a:spcPct val="100000"/>
              </a:lnSpc>
            </a:pPr>
            <a:endParaRPr lang="en-GB" sz="1600" dirty="0">
              <a:cs typeface="Times New Roman" panose="02020603050405020304" pitchFamily="18" charset="0"/>
            </a:endParaRPr>
          </a:p>
          <a:p>
            <a:pPr algn="l">
              <a:lnSpc>
                <a:spcPct val="100000"/>
              </a:lnSpc>
            </a:pPr>
            <a:r>
              <a:rPr lang="en-GB" sz="1600" b="1" dirty="0">
                <a:cs typeface="Times New Roman" panose="02020603050405020304" pitchFamily="18" charset="0"/>
              </a:rPr>
              <a:t>2. </a:t>
            </a:r>
            <a:r>
              <a:rPr lang="en-GB" sz="1600" dirty="0">
                <a:cs typeface="Times New Roman" panose="02020603050405020304" pitchFamily="18" charset="0"/>
              </a:rPr>
              <a:t>Healthcare landscape is complicated!</a:t>
            </a:r>
            <a:endParaRPr lang="en-GB" sz="1600" dirty="0">
              <a:ea typeface="Calibri" panose="020F0502020204030204" pitchFamily="34" charset="0"/>
              <a:cs typeface="Times New Roman" panose="02020603050405020304" pitchFamily="18" charset="0"/>
            </a:endParaRPr>
          </a:p>
          <a:p>
            <a:pPr algn="l">
              <a:lnSpc>
                <a:spcPct val="100000"/>
              </a:lnSpc>
            </a:pPr>
            <a:endParaRPr lang="en-GB" sz="1600" dirty="0">
              <a:cs typeface="Times New Roman" panose="02020603050405020304" pitchFamily="18" charset="0"/>
            </a:endParaRPr>
          </a:p>
          <a:p>
            <a:pPr algn="l">
              <a:lnSpc>
                <a:spcPct val="100000"/>
              </a:lnSpc>
            </a:pPr>
            <a:r>
              <a:rPr lang="en-GB" sz="1600" b="1" dirty="0">
                <a:cs typeface="Times New Roman" panose="02020603050405020304" pitchFamily="18" charset="0"/>
              </a:rPr>
              <a:t>3. </a:t>
            </a:r>
            <a:r>
              <a:rPr lang="en-GB" sz="1600" dirty="0">
                <a:cs typeface="Times New Roman" panose="02020603050405020304" pitchFamily="18" charset="0"/>
              </a:rPr>
              <a:t>Community awareness of many skin conditions (presentation, causation, next steps) is limited</a:t>
            </a:r>
          </a:p>
        </p:txBody>
      </p:sp>
      <p:sp>
        <p:nvSpPr>
          <p:cNvPr id="47" name="TextBox 46">
            <a:extLst>
              <a:ext uri="{FF2B5EF4-FFF2-40B4-BE49-F238E27FC236}">
                <a16:creationId xmlns:a16="http://schemas.microsoft.com/office/drawing/2014/main" id="{755F670C-773C-4B43-B1E2-8ACB7F15983F}"/>
              </a:ext>
            </a:extLst>
          </p:cNvPr>
          <p:cNvSpPr txBox="1"/>
          <p:nvPr/>
        </p:nvSpPr>
        <p:spPr>
          <a:xfrm>
            <a:off x="4295719" y="3339797"/>
            <a:ext cx="3523063" cy="3108543"/>
          </a:xfrm>
          <a:prstGeom prst="rect">
            <a:avLst/>
          </a:prstGeom>
          <a:noFill/>
        </p:spPr>
        <p:txBody>
          <a:bodyPr wrap="square" rtlCol="0">
            <a:spAutoFit/>
          </a:bodyPr>
          <a:lstStyle/>
          <a:p>
            <a:r>
              <a:rPr lang="en-GB" sz="1600" b="1" dirty="0">
                <a:cs typeface="Times New Roman" panose="02020603050405020304" pitchFamily="18" charset="0"/>
              </a:rPr>
              <a:t>1. </a:t>
            </a:r>
            <a:r>
              <a:rPr lang="en-GB" sz="1600" dirty="0">
                <a:cs typeface="Times New Roman" panose="02020603050405020304" pitchFamily="18" charset="0"/>
              </a:rPr>
              <a:t>Staff at most levels of the health system do not have the knowledge, skills and confidence re what tests to do, when, and how. </a:t>
            </a:r>
          </a:p>
          <a:p>
            <a:endParaRPr lang="en-GB" sz="1600" u="sng" dirty="0">
              <a:cs typeface="Times New Roman" panose="02020603050405020304" pitchFamily="18" charset="0"/>
            </a:endParaRPr>
          </a:p>
          <a:p>
            <a:r>
              <a:rPr lang="en-GB" sz="1600" b="1" dirty="0">
                <a:cs typeface="Times New Roman" panose="02020603050405020304" pitchFamily="18" charset="0"/>
              </a:rPr>
              <a:t>2. </a:t>
            </a:r>
            <a:r>
              <a:rPr lang="en-GB" sz="1600" dirty="0">
                <a:cs typeface="Times New Roman" panose="02020603050405020304" pitchFamily="18" charset="0"/>
              </a:rPr>
              <a:t>Molecular diagnosis is only available from expert reference labs outside the district, leading to logistical (samples </a:t>
            </a:r>
            <a:r>
              <a:rPr lang="en-GB" sz="1600" dirty="0">
                <a:cs typeface="Times New Roman" panose="02020603050405020304" pitchFamily="18" charset="0"/>
                <a:sym typeface="Wingdings" panose="05000000000000000000" pitchFamily="2" charset="2"/>
              </a:rPr>
              <a:t> lab) and communication (result  patient) bottlenecks</a:t>
            </a:r>
            <a:endParaRPr lang="en-GB" sz="1600" dirty="0">
              <a:cs typeface="Times New Roman" panose="02020603050405020304" pitchFamily="18" charset="0"/>
            </a:endParaRPr>
          </a:p>
          <a:p>
            <a:endParaRPr lang="en-GB" sz="1800" b="1" i="1" u="sng" dirty="0">
              <a:solidFill>
                <a:srgbClr val="ED651D"/>
              </a:solidFill>
              <a:latin typeface="Times New Roman" panose="02020603050405020304" pitchFamily="18" charset="0"/>
              <a:cs typeface="Times New Roman" panose="02020603050405020304" pitchFamily="18" charset="0"/>
            </a:endParaRPr>
          </a:p>
          <a:p>
            <a:pPr algn="l">
              <a:lnSpc>
                <a:spcPct val="100000"/>
              </a:lnSpc>
            </a:pPr>
            <a:endParaRPr lang="en-GB" i="1" dirty="0">
              <a:cs typeface="Times New Roman" panose="02020603050405020304" pitchFamily="18" charset="0"/>
            </a:endParaRPr>
          </a:p>
        </p:txBody>
      </p:sp>
      <p:sp>
        <p:nvSpPr>
          <p:cNvPr id="58" name="TextBox 57">
            <a:extLst>
              <a:ext uri="{FF2B5EF4-FFF2-40B4-BE49-F238E27FC236}">
                <a16:creationId xmlns:a16="http://schemas.microsoft.com/office/drawing/2014/main" id="{4CA538A8-D0E9-45A4-92C1-35FB936ABFD5}"/>
              </a:ext>
            </a:extLst>
          </p:cNvPr>
          <p:cNvSpPr txBox="1"/>
          <p:nvPr/>
        </p:nvSpPr>
        <p:spPr>
          <a:xfrm>
            <a:off x="7837832" y="3329506"/>
            <a:ext cx="3580496" cy="2554545"/>
          </a:xfrm>
          <a:prstGeom prst="rect">
            <a:avLst/>
          </a:prstGeom>
          <a:noFill/>
        </p:spPr>
        <p:txBody>
          <a:bodyPr wrap="square">
            <a:spAutoFit/>
          </a:bodyPr>
          <a:lstStyle/>
          <a:p>
            <a:pPr algn="l">
              <a:lnSpc>
                <a:spcPct val="100000"/>
              </a:lnSpc>
            </a:pPr>
            <a:r>
              <a:rPr lang="en-GB" sz="1600" b="1" dirty="0">
                <a:cs typeface="Times New Roman" panose="02020603050405020304" pitchFamily="18" charset="0"/>
              </a:rPr>
              <a:t>1. </a:t>
            </a:r>
            <a:r>
              <a:rPr lang="en-GB" sz="1600" dirty="0">
                <a:cs typeface="Times New Roman" panose="02020603050405020304" pitchFamily="18" charset="0"/>
              </a:rPr>
              <a:t>Firstline drugs for many conditions are not rapidly available at the facility level</a:t>
            </a:r>
            <a:endParaRPr lang="en-GB" sz="1600" u="sng" dirty="0">
              <a:cs typeface="Times New Roman" panose="02020603050405020304" pitchFamily="18" charset="0"/>
            </a:endParaRPr>
          </a:p>
          <a:p>
            <a:pPr algn="l">
              <a:lnSpc>
                <a:spcPct val="100000"/>
              </a:lnSpc>
            </a:pPr>
            <a:endParaRPr lang="en-GB" sz="1600" dirty="0">
              <a:cs typeface="Times New Roman" panose="02020603050405020304" pitchFamily="18" charset="0"/>
            </a:endParaRPr>
          </a:p>
          <a:p>
            <a:pPr algn="l">
              <a:lnSpc>
                <a:spcPct val="100000"/>
              </a:lnSpc>
            </a:pPr>
            <a:r>
              <a:rPr lang="en-GB" sz="1600" b="1" dirty="0">
                <a:cs typeface="Times New Roman" panose="02020603050405020304" pitchFamily="18" charset="0"/>
              </a:rPr>
              <a:t>2. </a:t>
            </a:r>
            <a:r>
              <a:rPr lang="en-GB" sz="1600" dirty="0">
                <a:cs typeface="Times New Roman" panose="02020603050405020304" pitchFamily="18" charset="0"/>
              </a:rPr>
              <a:t>Medicines, dressings and wound care are often unavailable at all levels of the health system, or are available but individual doesn’t have health insurance</a:t>
            </a:r>
          </a:p>
          <a:p>
            <a:pPr marL="285750" indent="-285750" algn="l">
              <a:lnSpc>
                <a:spcPct val="100000"/>
              </a:lnSpc>
              <a:buFont typeface="Arial" panose="020B0604020202020204" pitchFamily="34" charset="0"/>
              <a:buChar char="•"/>
            </a:pPr>
            <a:endParaRPr lang="en-GB" sz="1600" dirty="0">
              <a:sym typeface="Wingdings" panose="05000000000000000000" pitchFamily="2" charset="2"/>
            </a:endParaRPr>
          </a:p>
          <a:p>
            <a:pPr algn="l">
              <a:lnSpc>
                <a:spcPct val="100000"/>
              </a:lnSpc>
            </a:pPr>
            <a:r>
              <a:rPr lang="en-GB" sz="1600" b="1" dirty="0">
                <a:cs typeface="Times New Roman" panose="02020603050405020304" pitchFamily="18" charset="0"/>
              </a:rPr>
              <a:t>3. </a:t>
            </a:r>
            <a:r>
              <a:rPr lang="en-GB" sz="1600" dirty="0">
                <a:cs typeface="Times New Roman" panose="02020603050405020304" pitchFamily="18" charset="0"/>
              </a:rPr>
              <a:t>Skills gaps around respectful care and appropriate communication</a:t>
            </a:r>
            <a:endParaRPr lang="en-GB" sz="1600" u="sng" dirty="0">
              <a:cs typeface="Times New Roman" panose="02020603050405020304" pitchFamily="18" charset="0"/>
            </a:endParaRPr>
          </a:p>
        </p:txBody>
      </p:sp>
      <p:cxnSp>
        <p:nvCxnSpPr>
          <p:cNvPr id="7" name="Straight Connector 6">
            <a:extLst>
              <a:ext uri="{FF2B5EF4-FFF2-40B4-BE49-F238E27FC236}">
                <a16:creationId xmlns:a16="http://schemas.microsoft.com/office/drawing/2014/main" id="{1A2D7507-B14D-4487-8E67-01FE9E0990E0}"/>
              </a:ext>
            </a:extLst>
          </p:cNvPr>
          <p:cNvCxnSpPr/>
          <p:nvPr/>
        </p:nvCxnSpPr>
        <p:spPr>
          <a:xfrm>
            <a:off x="4270154" y="3769005"/>
            <a:ext cx="0" cy="2622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9BE5358-1B56-4F79-901D-2AA1CF7EB47F}"/>
              </a:ext>
            </a:extLst>
          </p:cNvPr>
          <p:cNvCxnSpPr/>
          <p:nvPr/>
        </p:nvCxnSpPr>
        <p:spPr>
          <a:xfrm>
            <a:off x="7812211" y="3769005"/>
            <a:ext cx="0" cy="26222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072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CB93FC8-0D4A-E24D-8AF6-CB847727A943}"/>
              </a:ext>
            </a:extLst>
          </p:cNvPr>
          <p:cNvPicPr>
            <a:picLocks noChangeAspect="1"/>
          </p:cNvPicPr>
          <p:nvPr/>
        </p:nvPicPr>
        <p:blipFill>
          <a:blip r:embed="rId3"/>
          <a:stretch>
            <a:fillRect/>
          </a:stretch>
        </p:blipFill>
        <p:spPr>
          <a:xfrm>
            <a:off x="467800" y="2560037"/>
            <a:ext cx="4632513" cy="2805606"/>
          </a:xfrm>
          <a:prstGeom prst="rect">
            <a:avLst/>
          </a:prstGeom>
        </p:spPr>
      </p:pic>
      <p:pic>
        <p:nvPicPr>
          <p:cNvPr id="11" name="Picture 10">
            <a:extLst>
              <a:ext uri="{FF2B5EF4-FFF2-40B4-BE49-F238E27FC236}">
                <a16:creationId xmlns:a16="http://schemas.microsoft.com/office/drawing/2014/main" id="{49A62724-F35E-4BC1-9F6D-E24F6F5E919D}"/>
              </a:ext>
            </a:extLst>
          </p:cNvPr>
          <p:cNvPicPr>
            <a:picLocks noChangeAspect="1"/>
          </p:cNvPicPr>
          <p:nvPr/>
        </p:nvPicPr>
        <p:blipFill>
          <a:blip r:embed="rId4"/>
          <a:stretch>
            <a:fillRect/>
          </a:stretch>
        </p:blipFill>
        <p:spPr>
          <a:xfrm>
            <a:off x="265587" y="5672636"/>
            <a:ext cx="1054699" cy="1079086"/>
          </a:xfrm>
          <a:prstGeom prst="rect">
            <a:avLst/>
          </a:prstGeom>
        </p:spPr>
      </p:pic>
      <p:pic>
        <p:nvPicPr>
          <p:cNvPr id="12" name="Picture 11">
            <a:extLst>
              <a:ext uri="{FF2B5EF4-FFF2-40B4-BE49-F238E27FC236}">
                <a16:creationId xmlns:a16="http://schemas.microsoft.com/office/drawing/2014/main" id="{F98B653D-D277-4E6E-B5E9-4B6117FD76E4}"/>
              </a:ext>
            </a:extLst>
          </p:cNvPr>
          <p:cNvPicPr>
            <a:picLocks noChangeAspect="1"/>
          </p:cNvPicPr>
          <p:nvPr/>
        </p:nvPicPr>
        <p:blipFill>
          <a:blip r:embed="rId5"/>
          <a:stretch>
            <a:fillRect/>
          </a:stretch>
        </p:blipFill>
        <p:spPr>
          <a:xfrm>
            <a:off x="2073747" y="5781724"/>
            <a:ext cx="1012024" cy="993734"/>
          </a:xfrm>
          <a:prstGeom prst="rect">
            <a:avLst/>
          </a:prstGeom>
        </p:spPr>
      </p:pic>
      <p:pic>
        <p:nvPicPr>
          <p:cNvPr id="13" name="Picture 12">
            <a:extLst>
              <a:ext uri="{FF2B5EF4-FFF2-40B4-BE49-F238E27FC236}">
                <a16:creationId xmlns:a16="http://schemas.microsoft.com/office/drawing/2014/main" id="{9C44FA7A-44D5-40EB-B059-BB5BA1DB4AA4}"/>
              </a:ext>
            </a:extLst>
          </p:cNvPr>
          <p:cNvPicPr>
            <a:picLocks noChangeAspect="1"/>
          </p:cNvPicPr>
          <p:nvPr/>
        </p:nvPicPr>
        <p:blipFill>
          <a:blip r:embed="rId6"/>
          <a:stretch>
            <a:fillRect/>
          </a:stretch>
        </p:blipFill>
        <p:spPr>
          <a:xfrm>
            <a:off x="3707094" y="6006074"/>
            <a:ext cx="1707028" cy="615749"/>
          </a:xfrm>
          <a:prstGeom prst="rect">
            <a:avLst/>
          </a:prstGeom>
        </p:spPr>
      </p:pic>
      <p:pic>
        <p:nvPicPr>
          <p:cNvPr id="14" name="Picture 13">
            <a:extLst>
              <a:ext uri="{FF2B5EF4-FFF2-40B4-BE49-F238E27FC236}">
                <a16:creationId xmlns:a16="http://schemas.microsoft.com/office/drawing/2014/main" id="{53E0F739-B34E-463D-BAF0-6AFC2325FF33}"/>
              </a:ext>
            </a:extLst>
          </p:cNvPr>
          <p:cNvPicPr>
            <a:picLocks noChangeAspect="1"/>
          </p:cNvPicPr>
          <p:nvPr/>
        </p:nvPicPr>
        <p:blipFill>
          <a:blip r:embed="rId7"/>
          <a:stretch>
            <a:fillRect/>
          </a:stretch>
        </p:blipFill>
        <p:spPr>
          <a:xfrm>
            <a:off x="7296648" y="5896336"/>
            <a:ext cx="1505843" cy="725487"/>
          </a:xfrm>
          <a:prstGeom prst="rect">
            <a:avLst/>
          </a:prstGeom>
        </p:spPr>
      </p:pic>
      <p:pic>
        <p:nvPicPr>
          <p:cNvPr id="15" name="Picture 14">
            <a:extLst>
              <a:ext uri="{FF2B5EF4-FFF2-40B4-BE49-F238E27FC236}">
                <a16:creationId xmlns:a16="http://schemas.microsoft.com/office/drawing/2014/main" id="{D619694B-1D16-4D24-9948-E492312F6572}"/>
              </a:ext>
            </a:extLst>
          </p:cNvPr>
          <p:cNvPicPr>
            <a:picLocks noChangeAspect="1"/>
          </p:cNvPicPr>
          <p:nvPr/>
        </p:nvPicPr>
        <p:blipFill>
          <a:blip r:embed="rId8"/>
          <a:stretch>
            <a:fillRect/>
          </a:stretch>
        </p:blipFill>
        <p:spPr>
          <a:xfrm>
            <a:off x="5982971" y="5915848"/>
            <a:ext cx="533692" cy="725487"/>
          </a:xfrm>
          <a:prstGeom prst="rect">
            <a:avLst/>
          </a:prstGeom>
        </p:spPr>
      </p:pic>
      <p:sp>
        <p:nvSpPr>
          <p:cNvPr id="17" name="Rectangle: Rounded Corners 16">
            <a:extLst>
              <a:ext uri="{FF2B5EF4-FFF2-40B4-BE49-F238E27FC236}">
                <a16:creationId xmlns:a16="http://schemas.microsoft.com/office/drawing/2014/main" id="{EBCC7BC1-DD1B-47D5-A394-5253AB7BE844}"/>
              </a:ext>
            </a:extLst>
          </p:cNvPr>
          <p:cNvSpPr/>
          <p:nvPr/>
        </p:nvSpPr>
        <p:spPr>
          <a:xfrm>
            <a:off x="2013546" y="652578"/>
            <a:ext cx="2800527" cy="1302467"/>
          </a:xfrm>
          <a:prstGeom prst="roundRect">
            <a:avLst/>
          </a:prstGeom>
          <a:solidFill>
            <a:schemeClr val="bg1">
              <a:lumMod val="85000"/>
            </a:schemeClr>
          </a:solidFill>
          <a:ln>
            <a:solidFill>
              <a:srgbClr val="C50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C5057D"/>
                </a:solidFill>
              </a:rPr>
              <a:t>3. Cross-SSSDs</a:t>
            </a:r>
            <a:r>
              <a:rPr lang="en-GB" sz="1500" b="1" dirty="0">
                <a:solidFill>
                  <a:schemeClr val="tx1"/>
                </a:solidFill>
              </a:rPr>
              <a:t>: Co-develop and evaluate tailored, integrated strategies </a:t>
            </a:r>
            <a:r>
              <a:rPr lang="en-GB" sz="1500" dirty="0">
                <a:solidFill>
                  <a:schemeClr val="tx1"/>
                </a:solidFill>
              </a:rPr>
              <a:t>for early diagnosis, adherence support and stigma reduction</a:t>
            </a:r>
          </a:p>
        </p:txBody>
      </p:sp>
      <p:sp>
        <p:nvSpPr>
          <p:cNvPr id="19" name="Rectangle: Rounded Corners 18">
            <a:extLst>
              <a:ext uri="{FF2B5EF4-FFF2-40B4-BE49-F238E27FC236}">
                <a16:creationId xmlns:a16="http://schemas.microsoft.com/office/drawing/2014/main" id="{C24266CA-1A81-4008-970B-ADA2B36F3859}"/>
              </a:ext>
            </a:extLst>
          </p:cNvPr>
          <p:cNvSpPr/>
          <p:nvPr/>
        </p:nvSpPr>
        <p:spPr>
          <a:xfrm>
            <a:off x="417246" y="939213"/>
            <a:ext cx="1341868" cy="815641"/>
          </a:xfrm>
          <a:prstGeom prst="round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ED651D"/>
                </a:solidFill>
              </a:rPr>
              <a:t>BU: </a:t>
            </a:r>
            <a:r>
              <a:rPr lang="en-GB" sz="1500" dirty="0">
                <a:solidFill>
                  <a:schemeClr val="tx1">
                    <a:lumMod val="50000"/>
                    <a:lumOff val="50000"/>
                  </a:schemeClr>
                </a:solidFill>
              </a:rPr>
              <a:t>Improving healing</a:t>
            </a:r>
          </a:p>
        </p:txBody>
      </p:sp>
      <p:sp>
        <p:nvSpPr>
          <p:cNvPr id="20" name="Rectangle: Rounded Corners 19">
            <a:extLst>
              <a:ext uri="{FF2B5EF4-FFF2-40B4-BE49-F238E27FC236}">
                <a16:creationId xmlns:a16="http://schemas.microsoft.com/office/drawing/2014/main" id="{46B19F33-FA62-403F-B732-54D3BDBD0809}"/>
              </a:ext>
            </a:extLst>
          </p:cNvPr>
          <p:cNvSpPr/>
          <p:nvPr/>
        </p:nvSpPr>
        <p:spPr>
          <a:xfrm>
            <a:off x="5056141" y="939214"/>
            <a:ext cx="1876203" cy="815640"/>
          </a:xfrm>
          <a:prstGeom prst="roundRect">
            <a:avLst/>
          </a:prstGeom>
          <a:solidFill>
            <a:schemeClr val="bg1">
              <a:lumMod val="85000"/>
            </a:schemeClr>
          </a:solidFill>
          <a:ln>
            <a:solidFill>
              <a:srgbClr val="ED6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0070C0"/>
                </a:solidFill>
              </a:rPr>
              <a:t>CL: </a:t>
            </a:r>
            <a:r>
              <a:rPr lang="en-GB" sz="1500" dirty="0">
                <a:solidFill>
                  <a:schemeClr val="tx1">
                    <a:lumMod val="50000"/>
                    <a:lumOff val="50000"/>
                  </a:schemeClr>
                </a:solidFill>
              </a:rPr>
              <a:t>Validate person-centred outcome measures</a:t>
            </a:r>
          </a:p>
        </p:txBody>
      </p:sp>
      <p:sp>
        <p:nvSpPr>
          <p:cNvPr id="21" name="Rectangle: Rounded Corners 20">
            <a:extLst>
              <a:ext uri="{FF2B5EF4-FFF2-40B4-BE49-F238E27FC236}">
                <a16:creationId xmlns:a16="http://schemas.microsoft.com/office/drawing/2014/main" id="{A38E7A00-3C1C-4AC4-9671-0BEDBC920907}"/>
              </a:ext>
            </a:extLst>
          </p:cNvPr>
          <p:cNvSpPr/>
          <p:nvPr/>
        </p:nvSpPr>
        <p:spPr>
          <a:xfrm>
            <a:off x="200297" y="116072"/>
            <a:ext cx="4759259" cy="1992726"/>
          </a:xfrm>
          <a:prstGeom prst="roundRect">
            <a:avLst/>
          </a:prstGeom>
          <a:noFill/>
          <a:ln>
            <a:solidFill>
              <a:srgbClr val="C505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3D712CBD-B4A1-426E-990B-19CCD9C18566}"/>
              </a:ext>
            </a:extLst>
          </p:cNvPr>
          <p:cNvSpPr/>
          <p:nvPr/>
        </p:nvSpPr>
        <p:spPr>
          <a:xfrm>
            <a:off x="1868013" y="106278"/>
            <a:ext cx="5233853" cy="1992726"/>
          </a:xfrm>
          <a:prstGeom prst="roundRect">
            <a:avLst/>
          </a:prstGeom>
          <a:noFill/>
          <a:ln>
            <a:solidFill>
              <a:srgbClr val="C505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F5B1D4A-9FE7-4B8A-B6AC-3FA285C9956E}"/>
              </a:ext>
            </a:extLst>
          </p:cNvPr>
          <p:cNvSpPr txBox="1"/>
          <p:nvPr/>
        </p:nvSpPr>
        <p:spPr>
          <a:xfrm>
            <a:off x="300777" y="640037"/>
            <a:ext cx="772969" cy="353943"/>
          </a:xfrm>
          <a:prstGeom prst="rect">
            <a:avLst/>
          </a:prstGeom>
          <a:noFill/>
        </p:spPr>
        <p:txBody>
          <a:bodyPr wrap="none" rtlCol="0">
            <a:spAutoFit/>
          </a:bodyPr>
          <a:lstStyle/>
          <a:p>
            <a:r>
              <a:rPr lang="en-GB" sz="1700" b="1" dirty="0">
                <a:solidFill>
                  <a:srgbClr val="ED651D"/>
                </a:solidFill>
              </a:rPr>
              <a:t>Ghana</a:t>
            </a:r>
          </a:p>
        </p:txBody>
      </p:sp>
      <p:sp>
        <p:nvSpPr>
          <p:cNvPr id="24" name="TextBox 23">
            <a:extLst>
              <a:ext uri="{FF2B5EF4-FFF2-40B4-BE49-F238E27FC236}">
                <a16:creationId xmlns:a16="http://schemas.microsoft.com/office/drawing/2014/main" id="{AA057C0B-B7F7-4EE4-B9A5-7247374F7ED0}"/>
              </a:ext>
            </a:extLst>
          </p:cNvPr>
          <p:cNvSpPr txBox="1"/>
          <p:nvPr/>
        </p:nvSpPr>
        <p:spPr>
          <a:xfrm>
            <a:off x="6156910" y="620629"/>
            <a:ext cx="926857" cy="353943"/>
          </a:xfrm>
          <a:prstGeom prst="rect">
            <a:avLst/>
          </a:prstGeom>
          <a:noFill/>
        </p:spPr>
        <p:txBody>
          <a:bodyPr wrap="none" rtlCol="0">
            <a:spAutoFit/>
          </a:bodyPr>
          <a:lstStyle/>
          <a:p>
            <a:r>
              <a:rPr lang="en-GB" sz="1700" b="1" dirty="0">
                <a:solidFill>
                  <a:srgbClr val="0070C0"/>
                </a:solidFill>
              </a:rPr>
              <a:t>Ethiopia</a:t>
            </a:r>
          </a:p>
        </p:txBody>
      </p:sp>
      <p:sp>
        <p:nvSpPr>
          <p:cNvPr id="25" name="Arrow: Left-Right 24">
            <a:extLst>
              <a:ext uri="{FF2B5EF4-FFF2-40B4-BE49-F238E27FC236}">
                <a16:creationId xmlns:a16="http://schemas.microsoft.com/office/drawing/2014/main" id="{308759E6-A1C7-4A16-854D-8E6B6DF54C5B}"/>
              </a:ext>
            </a:extLst>
          </p:cNvPr>
          <p:cNvSpPr/>
          <p:nvPr/>
        </p:nvSpPr>
        <p:spPr>
          <a:xfrm>
            <a:off x="265587" y="260911"/>
            <a:ext cx="6745439" cy="369332"/>
          </a:xfrm>
          <a:prstGeom prst="leftRightArrow">
            <a:avLst>
              <a:gd name="adj1" fmla="val 67701"/>
              <a:gd name="adj2" fmla="val 138507"/>
            </a:avLst>
          </a:prstGeom>
          <a:solidFill>
            <a:srgbClr val="C5057D">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lumMod val="50000"/>
                    <a:lumOff val="50000"/>
                  </a:schemeClr>
                </a:solidFill>
                <a:effectLst/>
                <a:ea typeface="Cambria" panose="02040503050406030204" pitchFamily="18" charset="0"/>
                <a:cs typeface="Arial" panose="020B0604020202020204" pitchFamily="34" charset="0"/>
              </a:rPr>
              <a:t>Promote inter-sectoral collaboration and build capacity </a:t>
            </a:r>
            <a:endParaRPr lang="en-GB" sz="1500" dirty="0">
              <a:solidFill>
                <a:schemeClr val="tx1">
                  <a:lumMod val="50000"/>
                  <a:lumOff val="50000"/>
                </a:schemeClr>
              </a:solidFill>
            </a:endParaRPr>
          </a:p>
        </p:txBody>
      </p:sp>
      <p:sp>
        <p:nvSpPr>
          <p:cNvPr id="9" name="Rectangle: Rounded Corners 8">
            <a:extLst>
              <a:ext uri="{FF2B5EF4-FFF2-40B4-BE49-F238E27FC236}">
                <a16:creationId xmlns:a16="http://schemas.microsoft.com/office/drawing/2014/main" id="{EC11961E-4260-4976-942E-A2CE6ECA8FDB}"/>
              </a:ext>
            </a:extLst>
          </p:cNvPr>
          <p:cNvSpPr/>
          <p:nvPr/>
        </p:nvSpPr>
        <p:spPr>
          <a:xfrm>
            <a:off x="200297" y="2278231"/>
            <a:ext cx="11038838" cy="3322312"/>
          </a:xfrm>
          <a:prstGeom prst="roundRect">
            <a:avLst/>
          </a:prstGeom>
          <a:noFill/>
          <a:ln>
            <a:solidFill>
              <a:srgbClr val="C50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8338B2EE-2A19-4F1E-8004-2B42A7E0B665}"/>
              </a:ext>
            </a:extLst>
          </p:cNvPr>
          <p:cNvCxnSpPr>
            <a:cxnSpLocks/>
          </p:cNvCxnSpPr>
          <p:nvPr/>
        </p:nvCxnSpPr>
        <p:spPr>
          <a:xfrm flipH="1">
            <a:off x="687843" y="1808440"/>
            <a:ext cx="1325703" cy="479585"/>
          </a:xfrm>
          <a:prstGeom prst="line">
            <a:avLst/>
          </a:prstGeom>
          <a:ln>
            <a:solidFill>
              <a:srgbClr val="C5057D"/>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48C39F6-0304-4753-8E6E-9C60CC0F6003}"/>
              </a:ext>
            </a:extLst>
          </p:cNvPr>
          <p:cNvCxnSpPr>
            <a:cxnSpLocks/>
          </p:cNvCxnSpPr>
          <p:nvPr/>
        </p:nvCxnSpPr>
        <p:spPr>
          <a:xfrm>
            <a:off x="4832282" y="1779755"/>
            <a:ext cx="5883839" cy="508270"/>
          </a:xfrm>
          <a:prstGeom prst="line">
            <a:avLst/>
          </a:prstGeom>
          <a:ln>
            <a:solidFill>
              <a:srgbClr val="C5057D"/>
            </a:solidFill>
          </a:ln>
        </p:spPr>
        <p:style>
          <a:lnRef idx="1">
            <a:schemeClr val="dk1"/>
          </a:lnRef>
          <a:fillRef idx="0">
            <a:schemeClr val="dk1"/>
          </a:fillRef>
          <a:effectRef idx="0">
            <a:schemeClr val="dk1"/>
          </a:effectRef>
          <a:fontRef idx="minor">
            <a:schemeClr val="tx1"/>
          </a:fontRef>
        </p:style>
      </p:cxnSp>
      <p:pic>
        <p:nvPicPr>
          <p:cNvPr id="58" name="Picture 57" descr="A picture containing shape&#10;&#10;Description automatically generated">
            <a:extLst>
              <a:ext uri="{FF2B5EF4-FFF2-40B4-BE49-F238E27FC236}">
                <a16:creationId xmlns:a16="http://schemas.microsoft.com/office/drawing/2014/main" id="{CD7BB674-D58C-4751-809A-1238A38CC4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6030" y="147637"/>
            <a:ext cx="2356970" cy="1066800"/>
          </a:xfrm>
          <a:prstGeom prst="rect">
            <a:avLst/>
          </a:prstGeom>
        </p:spPr>
      </p:pic>
      <p:sp>
        <p:nvSpPr>
          <p:cNvPr id="39" name="Down Arrow 38">
            <a:extLst>
              <a:ext uri="{FF2B5EF4-FFF2-40B4-BE49-F238E27FC236}">
                <a16:creationId xmlns:a16="http://schemas.microsoft.com/office/drawing/2014/main" id="{ADEDDF00-35FB-984D-BD9B-57ACC69CDB02}"/>
              </a:ext>
            </a:extLst>
          </p:cNvPr>
          <p:cNvSpPr/>
          <p:nvPr/>
        </p:nvSpPr>
        <p:spPr>
          <a:xfrm rot="16200000">
            <a:off x="6387462" y="3007091"/>
            <a:ext cx="600893" cy="2663663"/>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8A812AD8-4965-CA45-A9C0-2D82048BE44B}"/>
              </a:ext>
            </a:extLst>
          </p:cNvPr>
          <p:cNvSpPr txBox="1"/>
          <p:nvPr/>
        </p:nvSpPr>
        <p:spPr>
          <a:xfrm>
            <a:off x="5240346" y="3093208"/>
            <a:ext cx="2759983" cy="1323439"/>
          </a:xfrm>
          <a:prstGeom prst="rect">
            <a:avLst/>
          </a:prstGeom>
          <a:noFill/>
        </p:spPr>
        <p:txBody>
          <a:bodyPr wrap="square" rtlCol="0">
            <a:spAutoFit/>
          </a:bodyPr>
          <a:lstStyle/>
          <a:p>
            <a:pPr algn="ctr"/>
            <a:r>
              <a:rPr lang="en-GB" sz="2000" b="1" dirty="0">
                <a:solidFill>
                  <a:srgbClr val="C00000"/>
                </a:solidFill>
                <a:latin typeface="Arial" panose="020B0604020202020204" pitchFamily="34" charset="0"/>
                <a:cs typeface="Arial" panose="020B0604020202020204" pitchFamily="34" charset="0"/>
              </a:rPr>
              <a:t>Implementation of a scalable package deliverable by MOH</a:t>
            </a:r>
          </a:p>
          <a:p>
            <a:pPr algn="ctr"/>
            <a:endParaRPr lang="en-GB" sz="2000" b="1" dirty="0">
              <a:solidFill>
                <a:srgbClr val="C0000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011DF06-9F75-964E-9FD4-9596E59C47CF}"/>
              </a:ext>
            </a:extLst>
          </p:cNvPr>
          <p:cNvGrpSpPr/>
          <p:nvPr/>
        </p:nvGrpSpPr>
        <p:grpSpPr>
          <a:xfrm>
            <a:off x="8337273" y="3429000"/>
            <a:ext cx="2509592" cy="1936643"/>
            <a:chOff x="8266176" y="3589991"/>
            <a:chExt cx="3816094" cy="2436350"/>
          </a:xfrm>
        </p:grpSpPr>
        <p:sp>
          <p:nvSpPr>
            <p:cNvPr id="40" name="Rounded Rectangle 39">
              <a:extLst>
                <a:ext uri="{FF2B5EF4-FFF2-40B4-BE49-F238E27FC236}">
                  <a16:creationId xmlns:a16="http://schemas.microsoft.com/office/drawing/2014/main" id="{665678D6-9504-FA4A-830E-513FEDECBA9D}"/>
                </a:ext>
              </a:extLst>
            </p:cNvPr>
            <p:cNvSpPr/>
            <p:nvPr/>
          </p:nvSpPr>
          <p:spPr>
            <a:xfrm>
              <a:off x="8266176" y="4418168"/>
              <a:ext cx="3816093" cy="779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Population SSSD survey</a:t>
              </a:r>
            </a:p>
          </p:txBody>
        </p:sp>
        <p:sp>
          <p:nvSpPr>
            <p:cNvPr id="41" name="Rounded Rectangle 40">
              <a:extLst>
                <a:ext uri="{FF2B5EF4-FFF2-40B4-BE49-F238E27FC236}">
                  <a16:creationId xmlns:a16="http://schemas.microsoft.com/office/drawing/2014/main" id="{BACBC305-254E-244E-AD50-69496C5F87BA}"/>
                </a:ext>
              </a:extLst>
            </p:cNvPr>
            <p:cNvSpPr/>
            <p:nvPr/>
          </p:nvSpPr>
          <p:spPr>
            <a:xfrm>
              <a:off x="8266177" y="5246701"/>
              <a:ext cx="3816093" cy="779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Cost effectiveness</a:t>
              </a:r>
            </a:p>
          </p:txBody>
        </p:sp>
        <p:sp>
          <p:nvSpPr>
            <p:cNvPr id="43" name="Rounded Rectangle 42">
              <a:extLst>
                <a:ext uri="{FF2B5EF4-FFF2-40B4-BE49-F238E27FC236}">
                  <a16:creationId xmlns:a16="http://schemas.microsoft.com/office/drawing/2014/main" id="{D1C2148C-4CAD-A84C-B7AB-CA74CF8E7C23}"/>
                </a:ext>
              </a:extLst>
            </p:cNvPr>
            <p:cNvSpPr/>
            <p:nvPr/>
          </p:nvSpPr>
          <p:spPr>
            <a:xfrm>
              <a:off x="8266176" y="3589991"/>
              <a:ext cx="3816093" cy="779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Process evaluation</a:t>
              </a:r>
            </a:p>
          </p:txBody>
        </p:sp>
      </p:grpSp>
      <p:pic>
        <p:nvPicPr>
          <p:cNvPr id="3" name="Graphic 2" descr="Checkbox Ticked with solid fill">
            <a:extLst>
              <a:ext uri="{FF2B5EF4-FFF2-40B4-BE49-F238E27FC236}">
                <a16:creationId xmlns:a16="http://schemas.microsoft.com/office/drawing/2014/main" id="{6FD9B9C9-B757-D541-A332-A6CBA6C716E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30363" y="2444398"/>
            <a:ext cx="914400" cy="914400"/>
          </a:xfrm>
          <a:prstGeom prst="rect">
            <a:avLst/>
          </a:prstGeom>
        </p:spPr>
      </p:pic>
      <p:grpSp>
        <p:nvGrpSpPr>
          <p:cNvPr id="7" name="Group 6">
            <a:extLst>
              <a:ext uri="{FF2B5EF4-FFF2-40B4-BE49-F238E27FC236}">
                <a16:creationId xmlns:a16="http://schemas.microsoft.com/office/drawing/2014/main" id="{AA1CBCFB-C988-4443-9A0D-B24580178582}"/>
              </a:ext>
            </a:extLst>
          </p:cNvPr>
          <p:cNvGrpSpPr/>
          <p:nvPr/>
        </p:nvGrpSpPr>
        <p:grpSpPr>
          <a:xfrm>
            <a:off x="5242510" y="4546812"/>
            <a:ext cx="2682916" cy="914400"/>
            <a:chOff x="5242510" y="4546812"/>
            <a:chExt cx="2682916" cy="914400"/>
          </a:xfrm>
        </p:grpSpPr>
        <p:pic>
          <p:nvPicPr>
            <p:cNvPr id="6" name="Graphic 5" descr="Badge Question Mark with solid fill">
              <a:extLst>
                <a:ext uri="{FF2B5EF4-FFF2-40B4-BE49-F238E27FC236}">
                  <a16:creationId xmlns:a16="http://schemas.microsoft.com/office/drawing/2014/main" id="{E8DFEB7B-5C0F-DB4E-9CD7-45FEB1AAC2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42510" y="4546812"/>
              <a:ext cx="914400" cy="914400"/>
            </a:xfrm>
            <a:prstGeom prst="rect">
              <a:avLst/>
            </a:prstGeom>
          </p:spPr>
        </p:pic>
        <p:pic>
          <p:nvPicPr>
            <p:cNvPr id="46" name="Graphic 45" descr="Badge Question Mark with solid fill">
              <a:extLst>
                <a:ext uri="{FF2B5EF4-FFF2-40B4-BE49-F238E27FC236}">
                  <a16:creationId xmlns:a16="http://schemas.microsoft.com/office/drawing/2014/main" id="{AA32E0C0-DCCF-BA4E-A346-3FC7E5C0B5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96626" y="4546812"/>
              <a:ext cx="914400" cy="914400"/>
            </a:xfrm>
            <a:prstGeom prst="rect">
              <a:avLst/>
            </a:prstGeom>
          </p:spPr>
        </p:pic>
        <p:pic>
          <p:nvPicPr>
            <p:cNvPr id="47" name="Graphic 46" descr="Badge Question Mark with solid fill">
              <a:extLst>
                <a:ext uri="{FF2B5EF4-FFF2-40B4-BE49-F238E27FC236}">
                  <a16:creationId xmlns:a16="http://schemas.microsoft.com/office/drawing/2014/main" id="{27C658DF-965A-FF46-AAEC-661A893C88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1026" y="4546812"/>
              <a:ext cx="914400" cy="914400"/>
            </a:xfrm>
            <a:prstGeom prst="rect">
              <a:avLst/>
            </a:prstGeom>
          </p:spPr>
        </p:pic>
      </p:grpSp>
    </p:spTree>
    <p:extLst>
      <p:ext uri="{BB962C8B-B14F-4D97-AF65-F5344CB8AC3E}">
        <p14:creationId xmlns:p14="http://schemas.microsoft.com/office/powerpoint/2010/main" val="9713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shape&#10;&#10;Description automatically generated">
            <a:extLst>
              <a:ext uri="{FF2B5EF4-FFF2-40B4-BE49-F238E27FC236}">
                <a16:creationId xmlns:a16="http://schemas.microsoft.com/office/drawing/2014/main" id="{EB0F49F8-F949-4DF1-AF98-3A6BA184A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6030" y="147637"/>
            <a:ext cx="2356970" cy="1066800"/>
          </a:xfrm>
          <a:prstGeom prst="rect">
            <a:avLst/>
          </a:prstGeom>
        </p:spPr>
      </p:pic>
      <p:sp>
        <p:nvSpPr>
          <p:cNvPr id="33" name="Content Placeholder 2">
            <a:extLst>
              <a:ext uri="{FF2B5EF4-FFF2-40B4-BE49-F238E27FC236}">
                <a16:creationId xmlns:a16="http://schemas.microsoft.com/office/drawing/2014/main" id="{B7282BC8-FB9B-46A7-8DC5-BB86C15A1870}"/>
              </a:ext>
            </a:extLst>
          </p:cNvPr>
          <p:cNvSpPr txBox="1">
            <a:spLocks/>
          </p:cNvSpPr>
          <p:nvPr/>
        </p:nvSpPr>
        <p:spPr>
          <a:xfrm>
            <a:off x="838200" y="1923471"/>
            <a:ext cx="10515600" cy="40796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NTDs increasingly moving away from vertical </a:t>
            </a:r>
            <a:r>
              <a:rPr lang="en-US" dirty="0" err="1"/>
              <a:t>programmes</a:t>
            </a:r>
            <a:endParaRPr lang="en-US" dirty="0"/>
          </a:p>
          <a:p>
            <a:pPr marL="800100" lvl="1" indent="-342900" algn="l">
              <a:buFont typeface="Arial" panose="020B0604020202020204" pitchFamily="34" charset="0"/>
              <a:buChar char="•"/>
            </a:pPr>
            <a:r>
              <a:rPr lang="en-US" dirty="0"/>
              <a:t>Aligned with UHC</a:t>
            </a:r>
          </a:p>
          <a:p>
            <a:pPr marL="800100" lvl="1" indent="-342900" algn="l">
              <a:buFont typeface="Arial" panose="020B0604020202020204" pitchFamily="34" charset="0"/>
              <a:buChar char="•"/>
            </a:pPr>
            <a:r>
              <a:rPr lang="en-US" dirty="0"/>
              <a:t>Reflected in 2030 NTD roadmap </a:t>
            </a:r>
          </a:p>
          <a:p>
            <a:pPr lvl="1" algn="l"/>
            <a:endParaRPr lang="en-US" dirty="0"/>
          </a:p>
          <a:p>
            <a:pPr algn="l"/>
            <a:r>
              <a:rPr lang="en-US" dirty="0"/>
              <a:t>Skin involvement is the most common feature of NTDs but most of what we see won’t be NTDs</a:t>
            </a:r>
          </a:p>
          <a:p>
            <a:pPr marL="800100" lvl="1" indent="-342900" algn="l">
              <a:buFont typeface="Arial" panose="020B0604020202020204" pitchFamily="34" charset="0"/>
              <a:buChar char="•"/>
            </a:pPr>
            <a:r>
              <a:rPr lang="en-US" dirty="0"/>
              <a:t>Work is an entry point for ‘healthy-skin for all’</a:t>
            </a:r>
          </a:p>
          <a:p>
            <a:pPr lvl="1" algn="l"/>
            <a:endParaRPr lang="en-US" dirty="0"/>
          </a:p>
          <a:p>
            <a:pPr algn="l"/>
            <a:r>
              <a:rPr lang="en-US" dirty="0"/>
              <a:t>Not enough ‘experts’ to deliver care &gt; broader, </a:t>
            </a:r>
            <a:r>
              <a:rPr lang="en-US" dirty="0" err="1"/>
              <a:t>decenteralised</a:t>
            </a:r>
            <a:r>
              <a:rPr lang="en-US" dirty="0"/>
              <a:t>, whole community based approach</a:t>
            </a:r>
          </a:p>
        </p:txBody>
      </p:sp>
      <p:cxnSp>
        <p:nvCxnSpPr>
          <p:cNvPr id="6" name="Straight Connector 5">
            <a:extLst>
              <a:ext uri="{FF2B5EF4-FFF2-40B4-BE49-F238E27FC236}">
                <a16:creationId xmlns:a16="http://schemas.microsoft.com/office/drawing/2014/main" id="{5FCD10B6-D85B-4C19-BAD6-BCFEE750A506}"/>
              </a:ext>
            </a:extLst>
          </p:cNvPr>
          <p:cNvCxnSpPr/>
          <p:nvPr/>
        </p:nvCxnSpPr>
        <p:spPr>
          <a:xfrm>
            <a:off x="4560608" y="1513621"/>
            <a:ext cx="3346775" cy="0"/>
          </a:xfrm>
          <a:prstGeom prst="line">
            <a:avLst/>
          </a:prstGeom>
          <a:ln>
            <a:solidFill>
              <a:srgbClr val="C5057D"/>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FE0D245-327C-423F-98BB-1BD2E08EE017}"/>
              </a:ext>
            </a:extLst>
          </p:cNvPr>
          <p:cNvSpPr txBox="1">
            <a:spLocks/>
          </p:cNvSpPr>
          <p:nvPr/>
        </p:nvSpPr>
        <p:spPr>
          <a:xfrm>
            <a:off x="838200" y="309225"/>
            <a:ext cx="9324975" cy="9284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a:t>Conclusions</a:t>
            </a:r>
          </a:p>
        </p:txBody>
      </p:sp>
    </p:spTree>
    <p:extLst>
      <p:ext uri="{BB962C8B-B14F-4D97-AF65-F5344CB8AC3E}">
        <p14:creationId xmlns:p14="http://schemas.microsoft.com/office/powerpoint/2010/main" val="88814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A62724-F35E-4BC1-9F6D-E24F6F5E919D}"/>
              </a:ext>
            </a:extLst>
          </p:cNvPr>
          <p:cNvPicPr>
            <a:picLocks noChangeAspect="1"/>
          </p:cNvPicPr>
          <p:nvPr/>
        </p:nvPicPr>
        <p:blipFill>
          <a:blip r:embed="rId3"/>
          <a:stretch>
            <a:fillRect/>
          </a:stretch>
        </p:blipFill>
        <p:spPr>
          <a:xfrm>
            <a:off x="265587" y="5672636"/>
            <a:ext cx="1054699" cy="1079086"/>
          </a:xfrm>
          <a:prstGeom prst="rect">
            <a:avLst/>
          </a:prstGeom>
        </p:spPr>
      </p:pic>
      <p:pic>
        <p:nvPicPr>
          <p:cNvPr id="12" name="Picture 11">
            <a:extLst>
              <a:ext uri="{FF2B5EF4-FFF2-40B4-BE49-F238E27FC236}">
                <a16:creationId xmlns:a16="http://schemas.microsoft.com/office/drawing/2014/main" id="{F98B653D-D277-4E6E-B5E9-4B6117FD76E4}"/>
              </a:ext>
            </a:extLst>
          </p:cNvPr>
          <p:cNvPicPr>
            <a:picLocks noChangeAspect="1"/>
          </p:cNvPicPr>
          <p:nvPr/>
        </p:nvPicPr>
        <p:blipFill>
          <a:blip r:embed="rId4"/>
          <a:stretch>
            <a:fillRect/>
          </a:stretch>
        </p:blipFill>
        <p:spPr>
          <a:xfrm>
            <a:off x="2073747" y="5781724"/>
            <a:ext cx="1012024" cy="993734"/>
          </a:xfrm>
          <a:prstGeom prst="rect">
            <a:avLst/>
          </a:prstGeom>
        </p:spPr>
      </p:pic>
      <p:pic>
        <p:nvPicPr>
          <p:cNvPr id="13" name="Picture 12">
            <a:extLst>
              <a:ext uri="{FF2B5EF4-FFF2-40B4-BE49-F238E27FC236}">
                <a16:creationId xmlns:a16="http://schemas.microsoft.com/office/drawing/2014/main" id="{9C44FA7A-44D5-40EB-B059-BB5BA1DB4AA4}"/>
              </a:ext>
            </a:extLst>
          </p:cNvPr>
          <p:cNvPicPr>
            <a:picLocks noChangeAspect="1"/>
          </p:cNvPicPr>
          <p:nvPr/>
        </p:nvPicPr>
        <p:blipFill>
          <a:blip r:embed="rId5"/>
          <a:stretch>
            <a:fillRect/>
          </a:stretch>
        </p:blipFill>
        <p:spPr>
          <a:xfrm>
            <a:off x="3707094" y="6006074"/>
            <a:ext cx="1707028" cy="615749"/>
          </a:xfrm>
          <a:prstGeom prst="rect">
            <a:avLst/>
          </a:prstGeom>
        </p:spPr>
      </p:pic>
      <p:pic>
        <p:nvPicPr>
          <p:cNvPr id="14" name="Picture 13">
            <a:extLst>
              <a:ext uri="{FF2B5EF4-FFF2-40B4-BE49-F238E27FC236}">
                <a16:creationId xmlns:a16="http://schemas.microsoft.com/office/drawing/2014/main" id="{53E0F739-B34E-463D-BAF0-6AFC2325FF33}"/>
              </a:ext>
            </a:extLst>
          </p:cNvPr>
          <p:cNvPicPr>
            <a:picLocks noChangeAspect="1"/>
          </p:cNvPicPr>
          <p:nvPr/>
        </p:nvPicPr>
        <p:blipFill>
          <a:blip r:embed="rId6"/>
          <a:stretch>
            <a:fillRect/>
          </a:stretch>
        </p:blipFill>
        <p:spPr>
          <a:xfrm>
            <a:off x="7296648" y="5896336"/>
            <a:ext cx="1505843" cy="725487"/>
          </a:xfrm>
          <a:prstGeom prst="rect">
            <a:avLst/>
          </a:prstGeom>
        </p:spPr>
      </p:pic>
      <p:pic>
        <p:nvPicPr>
          <p:cNvPr id="15" name="Picture 14">
            <a:extLst>
              <a:ext uri="{FF2B5EF4-FFF2-40B4-BE49-F238E27FC236}">
                <a16:creationId xmlns:a16="http://schemas.microsoft.com/office/drawing/2014/main" id="{D619694B-1D16-4D24-9948-E492312F6572}"/>
              </a:ext>
            </a:extLst>
          </p:cNvPr>
          <p:cNvPicPr>
            <a:picLocks noChangeAspect="1"/>
          </p:cNvPicPr>
          <p:nvPr/>
        </p:nvPicPr>
        <p:blipFill>
          <a:blip r:embed="rId7"/>
          <a:stretch>
            <a:fillRect/>
          </a:stretch>
        </p:blipFill>
        <p:spPr>
          <a:xfrm>
            <a:off x="5982971" y="5915848"/>
            <a:ext cx="533692" cy="725487"/>
          </a:xfrm>
          <a:prstGeom prst="rect">
            <a:avLst/>
          </a:prstGeom>
        </p:spPr>
      </p:pic>
      <p:pic>
        <p:nvPicPr>
          <p:cNvPr id="16" name="Picture 15">
            <a:extLst>
              <a:ext uri="{FF2B5EF4-FFF2-40B4-BE49-F238E27FC236}">
                <a16:creationId xmlns:a16="http://schemas.microsoft.com/office/drawing/2014/main" id="{2CE79420-50C7-474F-948A-74A95A05B3FC}"/>
              </a:ext>
            </a:extLst>
          </p:cNvPr>
          <p:cNvPicPr>
            <a:picLocks noChangeAspect="1"/>
          </p:cNvPicPr>
          <p:nvPr/>
        </p:nvPicPr>
        <p:blipFill>
          <a:blip r:embed="rId8"/>
          <a:stretch>
            <a:fillRect/>
          </a:stretch>
        </p:blipFill>
        <p:spPr>
          <a:xfrm>
            <a:off x="9405857" y="6098960"/>
            <a:ext cx="2383743" cy="317019"/>
          </a:xfrm>
          <a:prstGeom prst="rect">
            <a:avLst/>
          </a:prstGeom>
        </p:spPr>
      </p:pic>
      <p:pic>
        <p:nvPicPr>
          <p:cNvPr id="58" name="Picture 57" descr="A picture containing shape&#10;&#10;Description automatically generated">
            <a:extLst>
              <a:ext uri="{FF2B5EF4-FFF2-40B4-BE49-F238E27FC236}">
                <a16:creationId xmlns:a16="http://schemas.microsoft.com/office/drawing/2014/main" id="{CD7BB674-D58C-4751-809A-1238A38CC4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6030" y="147637"/>
            <a:ext cx="2356970" cy="1066800"/>
          </a:xfrm>
          <a:prstGeom prst="rect">
            <a:avLst/>
          </a:prstGeom>
        </p:spPr>
      </p:pic>
      <p:sp>
        <p:nvSpPr>
          <p:cNvPr id="7" name="Rectangle 6">
            <a:extLst>
              <a:ext uri="{FF2B5EF4-FFF2-40B4-BE49-F238E27FC236}">
                <a16:creationId xmlns:a16="http://schemas.microsoft.com/office/drawing/2014/main" id="{4E297FF5-26B9-5E47-BC76-C824E724A240}"/>
              </a:ext>
            </a:extLst>
          </p:cNvPr>
          <p:cNvSpPr/>
          <p:nvPr/>
        </p:nvSpPr>
        <p:spPr>
          <a:xfrm>
            <a:off x="-39827" y="0"/>
            <a:ext cx="2906595" cy="5909310"/>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London School of Hygiene and Tropical Medicine</a:t>
            </a:r>
          </a:p>
          <a:p>
            <a:r>
              <a:rPr lang="en-GB" dirty="0">
                <a:latin typeface="Arial" panose="020B0604020202020204" pitchFamily="34" charset="0"/>
                <a:cs typeface="Arial" panose="020B0604020202020204" pitchFamily="34" charset="0"/>
              </a:rPr>
              <a:t>Steve Walker</a:t>
            </a:r>
          </a:p>
          <a:p>
            <a:r>
              <a:rPr lang="en-GB" dirty="0">
                <a:latin typeface="Arial" panose="020B0604020202020204" pitchFamily="34" charset="0"/>
                <a:cs typeface="Arial" panose="020B0604020202020204" pitchFamily="34" charset="0"/>
              </a:rPr>
              <a:t>Michael Marks</a:t>
            </a:r>
          </a:p>
          <a:p>
            <a:r>
              <a:rPr lang="en-GB" dirty="0">
                <a:latin typeface="Arial" panose="020B0604020202020204" pitchFamily="34" charset="0"/>
                <a:cs typeface="Arial" panose="020B0604020202020204" pitchFamily="34" charset="0"/>
              </a:rPr>
              <a:t>Rachel </a:t>
            </a:r>
            <a:r>
              <a:rPr lang="en-GB" dirty="0" err="1">
                <a:latin typeface="Arial" panose="020B0604020202020204" pitchFamily="34" charset="0"/>
                <a:cs typeface="Arial" panose="020B0604020202020204" pitchFamily="34" charset="0"/>
              </a:rPr>
              <a:t>Pullan</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Katherine Halliday</a:t>
            </a:r>
          </a:p>
          <a:p>
            <a:r>
              <a:rPr lang="en-GB" dirty="0">
                <a:latin typeface="Arial" panose="020B0604020202020204" pitchFamily="34" charset="0"/>
                <a:cs typeface="Arial" panose="020B0604020202020204" pitchFamily="34" charset="0"/>
              </a:rPr>
              <a:t>Joseph Timothy</a:t>
            </a:r>
          </a:p>
          <a:p>
            <a:r>
              <a:rPr lang="en-GB" dirty="0">
                <a:latin typeface="Arial" panose="020B0604020202020204" pitchFamily="34" charset="0"/>
                <a:cs typeface="Arial" panose="020B0604020202020204" pitchFamily="34" charset="0"/>
              </a:rPr>
              <a:t>Saba Lambert</a:t>
            </a:r>
          </a:p>
          <a:p>
            <a:r>
              <a:rPr lang="en-GB" dirty="0">
                <a:latin typeface="Arial" panose="020B0604020202020204" pitchFamily="34" charset="0"/>
                <a:cs typeface="Arial" panose="020B0604020202020204" pitchFamily="34" charset="0"/>
              </a:rPr>
              <a:t>Sinead </a:t>
            </a:r>
            <a:r>
              <a:rPr lang="en-GB" dirty="0" err="1">
                <a:latin typeface="Arial" panose="020B0604020202020204" pitchFamily="34" charset="0"/>
                <a:cs typeface="Arial" panose="020B0604020202020204" pitchFamily="34" charset="0"/>
              </a:rPr>
              <a:t>Langan</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David Mabey</a:t>
            </a:r>
          </a:p>
          <a:p>
            <a:r>
              <a:rPr lang="en-GB" dirty="0">
                <a:latin typeface="Arial" panose="020B0604020202020204" pitchFamily="34" charset="0"/>
                <a:cs typeface="Arial" panose="020B0604020202020204" pitchFamily="34" charset="0"/>
              </a:rPr>
              <a:t>Charles Opondo</a:t>
            </a:r>
          </a:p>
          <a:p>
            <a:r>
              <a:rPr lang="en-GB" dirty="0">
                <a:latin typeface="Arial" panose="020B0604020202020204" pitchFamily="34" charset="0"/>
                <a:cs typeface="Arial" panose="020B0604020202020204" pitchFamily="34" charset="0"/>
              </a:rPr>
              <a:t>Liz Allen</a:t>
            </a:r>
          </a:p>
          <a:p>
            <a:r>
              <a:rPr lang="en-GB" dirty="0">
                <a:latin typeface="Arial" panose="020B0604020202020204" pitchFamily="34" charset="0"/>
                <a:cs typeface="Arial" panose="020B0604020202020204" pitchFamily="34" charset="0"/>
              </a:rPr>
              <a:t>Jennifer Palmer</a:t>
            </a:r>
          </a:p>
          <a:p>
            <a:r>
              <a:rPr lang="en-GB" dirty="0">
                <a:latin typeface="Arial" panose="020B0604020202020204" pitchFamily="34" charset="0"/>
                <a:cs typeface="Arial" panose="020B0604020202020204" pitchFamily="34" charset="0"/>
              </a:rPr>
              <a:t>Catherine Pitt</a:t>
            </a:r>
          </a:p>
          <a:p>
            <a:r>
              <a:rPr lang="en-GB" dirty="0">
                <a:latin typeface="Arial" panose="020B0604020202020204" pitchFamily="34" charset="0"/>
                <a:cs typeface="Arial" panose="020B0604020202020204" pitchFamily="34" charset="0"/>
              </a:rPr>
              <a:t>Iris </a:t>
            </a:r>
            <a:r>
              <a:rPr lang="en-GB" dirty="0" err="1">
                <a:latin typeface="Arial" panose="020B0604020202020204" pitchFamily="34" charset="0"/>
                <a:cs typeface="Arial" panose="020B0604020202020204" pitchFamily="34" charset="0"/>
              </a:rPr>
              <a:t>Mosweu</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Maria </a:t>
            </a:r>
            <a:r>
              <a:rPr lang="en-GB" dirty="0" err="1">
                <a:latin typeface="Arial" panose="020B0604020202020204" pitchFamily="34" charset="0"/>
                <a:cs typeface="Arial" panose="020B0604020202020204" pitchFamily="34" charset="0"/>
              </a:rPr>
              <a:t>Zuurmond</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Vanessa Yardley</a:t>
            </a:r>
          </a:p>
          <a:p>
            <a:r>
              <a:rPr lang="en-GB" dirty="0">
                <a:latin typeface="Arial" panose="020B0604020202020204" pitchFamily="34" charset="0"/>
                <a:cs typeface="Arial" panose="020B0604020202020204" pitchFamily="34" charset="0"/>
              </a:rPr>
              <a:t>Ruth Canter</a:t>
            </a:r>
          </a:p>
          <a:p>
            <a:r>
              <a:rPr lang="en-GB" dirty="0">
                <a:latin typeface="Arial" panose="020B0604020202020204" pitchFamily="34" charset="0"/>
                <a:cs typeface="Arial" panose="020B0604020202020204" pitchFamily="34" charset="0"/>
              </a:rPr>
              <a:t>Tara </a:t>
            </a:r>
            <a:r>
              <a:rPr lang="en-GB" dirty="0" err="1">
                <a:latin typeface="Arial" panose="020B0604020202020204" pitchFamily="34" charset="0"/>
                <a:cs typeface="Arial" panose="020B0604020202020204" pitchFamily="34" charset="0"/>
              </a:rPr>
              <a:t>Mtuy</a:t>
            </a:r>
            <a:endParaRPr lang="en-GB" dirty="0">
              <a:latin typeface="Arial" panose="020B0604020202020204" pitchFamily="34" charset="0"/>
              <a:cs typeface="Arial" panose="020B0604020202020204" pitchFamily="34" charset="0"/>
            </a:endParaRPr>
          </a:p>
          <a:p>
            <a:r>
              <a:rPr lang="en-GB" b="1" dirty="0">
                <a:solidFill>
                  <a:srgbClr val="002060"/>
                </a:solidFill>
                <a:latin typeface="Arial" panose="020B0604020202020204" pitchFamily="34" charset="0"/>
                <a:cs typeface="Arial" panose="020B0604020202020204" pitchFamily="34" charset="0"/>
              </a:rPr>
              <a:t> </a:t>
            </a:r>
            <a:endParaRPr lang="en-GB" dirty="0">
              <a:solidFill>
                <a:srgbClr val="00206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D2212A3-D9F7-704E-B8B9-A54816BCC52A}"/>
              </a:ext>
            </a:extLst>
          </p:cNvPr>
          <p:cNvSpPr/>
          <p:nvPr/>
        </p:nvSpPr>
        <p:spPr>
          <a:xfrm>
            <a:off x="2407325" y="-40326"/>
            <a:ext cx="2816568" cy="4962897"/>
          </a:xfrm>
          <a:prstGeom prst="rect">
            <a:avLst/>
          </a:prstGeom>
        </p:spPr>
        <p:txBody>
          <a:bodyPr wrap="square">
            <a:spAutoFit/>
          </a:bodyPr>
          <a:lstStyle/>
          <a:p>
            <a:r>
              <a:rPr lang="en-GB" b="1" dirty="0" err="1">
                <a:latin typeface="Arial" panose="020B0604020202020204" pitchFamily="34" charset="0"/>
                <a:cs typeface="Arial" panose="020B0604020202020204" pitchFamily="34" charset="0"/>
              </a:rPr>
              <a:t>Armauer</a:t>
            </a:r>
            <a:r>
              <a:rPr lang="en-GB" b="1" dirty="0">
                <a:latin typeface="Arial" panose="020B0604020202020204" pitchFamily="34" charset="0"/>
                <a:cs typeface="Arial" panose="020B0604020202020204" pitchFamily="34" charset="0"/>
              </a:rPr>
              <a:t> Hansen Research Institute</a:t>
            </a:r>
          </a:p>
          <a:p>
            <a:r>
              <a:rPr lang="en-GB" dirty="0" err="1">
                <a:latin typeface="Arial" panose="020B0604020202020204" pitchFamily="34" charset="0"/>
                <a:cs typeface="Arial" panose="020B0604020202020204" pitchFamily="34" charset="0"/>
              </a:rPr>
              <a:t>Enalamaw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Gadisa</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Kidist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Bobosha</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Yohannes </a:t>
            </a:r>
            <a:r>
              <a:rPr lang="en-GB" dirty="0" err="1">
                <a:latin typeface="Arial" panose="020B0604020202020204" pitchFamily="34" charset="0"/>
                <a:cs typeface="Arial" panose="020B0604020202020204" pitchFamily="34" charset="0"/>
              </a:rPr>
              <a:t>hailemichael</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Abebaw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Yeshambel</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Tekelu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Cherkose</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Abay</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Woday</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ALERT Hospital</a:t>
            </a:r>
          </a:p>
          <a:p>
            <a:r>
              <a:rPr lang="en-GB" dirty="0" err="1">
                <a:latin typeface="Arial" panose="020B0604020202020204" pitchFamily="34" charset="0"/>
                <a:cs typeface="Arial" panose="020B0604020202020204" pitchFamily="34" charset="0"/>
              </a:rPr>
              <a:t>Shimelis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Nigusse</a:t>
            </a:r>
            <a:endParaRPr lang="en-GB"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Addis Ababa University</a:t>
            </a:r>
          </a:p>
          <a:p>
            <a:r>
              <a:rPr lang="en-GB" dirty="0" err="1">
                <a:latin typeface="Arial" panose="020B0604020202020204" pitchFamily="34" charset="0"/>
                <a:cs typeface="Arial" panose="020B0604020202020204" pitchFamily="34" charset="0"/>
              </a:rPr>
              <a:t>Mirgissa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Kaba</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Fewzia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Shikur</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Amel</a:t>
            </a:r>
            <a:r>
              <a:rPr lang="en-GB" dirty="0">
                <a:latin typeface="Arial" panose="020B0604020202020204" pitchFamily="34" charset="0"/>
                <a:cs typeface="Arial" panose="020B0604020202020204" pitchFamily="34" charset="0"/>
              </a:rPr>
              <a:t> Mohammed</a:t>
            </a:r>
          </a:p>
          <a:p>
            <a:r>
              <a:rPr lang="en-GB" dirty="0" err="1">
                <a:latin typeface="Arial" panose="020B0604020202020204" pitchFamily="34" charset="0"/>
                <a:cs typeface="Arial" panose="020B0604020202020204" pitchFamily="34" charset="0"/>
              </a:rPr>
              <a:t>Kibur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Engdawork</a:t>
            </a:r>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5EDC32D-04F2-AC43-B3DA-1152B80572F3}"/>
              </a:ext>
            </a:extLst>
          </p:cNvPr>
          <p:cNvSpPr/>
          <p:nvPr/>
        </p:nvSpPr>
        <p:spPr>
          <a:xfrm>
            <a:off x="5069578" y="0"/>
            <a:ext cx="3861792" cy="6070893"/>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Kumasi Centre for Collaborative Research in Tropical Medicine</a:t>
            </a:r>
          </a:p>
          <a:p>
            <a:r>
              <a:rPr lang="en-GB" dirty="0">
                <a:latin typeface="Arial" panose="020B0604020202020204" pitchFamily="34" charset="0"/>
                <a:cs typeface="Arial" panose="020B0604020202020204" pitchFamily="34" charset="0"/>
              </a:rPr>
              <a:t>Richard Phillips</a:t>
            </a:r>
          </a:p>
          <a:p>
            <a:r>
              <a:rPr lang="en-GB" dirty="0">
                <a:latin typeface="Arial" panose="020B0604020202020204" pitchFamily="34" charset="0"/>
                <a:cs typeface="Arial" panose="020B0604020202020204" pitchFamily="34" charset="0"/>
              </a:rPr>
              <a:t>Yaw Amoako</a:t>
            </a:r>
          </a:p>
          <a:p>
            <a:r>
              <a:rPr lang="en-GB" dirty="0">
                <a:latin typeface="Arial" panose="020B0604020202020204" pitchFamily="34" charset="0"/>
                <a:cs typeface="Arial" panose="020B0604020202020204" pitchFamily="34" charset="0"/>
              </a:rPr>
              <a:t>Jacob </a:t>
            </a:r>
            <a:r>
              <a:rPr lang="en-GB" dirty="0" err="1">
                <a:latin typeface="Arial" panose="020B0604020202020204" pitchFamily="34" charset="0"/>
                <a:cs typeface="Arial" panose="020B0604020202020204" pitchFamily="34" charset="0"/>
              </a:rPr>
              <a:t>Novignon</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Ruth </a:t>
            </a:r>
            <a:r>
              <a:rPr lang="en-GB" dirty="0" err="1">
                <a:latin typeface="Arial" panose="020B0604020202020204" pitchFamily="34" charset="0"/>
                <a:cs typeface="Arial" panose="020B0604020202020204" pitchFamily="34" charset="0"/>
              </a:rPr>
              <a:t>Tuwor</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Lucy </a:t>
            </a:r>
            <a:r>
              <a:rPr lang="en-GB" dirty="0" err="1">
                <a:latin typeface="Arial" panose="020B0604020202020204" pitchFamily="34" charset="0"/>
                <a:cs typeface="Arial" panose="020B0604020202020204" pitchFamily="34" charset="0"/>
              </a:rPr>
              <a:t>Owesu</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Abigail </a:t>
            </a:r>
            <a:r>
              <a:rPr lang="en-GB" dirty="0" err="1">
                <a:latin typeface="Arial" panose="020B0604020202020204" pitchFamily="34" charset="0"/>
                <a:cs typeface="Arial" panose="020B0604020202020204" pitchFamily="34" charset="0"/>
              </a:rPr>
              <a:t>Agbanyo</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Michael Oppong</a:t>
            </a:r>
          </a:p>
          <a:p>
            <a:r>
              <a:rPr lang="en-GB" dirty="0">
                <a:latin typeface="Arial" panose="020B0604020202020204" pitchFamily="34" charset="0"/>
                <a:cs typeface="Arial" panose="020B0604020202020204" pitchFamily="34" charset="0"/>
              </a:rPr>
              <a:t>Joseph </a:t>
            </a:r>
            <a:r>
              <a:rPr lang="en-GB" dirty="0" err="1">
                <a:latin typeface="Arial" panose="020B0604020202020204" pitchFamily="34" charset="0"/>
                <a:cs typeface="Arial" panose="020B0604020202020204" pitchFamily="34" charset="0"/>
              </a:rPr>
              <a:t>Tuffour</a:t>
            </a:r>
            <a:endParaRPr lang="en-GB"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Noguchi Memorial Institute for Medical Research</a:t>
            </a:r>
          </a:p>
          <a:p>
            <a:r>
              <a:rPr lang="en-GB" dirty="0">
                <a:latin typeface="Arial" panose="020B0604020202020204" pitchFamily="34" charset="0"/>
                <a:cs typeface="Arial" panose="020B0604020202020204" pitchFamily="34" charset="0"/>
              </a:rPr>
              <a:t>Dorothy Yeboah-Manu</a:t>
            </a:r>
          </a:p>
          <a:p>
            <a:r>
              <a:rPr lang="en-GB" dirty="0">
                <a:latin typeface="Arial" panose="020B0604020202020204" pitchFamily="34" charset="0"/>
                <a:cs typeface="Arial" panose="020B0604020202020204" pitchFamily="34" charset="0"/>
              </a:rPr>
              <a:t>Collins </a:t>
            </a:r>
            <a:r>
              <a:rPr lang="en-GB" dirty="0" err="1">
                <a:latin typeface="Arial" panose="020B0604020202020204" pitchFamily="34" charset="0"/>
                <a:cs typeface="Arial" panose="020B0604020202020204" pitchFamily="34" charset="0"/>
              </a:rPr>
              <a:t>Ahorlu</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Eric </a:t>
            </a:r>
            <a:r>
              <a:rPr lang="en-GB" dirty="0" err="1">
                <a:latin typeface="Arial" panose="020B0604020202020204" pitchFamily="34" charset="0"/>
                <a:cs typeface="Arial" panose="020B0604020202020204" pitchFamily="34" charset="0"/>
              </a:rPr>
              <a:t>Koka</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Adwoa Asante-</a:t>
            </a:r>
            <a:r>
              <a:rPr lang="en-GB" dirty="0" err="1">
                <a:latin typeface="Arial" panose="020B0604020202020204" pitchFamily="34" charset="0"/>
                <a:cs typeface="Arial" panose="020B0604020202020204" pitchFamily="34" charset="0"/>
              </a:rPr>
              <a:t>Poku</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Daniel Okyere</a:t>
            </a:r>
          </a:p>
          <a:p>
            <a:r>
              <a:rPr lang="en-GB" dirty="0">
                <a:latin typeface="Arial" panose="020B0604020202020204" pitchFamily="34" charset="0"/>
                <a:cs typeface="Arial" panose="020B0604020202020204" pitchFamily="34" charset="0"/>
              </a:rPr>
              <a:t>Edmund Kwaku</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Richard Akuffo</a:t>
            </a:r>
          </a:p>
          <a:p>
            <a:r>
              <a:rPr lang="en-GB" dirty="0">
                <a:latin typeface="Arial" panose="020B0604020202020204" pitchFamily="34" charset="0"/>
                <a:cs typeface="Arial" panose="020B0604020202020204" pitchFamily="34" charset="0"/>
              </a:rPr>
              <a:t>Mr. </a:t>
            </a:r>
            <a:r>
              <a:rPr lang="en-GB" dirty="0" err="1">
                <a:latin typeface="Arial" panose="020B0604020202020204" pitchFamily="34" charset="0"/>
                <a:cs typeface="Arial" panose="020B0604020202020204" pitchFamily="34" charset="0"/>
              </a:rPr>
              <a:t>Ishaque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Mintah</a:t>
            </a:r>
            <a:r>
              <a:rPr lang="en-GB" dirty="0">
                <a:latin typeface="Arial" panose="020B0604020202020204" pitchFamily="34" charset="0"/>
                <a:cs typeface="Arial" panose="020B0604020202020204" pitchFamily="34" charset="0"/>
              </a:rPr>
              <a:t> Siam</a:t>
            </a:r>
          </a:p>
          <a:p>
            <a:r>
              <a:rPr lang="en-GB" dirty="0">
                <a:latin typeface="Arial" panose="020B0604020202020204" pitchFamily="34" charset="0"/>
                <a:cs typeface="Arial" panose="020B0604020202020204" pitchFamily="34" charset="0"/>
              </a:rPr>
              <a:t>Emmanuel </a:t>
            </a:r>
            <a:r>
              <a:rPr lang="en-GB" dirty="0" err="1">
                <a:latin typeface="Arial" panose="020B0604020202020204" pitchFamily="34" charset="0"/>
                <a:cs typeface="Arial" panose="020B0604020202020204" pitchFamily="34" charset="0"/>
              </a:rPr>
              <a:t>Afeh</a:t>
            </a:r>
            <a:endParaRPr lang="en-GB"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E670FC28-68B9-4B40-BA4E-5E27E5C76D90}"/>
              </a:ext>
            </a:extLst>
          </p:cNvPr>
          <p:cNvSpPr/>
          <p:nvPr/>
        </p:nvSpPr>
        <p:spPr>
          <a:xfrm>
            <a:off x="8931370" y="1171741"/>
            <a:ext cx="6096000" cy="4247317"/>
          </a:xfrm>
          <a:prstGeom prst="rect">
            <a:avLst/>
          </a:prstGeom>
        </p:spPr>
        <p:txBody>
          <a:bodyPr>
            <a:spAutoFit/>
          </a:bodyPr>
          <a:lstStyle/>
          <a:p>
            <a:r>
              <a:rPr lang="en-GB" b="1" dirty="0">
                <a:latin typeface="Arial" panose="020B0604020202020204" pitchFamily="34" charset="0"/>
                <a:cs typeface="Arial" panose="020B0604020202020204" pitchFamily="34" charset="0"/>
              </a:rPr>
              <a:t>Liberia Ministry of Health</a:t>
            </a:r>
          </a:p>
          <a:p>
            <a:r>
              <a:rPr lang="en-GB" dirty="0">
                <a:latin typeface="Arial" panose="020B0604020202020204" pitchFamily="34" charset="0"/>
                <a:cs typeface="Arial" panose="020B0604020202020204" pitchFamily="34" charset="0"/>
              </a:rPr>
              <a:t>Emerson Rogers</a:t>
            </a:r>
          </a:p>
          <a:p>
            <a:r>
              <a:rPr lang="en-GB" dirty="0" err="1">
                <a:latin typeface="Arial" panose="020B0604020202020204" pitchFamily="34" charset="0"/>
                <a:cs typeface="Arial" panose="020B0604020202020204" pitchFamily="34" charset="0"/>
              </a:rPr>
              <a:t>Karsor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Kollie</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Tarnue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Mulbah</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Zeela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Zaizay</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Romeo Giddings</a:t>
            </a:r>
          </a:p>
          <a:p>
            <a:r>
              <a:rPr lang="en-GB" dirty="0">
                <a:latin typeface="Arial" panose="020B0604020202020204" pitchFamily="34" charset="0"/>
                <a:cs typeface="Arial" panose="020B0604020202020204" pitchFamily="34" charset="0"/>
              </a:rPr>
              <a:t>Abednego Wright</a:t>
            </a:r>
          </a:p>
          <a:p>
            <a:r>
              <a:rPr lang="en-GB" dirty="0">
                <a:latin typeface="Arial" panose="020B0604020202020204" pitchFamily="34" charset="0"/>
                <a:cs typeface="Arial" panose="020B0604020202020204" pitchFamily="34" charset="0"/>
              </a:rPr>
              <a:t>Amos </a:t>
            </a:r>
            <a:r>
              <a:rPr lang="en-GB" dirty="0" err="1">
                <a:latin typeface="Arial" panose="020B0604020202020204" pitchFamily="34" charset="0"/>
                <a:cs typeface="Arial" panose="020B0604020202020204" pitchFamily="34" charset="0"/>
              </a:rPr>
              <a:t>Ballah</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Stanley </a:t>
            </a:r>
            <a:r>
              <a:rPr lang="en-GB" dirty="0" err="1">
                <a:latin typeface="Arial" panose="020B0604020202020204" pitchFamily="34" charset="0"/>
                <a:cs typeface="Arial" panose="020B0604020202020204" pitchFamily="34" charset="0"/>
              </a:rPr>
              <a:t>Duwor</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Johnson </a:t>
            </a:r>
            <a:r>
              <a:rPr lang="en-GB" dirty="0" err="1">
                <a:latin typeface="Arial" panose="020B0604020202020204" pitchFamily="34" charset="0"/>
                <a:cs typeface="Arial" panose="020B0604020202020204" pitchFamily="34" charset="0"/>
              </a:rPr>
              <a:t>Geekor</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William </a:t>
            </a:r>
            <a:r>
              <a:rPr lang="en-GB" dirty="0" err="1">
                <a:latin typeface="Arial" panose="020B0604020202020204" pitchFamily="34" charset="0"/>
                <a:cs typeface="Arial" panose="020B0604020202020204" pitchFamily="34" charset="0"/>
              </a:rPr>
              <a:t>Govergo</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Tina </a:t>
            </a:r>
            <a:r>
              <a:rPr lang="en-GB" dirty="0" err="1">
                <a:latin typeface="Arial" panose="020B0604020202020204" pitchFamily="34" charset="0"/>
                <a:cs typeface="Arial" panose="020B0604020202020204" pitchFamily="34" charset="0"/>
              </a:rPr>
              <a:t>Hampaye</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Emmanuel Johnson</a:t>
            </a:r>
          </a:p>
          <a:p>
            <a:r>
              <a:rPr lang="en-GB" dirty="0">
                <a:latin typeface="Arial" panose="020B0604020202020204" pitchFamily="34" charset="0"/>
                <a:cs typeface="Arial" panose="020B0604020202020204" pitchFamily="34" charset="0"/>
              </a:rPr>
              <a:t>Lawrence </a:t>
            </a:r>
            <a:r>
              <a:rPr lang="en-GB" dirty="0" err="1">
                <a:latin typeface="Arial" panose="020B0604020202020204" pitchFamily="34" charset="0"/>
                <a:cs typeface="Arial" panose="020B0604020202020204" pitchFamily="34" charset="0"/>
              </a:rPr>
              <a:t>Kollie</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29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ith no shirt&#10;&#10;Description automatically generated with low confidence">
            <a:extLst>
              <a:ext uri="{FF2B5EF4-FFF2-40B4-BE49-F238E27FC236}">
                <a16:creationId xmlns:a16="http://schemas.microsoft.com/office/drawing/2014/main" id="{74DDBFE9-82FA-F14F-BBCD-21C146EE14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383" y="2793788"/>
            <a:ext cx="1893599" cy="2843744"/>
          </a:xfrm>
          <a:prstGeom prst="rect">
            <a:avLst/>
          </a:prstGeom>
          <a:ln w="28575">
            <a:solidFill>
              <a:srgbClr val="156B6D"/>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76" t="51881" r="3097"/>
          <a:stretch/>
        </p:blipFill>
        <p:spPr>
          <a:xfrm>
            <a:off x="205775" y="430164"/>
            <a:ext cx="3022221" cy="2160000"/>
          </a:xfrm>
          <a:prstGeom prst="rect">
            <a:avLst/>
          </a:prstGeom>
          <a:ln w="28575">
            <a:solidFill>
              <a:srgbClr val="156B6D"/>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5921" t="5545" r="59804" b="68976"/>
          <a:stretch/>
        </p:blipFill>
        <p:spPr>
          <a:xfrm>
            <a:off x="121728" y="2818269"/>
            <a:ext cx="1893600" cy="2789915"/>
          </a:xfrm>
          <a:prstGeom prst="rect">
            <a:avLst/>
          </a:prstGeom>
          <a:ln w="28575">
            <a:solidFill>
              <a:srgbClr val="156B6D"/>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14925"/>
          <a:stretch/>
        </p:blipFill>
        <p:spPr>
          <a:xfrm>
            <a:off x="2159801" y="2818268"/>
            <a:ext cx="1863249" cy="2790000"/>
          </a:xfrm>
          <a:prstGeom prst="rect">
            <a:avLst/>
          </a:prstGeom>
          <a:ln w="38100">
            <a:solidFill>
              <a:srgbClr val="156B6D"/>
            </a:solidFill>
          </a:ln>
        </p:spPr>
      </p:pic>
      <p:sp>
        <p:nvSpPr>
          <p:cNvPr id="8" name="TextBox 7"/>
          <p:cNvSpPr txBox="1"/>
          <p:nvPr/>
        </p:nvSpPr>
        <p:spPr>
          <a:xfrm>
            <a:off x="126234" y="2260132"/>
            <a:ext cx="1995615" cy="369332"/>
          </a:xfrm>
          <a:prstGeom prst="rect">
            <a:avLst/>
          </a:prstGeom>
          <a:noFill/>
        </p:spPr>
        <p:txBody>
          <a:bodyPr wrap="square" rtlCol="0">
            <a:spAutoFit/>
          </a:bodyPr>
          <a:lstStyle/>
          <a:p>
            <a:r>
              <a:rPr lang="en-GB" dirty="0">
                <a:solidFill>
                  <a:schemeClr val="bg1"/>
                </a:solidFill>
                <a:effectLst>
                  <a:outerShdw blurRad="38100" dist="38100" dir="2700000" algn="tl">
                    <a:srgbClr val="000000">
                      <a:alpha val="43137"/>
                    </a:srgbClr>
                  </a:outerShdw>
                </a:effectLst>
                <a:latin typeface="Arial Black" panose="020B0A04020102020204" pitchFamily="34" charset="0"/>
              </a:rPr>
              <a:t>Buruli ulcer</a:t>
            </a:r>
          </a:p>
        </p:txBody>
      </p:sp>
      <p:sp>
        <p:nvSpPr>
          <p:cNvPr id="14" name="TextBox 13"/>
          <p:cNvSpPr txBox="1"/>
          <p:nvPr/>
        </p:nvSpPr>
        <p:spPr>
          <a:xfrm>
            <a:off x="8481910" y="5309312"/>
            <a:ext cx="1417027" cy="369332"/>
          </a:xfrm>
          <a:prstGeom prst="rect">
            <a:avLst/>
          </a:prstGeom>
          <a:noFill/>
        </p:spPr>
        <p:txBody>
          <a:bodyPr wrap="square" rtlCol="0">
            <a:spAutoFit/>
          </a:bodyPr>
          <a:lstStyle/>
          <a:p>
            <a:r>
              <a:rPr lang="en-GB" dirty="0">
                <a:solidFill>
                  <a:schemeClr val="bg1"/>
                </a:solidFill>
                <a:effectLst>
                  <a:outerShdw blurRad="38100" dist="38100" dir="2700000" algn="tl">
                    <a:srgbClr val="000000">
                      <a:alpha val="43137"/>
                    </a:srgbClr>
                  </a:outerShdw>
                </a:effectLst>
                <a:latin typeface="Arial Black" panose="020B0A04020102020204" pitchFamily="34" charset="0"/>
              </a:rPr>
              <a:t>Leprosy</a:t>
            </a:r>
          </a:p>
        </p:txBody>
      </p:sp>
      <p:sp>
        <p:nvSpPr>
          <p:cNvPr id="15" name="TextBox 14"/>
          <p:cNvSpPr txBox="1"/>
          <p:nvPr/>
        </p:nvSpPr>
        <p:spPr>
          <a:xfrm>
            <a:off x="70755" y="5189581"/>
            <a:ext cx="1995615" cy="369332"/>
          </a:xfrm>
          <a:prstGeom prst="rect">
            <a:avLst/>
          </a:prstGeom>
          <a:noFill/>
        </p:spPr>
        <p:txBody>
          <a:bodyPr wrap="square" rtlCol="0">
            <a:spAutoFit/>
          </a:bodyPr>
          <a:lstStyle/>
          <a:p>
            <a:r>
              <a:rPr lang="en-GB" dirty="0">
                <a:solidFill>
                  <a:schemeClr val="bg1"/>
                </a:solidFill>
                <a:effectLst>
                  <a:outerShdw blurRad="38100" dist="38100" dir="2700000" algn="tl">
                    <a:srgbClr val="000000">
                      <a:alpha val="43137"/>
                    </a:srgbClr>
                  </a:outerShdw>
                </a:effectLst>
                <a:latin typeface="Arial Black" panose="020B0A04020102020204" pitchFamily="34" charset="0"/>
              </a:rPr>
              <a:t>Yaws</a:t>
            </a:r>
          </a:p>
        </p:txBody>
      </p:sp>
      <p:sp>
        <p:nvSpPr>
          <p:cNvPr id="16" name="TextBox 15"/>
          <p:cNvSpPr txBox="1"/>
          <p:nvPr/>
        </p:nvSpPr>
        <p:spPr>
          <a:xfrm>
            <a:off x="2106076" y="5227088"/>
            <a:ext cx="2330822" cy="369332"/>
          </a:xfrm>
          <a:prstGeom prst="rect">
            <a:avLst/>
          </a:prstGeom>
          <a:noFill/>
        </p:spPr>
        <p:txBody>
          <a:bodyPr wrap="square" rtlCol="0">
            <a:spAutoFit/>
          </a:bodyPr>
          <a:lstStyle/>
          <a:p>
            <a:r>
              <a:rPr lang="en-GB" dirty="0">
                <a:solidFill>
                  <a:schemeClr val="bg1"/>
                </a:solidFill>
                <a:effectLst>
                  <a:outerShdw blurRad="38100" dist="38100" dir="2700000" algn="tl">
                    <a:srgbClr val="000000">
                      <a:alpha val="43137"/>
                    </a:srgbClr>
                  </a:outerShdw>
                </a:effectLst>
                <a:latin typeface="Arial Black" panose="020B0A04020102020204" pitchFamily="34" charset="0"/>
              </a:rPr>
              <a:t>LF</a:t>
            </a:r>
          </a:p>
        </p:txBody>
      </p:sp>
      <p:pic>
        <p:nvPicPr>
          <p:cNvPr id="9" name="Picture 8">
            <a:extLst>
              <a:ext uri="{FF2B5EF4-FFF2-40B4-BE49-F238E27FC236}">
                <a16:creationId xmlns:a16="http://schemas.microsoft.com/office/drawing/2014/main" id="{07F23576-C78F-FB4F-8611-549DA2425C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893127" y="3165134"/>
            <a:ext cx="2790000" cy="2092500"/>
          </a:xfrm>
          <a:prstGeom prst="rect">
            <a:avLst/>
          </a:prstGeom>
          <a:ln w="28575">
            <a:solidFill>
              <a:srgbClr val="156B6D"/>
            </a:solidFill>
          </a:ln>
        </p:spPr>
      </p:pic>
      <p:sp>
        <p:nvSpPr>
          <p:cNvPr id="17" name="TextBox 16">
            <a:extLst>
              <a:ext uri="{FF2B5EF4-FFF2-40B4-BE49-F238E27FC236}">
                <a16:creationId xmlns:a16="http://schemas.microsoft.com/office/drawing/2014/main" id="{C8A85156-5B90-8545-9512-3908660DBE3E}"/>
              </a:ext>
            </a:extLst>
          </p:cNvPr>
          <p:cNvSpPr txBox="1"/>
          <p:nvPr/>
        </p:nvSpPr>
        <p:spPr>
          <a:xfrm>
            <a:off x="6175105" y="5309312"/>
            <a:ext cx="1988545" cy="369332"/>
          </a:xfrm>
          <a:prstGeom prst="rect">
            <a:avLst/>
          </a:prstGeom>
          <a:noFill/>
        </p:spPr>
        <p:txBody>
          <a:bodyPr wrap="square" rtlCol="0">
            <a:spAutoFit/>
          </a:bodyPr>
          <a:lstStyle/>
          <a:p>
            <a:r>
              <a:rPr lang="en-GB" dirty="0">
                <a:solidFill>
                  <a:schemeClr val="bg1"/>
                </a:solidFill>
                <a:effectLst>
                  <a:outerShdw blurRad="38100" dist="38100" dir="2700000" algn="tl">
                    <a:srgbClr val="000000">
                      <a:alpha val="43137"/>
                    </a:srgbClr>
                  </a:outerShdw>
                </a:effectLst>
                <a:latin typeface="Arial Black" panose="020B0A04020102020204" pitchFamily="34" charset="0"/>
              </a:rPr>
              <a:t>Scabies</a:t>
            </a:r>
          </a:p>
        </p:txBody>
      </p:sp>
      <p:pic>
        <p:nvPicPr>
          <p:cNvPr id="12" name="Picture 11">
            <a:extLst>
              <a:ext uri="{FF2B5EF4-FFF2-40B4-BE49-F238E27FC236}">
                <a16:creationId xmlns:a16="http://schemas.microsoft.com/office/drawing/2014/main" id="{94291244-BD31-5040-9624-CAD983686A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7107" y="430166"/>
            <a:ext cx="2588682" cy="2160018"/>
          </a:xfrm>
          <a:prstGeom prst="rect">
            <a:avLst/>
          </a:prstGeom>
          <a:ln w="28575">
            <a:solidFill>
              <a:srgbClr val="156B6D"/>
            </a:solidFill>
          </a:ln>
        </p:spPr>
      </p:pic>
      <p:sp>
        <p:nvSpPr>
          <p:cNvPr id="18" name="TextBox 17">
            <a:extLst>
              <a:ext uri="{FF2B5EF4-FFF2-40B4-BE49-F238E27FC236}">
                <a16:creationId xmlns:a16="http://schemas.microsoft.com/office/drawing/2014/main" id="{AA3EBC7F-10FA-4A4E-9472-7B21A77656FC}"/>
              </a:ext>
            </a:extLst>
          </p:cNvPr>
          <p:cNvSpPr txBox="1"/>
          <p:nvPr/>
        </p:nvSpPr>
        <p:spPr>
          <a:xfrm>
            <a:off x="6032340" y="2254386"/>
            <a:ext cx="2769385" cy="380823"/>
          </a:xfrm>
          <a:prstGeom prst="rect">
            <a:avLst/>
          </a:prstGeom>
          <a:noFill/>
        </p:spPr>
        <p:txBody>
          <a:bodyPr wrap="square" rtlCol="0">
            <a:spAutoFit/>
          </a:bodyPr>
          <a:lstStyle/>
          <a:p>
            <a:r>
              <a:rPr lang="en-GB" dirty="0">
                <a:solidFill>
                  <a:schemeClr val="bg1"/>
                </a:solidFill>
                <a:effectLst>
                  <a:outerShdw blurRad="38100" dist="38100" dir="2700000" algn="tl">
                    <a:srgbClr val="000000">
                      <a:alpha val="43137"/>
                    </a:srgbClr>
                  </a:outerShdw>
                </a:effectLst>
                <a:latin typeface="Arial Black" panose="020B0A04020102020204" pitchFamily="34" charset="0"/>
              </a:rPr>
              <a:t>Onchocerciasis</a:t>
            </a:r>
          </a:p>
        </p:txBody>
      </p:sp>
      <p:pic>
        <p:nvPicPr>
          <p:cNvPr id="19" name="Picture 18">
            <a:extLst>
              <a:ext uri="{FF2B5EF4-FFF2-40B4-BE49-F238E27FC236}">
                <a16:creationId xmlns:a16="http://schemas.microsoft.com/office/drawing/2014/main" id="{8F7C699A-B6FF-F743-B03E-F9AF317DA7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746621" y="3280840"/>
            <a:ext cx="2790000" cy="1858725"/>
          </a:xfrm>
          <a:prstGeom prst="rect">
            <a:avLst/>
          </a:prstGeom>
          <a:ln w="28575">
            <a:solidFill>
              <a:srgbClr val="156B6D"/>
            </a:solidFill>
          </a:ln>
        </p:spPr>
      </p:pic>
      <p:sp>
        <p:nvSpPr>
          <p:cNvPr id="21" name="TextBox 20">
            <a:extLst>
              <a:ext uri="{FF2B5EF4-FFF2-40B4-BE49-F238E27FC236}">
                <a16:creationId xmlns:a16="http://schemas.microsoft.com/office/drawing/2014/main" id="{5B9D4E3D-78DC-9C49-8AD4-11B4B18F8B27}"/>
              </a:ext>
            </a:extLst>
          </p:cNvPr>
          <p:cNvSpPr txBox="1"/>
          <p:nvPr/>
        </p:nvSpPr>
        <p:spPr>
          <a:xfrm>
            <a:off x="4167453" y="5268200"/>
            <a:ext cx="2046552" cy="369332"/>
          </a:xfrm>
          <a:prstGeom prst="rect">
            <a:avLst/>
          </a:prstGeom>
          <a:noFill/>
        </p:spPr>
        <p:txBody>
          <a:bodyPr wrap="square" rtlCol="0">
            <a:spAutoFit/>
          </a:bodyPr>
          <a:lstStyle/>
          <a:p>
            <a:r>
              <a:rPr lang="en-GB" dirty="0">
                <a:solidFill>
                  <a:schemeClr val="bg1"/>
                </a:solidFill>
                <a:effectLst>
                  <a:outerShdw blurRad="38100" dist="38100" dir="2700000" algn="tl">
                    <a:srgbClr val="000000">
                      <a:alpha val="43137"/>
                    </a:srgbClr>
                  </a:outerShdw>
                </a:effectLst>
                <a:latin typeface="Arial Black" panose="020B0A04020102020204" pitchFamily="34" charset="0"/>
              </a:rPr>
              <a:t>Leishmaniasis</a:t>
            </a:r>
          </a:p>
        </p:txBody>
      </p:sp>
      <p:pic>
        <p:nvPicPr>
          <p:cNvPr id="22" name="Picture 2" descr="Image result for mycetoma">
            <a:extLst>
              <a:ext uri="{FF2B5EF4-FFF2-40B4-BE49-F238E27FC236}">
                <a16:creationId xmlns:a16="http://schemas.microsoft.com/office/drawing/2014/main" id="{950C2070-A149-8A4C-B72E-51D171623F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6395" y="430165"/>
            <a:ext cx="2721402" cy="2160018"/>
          </a:xfrm>
          <a:prstGeom prst="rect">
            <a:avLst/>
          </a:prstGeom>
          <a:noFill/>
          <a:ln w="28575">
            <a:solidFill>
              <a:srgbClr val="156B6D"/>
            </a:solidFill>
            <a:miter lim="800000"/>
            <a:headEnd/>
            <a:tailEnd/>
          </a:ln>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ACDA0FD-A037-1D4E-AAD5-7C8B60DE0EFA}"/>
              </a:ext>
            </a:extLst>
          </p:cNvPr>
          <p:cNvSpPr txBox="1"/>
          <p:nvPr/>
        </p:nvSpPr>
        <p:spPr>
          <a:xfrm>
            <a:off x="3222311" y="2260131"/>
            <a:ext cx="1863262" cy="369332"/>
          </a:xfrm>
          <a:prstGeom prst="rect">
            <a:avLst/>
          </a:prstGeom>
          <a:noFill/>
        </p:spPr>
        <p:txBody>
          <a:bodyPr wrap="square" rtlCol="0">
            <a:spAutoFit/>
          </a:bodyPr>
          <a:lstStyle/>
          <a:p>
            <a:r>
              <a:rPr lang="en-GB" dirty="0">
                <a:solidFill>
                  <a:schemeClr val="bg1"/>
                </a:solidFill>
                <a:effectLst>
                  <a:outerShdw blurRad="38100" dist="38100" dir="2700000" algn="tl">
                    <a:srgbClr val="000000">
                      <a:alpha val="43137"/>
                    </a:srgbClr>
                  </a:outerShdw>
                </a:effectLst>
                <a:latin typeface="Arial Black" panose="020B0A04020102020204" pitchFamily="34" charset="0"/>
              </a:rPr>
              <a:t>Mycetoma</a:t>
            </a:r>
          </a:p>
        </p:txBody>
      </p:sp>
    </p:spTree>
    <p:extLst>
      <p:ext uri="{BB962C8B-B14F-4D97-AF65-F5344CB8AC3E}">
        <p14:creationId xmlns:p14="http://schemas.microsoft.com/office/powerpoint/2010/main" val="3828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cell phone&#10;&#10;Description automatically generated">
            <a:extLst>
              <a:ext uri="{FF2B5EF4-FFF2-40B4-BE49-F238E27FC236}">
                <a16:creationId xmlns:a16="http://schemas.microsoft.com/office/drawing/2014/main" id="{0CB5CDF8-C82A-454D-8ECD-50C8100C23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321567" cy="2520934"/>
          </a:xfrm>
        </p:spPr>
      </p:pic>
      <p:pic>
        <p:nvPicPr>
          <p:cNvPr id="5" name="Picture 4" descr="A screenshot of a cell phone&#10;&#10;Description automatically generated">
            <a:extLst>
              <a:ext uri="{FF2B5EF4-FFF2-40B4-BE49-F238E27FC236}">
                <a16:creationId xmlns:a16="http://schemas.microsoft.com/office/drawing/2014/main" id="{1062D8EE-A774-3B44-8E63-A24A45998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 y="523970"/>
            <a:ext cx="6909440" cy="3059339"/>
          </a:xfrm>
          <a:prstGeom prst="rect">
            <a:avLst/>
          </a:prstGeom>
        </p:spPr>
      </p:pic>
      <p:pic>
        <p:nvPicPr>
          <p:cNvPr id="6" name="Picture 5">
            <a:extLst>
              <a:ext uri="{FF2B5EF4-FFF2-40B4-BE49-F238E27FC236}">
                <a16:creationId xmlns:a16="http://schemas.microsoft.com/office/drawing/2014/main" id="{038B1031-F771-6844-BF4B-86E7FF7F4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24246"/>
            <a:ext cx="7107567" cy="2278384"/>
          </a:xfrm>
          <a:prstGeom prst="rect">
            <a:avLst/>
          </a:prstGeom>
        </p:spPr>
      </p:pic>
      <p:pic>
        <p:nvPicPr>
          <p:cNvPr id="7" name="Content Placeholder 5">
            <a:extLst>
              <a:ext uri="{FF2B5EF4-FFF2-40B4-BE49-F238E27FC236}">
                <a16:creationId xmlns:a16="http://schemas.microsoft.com/office/drawing/2014/main" id="{1FF78C00-E2DE-A844-BD76-BD3B025541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48" y="18246"/>
            <a:ext cx="4441501" cy="5618056"/>
          </a:xfrm>
          <a:prstGeom prst="rect">
            <a:avLst/>
          </a:prstGeom>
        </p:spPr>
      </p:pic>
      <p:pic>
        <p:nvPicPr>
          <p:cNvPr id="8" name="Picture 7" descr="Graphical user interface, text, application, email&#10;&#10;Description automatically generated">
            <a:extLst>
              <a:ext uri="{FF2B5EF4-FFF2-40B4-BE49-F238E27FC236}">
                <a16:creationId xmlns:a16="http://schemas.microsoft.com/office/drawing/2014/main" id="{B04A9B21-D9CA-0E40-B7B7-AA0BDA4605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48" y="0"/>
            <a:ext cx="6339526" cy="5785773"/>
          </a:xfrm>
          <a:prstGeom prst="rect">
            <a:avLst/>
          </a:prstGeom>
        </p:spPr>
      </p:pic>
      <p:sp>
        <p:nvSpPr>
          <p:cNvPr id="9" name="TextBox 8">
            <a:extLst>
              <a:ext uri="{FF2B5EF4-FFF2-40B4-BE49-F238E27FC236}">
                <a16:creationId xmlns:a16="http://schemas.microsoft.com/office/drawing/2014/main" id="{516E7C9E-2B8F-134E-8567-E1B54DB8385C}"/>
              </a:ext>
            </a:extLst>
          </p:cNvPr>
          <p:cNvSpPr txBox="1"/>
          <p:nvPr/>
        </p:nvSpPr>
        <p:spPr>
          <a:xfrm>
            <a:off x="7396226" y="-53064"/>
            <a:ext cx="806631" cy="461665"/>
          </a:xfrm>
          <a:prstGeom prst="rect">
            <a:avLst/>
          </a:prstGeom>
          <a:noFill/>
        </p:spPr>
        <p:txBody>
          <a:bodyPr wrap="none" rtlCol="0">
            <a:spAutoFit/>
          </a:bodyPr>
          <a:lstStyle/>
          <a:p>
            <a:r>
              <a:rPr lang="en-US" sz="2400" b="1" dirty="0"/>
              <a:t>2015</a:t>
            </a:r>
          </a:p>
        </p:txBody>
      </p:sp>
      <p:sp>
        <p:nvSpPr>
          <p:cNvPr id="10" name="TextBox 9">
            <a:extLst>
              <a:ext uri="{FF2B5EF4-FFF2-40B4-BE49-F238E27FC236}">
                <a16:creationId xmlns:a16="http://schemas.microsoft.com/office/drawing/2014/main" id="{4ACCBBFE-26D1-3544-96D9-872CFC7E664A}"/>
              </a:ext>
            </a:extLst>
          </p:cNvPr>
          <p:cNvSpPr txBox="1"/>
          <p:nvPr/>
        </p:nvSpPr>
        <p:spPr>
          <a:xfrm>
            <a:off x="7396225" y="1822808"/>
            <a:ext cx="806631" cy="461665"/>
          </a:xfrm>
          <a:prstGeom prst="rect">
            <a:avLst/>
          </a:prstGeom>
          <a:noFill/>
        </p:spPr>
        <p:txBody>
          <a:bodyPr wrap="none" rtlCol="0">
            <a:spAutoFit/>
          </a:bodyPr>
          <a:lstStyle/>
          <a:p>
            <a:r>
              <a:rPr lang="en-US" sz="2400" b="1" dirty="0"/>
              <a:t>2017</a:t>
            </a:r>
          </a:p>
        </p:txBody>
      </p:sp>
      <p:sp>
        <p:nvSpPr>
          <p:cNvPr id="11" name="TextBox 10">
            <a:extLst>
              <a:ext uri="{FF2B5EF4-FFF2-40B4-BE49-F238E27FC236}">
                <a16:creationId xmlns:a16="http://schemas.microsoft.com/office/drawing/2014/main" id="{36ECBFBB-5EAC-D34F-A9DD-ECC74FA17CDE}"/>
              </a:ext>
            </a:extLst>
          </p:cNvPr>
          <p:cNvSpPr txBox="1"/>
          <p:nvPr/>
        </p:nvSpPr>
        <p:spPr>
          <a:xfrm>
            <a:off x="7396225" y="884872"/>
            <a:ext cx="806631" cy="461665"/>
          </a:xfrm>
          <a:prstGeom prst="rect">
            <a:avLst/>
          </a:prstGeom>
          <a:noFill/>
        </p:spPr>
        <p:txBody>
          <a:bodyPr wrap="none" rtlCol="0">
            <a:spAutoFit/>
          </a:bodyPr>
          <a:lstStyle/>
          <a:p>
            <a:r>
              <a:rPr lang="en-US" sz="2400" b="1" dirty="0"/>
              <a:t>2016</a:t>
            </a:r>
          </a:p>
        </p:txBody>
      </p:sp>
      <p:sp>
        <p:nvSpPr>
          <p:cNvPr id="12" name="TextBox 11">
            <a:extLst>
              <a:ext uri="{FF2B5EF4-FFF2-40B4-BE49-F238E27FC236}">
                <a16:creationId xmlns:a16="http://schemas.microsoft.com/office/drawing/2014/main" id="{8244A92B-81A4-0648-AEA6-7605597FEDC7}"/>
              </a:ext>
            </a:extLst>
          </p:cNvPr>
          <p:cNvSpPr txBox="1"/>
          <p:nvPr/>
        </p:nvSpPr>
        <p:spPr>
          <a:xfrm>
            <a:off x="7349984" y="2625904"/>
            <a:ext cx="806631" cy="461665"/>
          </a:xfrm>
          <a:prstGeom prst="rect">
            <a:avLst/>
          </a:prstGeom>
          <a:noFill/>
        </p:spPr>
        <p:txBody>
          <a:bodyPr wrap="none" rtlCol="0">
            <a:spAutoFit/>
          </a:bodyPr>
          <a:lstStyle/>
          <a:p>
            <a:r>
              <a:rPr lang="en-US" sz="2400" b="1" dirty="0"/>
              <a:t>2018</a:t>
            </a:r>
          </a:p>
        </p:txBody>
      </p:sp>
      <p:sp>
        <p:nvSpPr>
          <p:cNvPr id="13" name="TextBox 12">
            <a:extLst>
              <a:ext uri="{FF2B5EF4-FFF2-40B4-BE49-F238E27FC236}">
                <a16:creationId xmlns:a16="http://schemas.microsoft.com/office/drawing/2014/main" id="{E7B84E91-C673-F347-ADF0-DC4D5E699D3C}"/>
              </a:ext>
            </a:extLst>
          </p:cNvPr>
          <p:cNvSpPr txBox="1"/>
          <p:nvPr/>
        </p:nvSpPr>
        <p:spPr>
          <a:xfrm>
            <a:off x="7349984" y="3429000"/>
            <a:ext cx="806631" cy="461665"/>
          </a:xfrm>
          <a:prstGeom prst="rect">
            <a:avLst/>
          </a:prstGeom>
          <a:noFill/>
        </p:spPr>
        <p:txBody>
          <a:bodyPr wrap="none" rtlCol="0">
            <a:spAutoFit/>
          </a:bodyPr>
          <a:lstStyle/>
          <a:p>
            <a:r>
              <a:rPr lang="en-US" sz="2400" b="1" dirty="0"/>
              <a:t>2021</a:t>
            </a:r>
          </a:p>
        </p:txBody>
      </p:sp>
    </p:spTree>
    <p:extLst>
      <p:ext uri="{BB962C8B-B14F-4D97-AF65-F5344CB8AC3E}">
        <p14:creationId xmlns:p14="http://schemas.microsoft.com/office/powerpoint/2010/main" val="7326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12" grpId="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C131753A-CD43-4E93-A297-29CD95D2B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706" y="1245311"/>
            <a:ext cx="6860151" cy="3105007"/>
          </a:xfrm>
          <a:prstGeom prst="rect">
            <a:avLst/>
          </a:prstGeom>
        </p:spPr>
      </p:pic>
      <p:pic>
        <p:nvPicPr>
          <p:cNvPr id="11" name="Picture 10">
            <a:extLst>
              <a:ext uri="{FF2B5EF4-FFF2-40B4-BE49-F238E27FC236}">
                <a16:creationId xmlns:a16="http://schemas.microsoft.com/office/drawing/2014/main" id="{49A62724-F35E-4BC1-9F6D-E24F6F5E919D}"/>
              </a:ext>
            </a:extLst>
          </p:cNvPr>
          <p:cNvPicPr>
            <a:picLocks noChangeAspect="1"/>
          </p:cNvPicPr>
          <p:nvPr/>
        </p:nvPicPr>
        <p:blipFill>
          <a:blip r:embed="rId4"/>
          <a:stretch>
            <a:fillRect/>
          </a:stretch>
        </p:blipFill>
        <p:spPr>
          <a:xfrm>
            <a:off x="265587" y="5672636"/>
            <a:ext cx="1054699" cy="1079086"/>
          </a:xfrm>
          <a:prstGeom prst="rect">
            <a:avLst/>
          </a:prstGeom>
        </p:spPr>
      </p:pic>
      <p:pic>
        <p:nvPicPr>
          <p:cNvPr id="12" name="Picture 11">
            <a:extLst>
              <a:ext uri="{FF2B5EF4-FFF2-40B4-BE49-F238E27FC236}">
                <a16:creationId xmlns:a16="http://schemas.microsoft.com/office/drawing/2014/main" id="{F98B653D-D277-4E6E-B5E9-4B6117FD76E4}"/>
              </a:ext>
            </a:extLst>
          </p:cNvPr>
          <p:cNvPicPr>
            <a:picLocks noChangeAspect="1"/>
          </p:cNvPicPr>
          <p:nvPr/>
        </p:nvPicPr>
        <p:blipFill>
          <a:blip r:embed="rId5"/>
          <a:stretch>
            <a:fillRect/>
          </a:stretch>
        </p:blipFill>
        <p:spPr>
          <a:xfrm>
            <a:off x="2073747" y="5781724"/>
            <a:ext cx="1012024" cy="993734"/>
          </a:xfrm>
          <a:prstGeom prst="rect">
            <a:avLst/>
          </a:prstGeom>
        </p:spPr>
      </p:pic>
      <p:pic>
        <p:nvPicPr>
          <p:cNvPr id="13" name="Picture 12">
            <a:extLst>
              <a:ext uri="{FF2B5EF4-FFF2-40B4-BE49-F238E27FC236}">
                <a16:creationId xmlns:a16="http://schemas.microsoft.com/office/drawing/2014/main" id="{9C44FA7A-44D5-40EB-B059-BB5BA1DB4AA4}"/>
              </a:ext>
            </a:extLst>
          </p:cNvPr>
          <p:cNvPicPr>
            <a:picLocks noChangeAspect="1"/>
          </p:cNvPicPr>
          <p:nvPr/>
        </p:nvPicPr>
        <p:blipFill>
          <a:blip r:embed="rId6"/>
          <a:stretch>
            <a:fillRect/>
          </a:stretch>
        </p:blipFill>
        <p:spPr>
          <a:xfrm>
            <a:off x="3707094" y="6006074"/>
            <a:ext cx="1707028" cy="615749"/>
          </a:xfrm>
          <a:prstGeom prst="rect">
            <a:avLst/>
          </a:prstGeom>
        </p:spPr>
      </p:pic>
      <p:pic>
        <p:nvPicPr>
          <p:cNvPr id="14" name="Picture 13">
            <a:extLst>
              <a:ext uri="{FF2B5EF4-FFF2-40B4-BE49-F238E27FC236}">
                <a16:creationId xmlns:a16="http://schemas.microsoft.com/office/drawing/2014/main" id="{53E0F739-B34E-463D-BAF0-6AFC2325FF33}"/>
              </a:ext>
            </a:extLst>
          </p:cNvPr>
          <p:cNvPicPr>
            <a:picLocks noChangeAspect="1"/>
          </p:cNvPicPr>
          <p:nvPr/>
        </p:nvPicPr>
        <p:blipFill>
          <a:blip r:embed="rId7"/>
          <a:stretch>
            <a:fillRect/>
          </a:stretch>
        </p:blipFill>
        <p:spPr>
          <a:xfrm>
            <a:off x="7296648" y="5896336"/>
            <a:ext cx="1505843" cy="725487"/>
          </a:xfrm>
          <a:prstGeom prst="rect">
            <a:avLst/>
          </a:prstGeom>
        </p:spPr>
      </p:pic>
      <p:pic>
        <p:nvPicPr>
          <p:cNvPr id="15" name="Picture 14">
            <a:extLst>
              <a:ext uri="{FF2B5EF4-FFF2-40B4-BE49-F238E27FC236}">
                <a16:creationId xmlns:a16="http://schemas.microsoft.com/office/drawing/2014/main" id="{D619694B-1D16-4D24-9948-E492312F6572}"/>
              </a:ext>
            </a:extLst>
          </p:cNvPr>
          <p:cNvPicPr>
            <a:picLocks noChangeAspect="1"/>
          </p:cNvPicPr>
          <p:nvPr/>
        </p:nvPicPr>
        <p:blipFill>
          <a:blip r:embed="rId8"/>
          <a:stretch>
            <a:fillRect/>
          </a:stretch>
        </p:blipFill>
        <p:spPr>
          <a:xfrm>
            <a:off x="5982971" y="5915848"/>
            <a:ext cx="533692" cy="725487"/>
          </a:xfrm>
          <a:prstGeom prst="rect">
            <a:avLst/>
          </a:prstGeom>
        </p:spPr>
      </p:pic>
      <p:pic>
        <p:nvPicPr>
          <p:cNvPr id="16" name="Picture 15">
            <a:extLst>
              <a:ext uri="{FF2B5EF4-FFF2-40B4-BE49-F238E27FC236}">
                <a16:creationId xmlns:a16="http://schemas.microsoft.com/office/drawing/2014/main" id="{2CE79420-50C7-474F-948A-74A95A05B3FC}"/>
              </a:ext>
            </a:extLst>
          </p:cNvPr>
          <p:cNvPicPr>
            <a:picLocks noChangeAspect="1"/>
          </p:cNvPicPr>
          <p:nvPr/>
        </p:nvPicPr>
        <p:blipFill>
          <a:blip r:embed="rId9"/>
          <a:stretch>
            <a:fillRect/>
          </a:stretch>
        </p:blipFill>
        <p:spPr>
          <a:xfrm>
            <a:off x="9405857" y="6098960"/>
            <a:ext cx="2383743" cy="317019"/>
          </a:xfrm>
          <a:prstGeom prst="rect">
            <a:avLst/>
          </a:prstGeom>
        </p:spPr>
      </p:pic>
    </p:spTree>
    <p:extLst>
      <p:ext uri="{BB962C8B-B14F-4D97-AF65-F5344CB8AC3E}">
        <p14:creationId xmlns:p14="http://schemas.microsoft.com/office/powerpoint/2010/main" val="10051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A62724-F35E-4BC1-9F6D-E24F6F5E919D}"/>
              </a:ext>
            </a:extLst>
          </p:cNvPr>
          <p:cNvPicPr>
            <a:picLocks noChangeAspect="1"/>
          </p:cNvPicPr>
          <p:nvPr/>
        </p:nvPicPr>
        <p:blipFill>
          <a:blip r:embed="rId3"/>
          <a:stretch>
            <a:fillRect/>
          </a:stretch>
        </p:blipFill>
        <p:spPr>
          <a:xfrm>
            <a:off x="265587" y="5672636"/>
            <a:ext cx="1054699" cy="1079086"/>
          </a:xfrm>
          <a:prstGeom prst="rect">
            <a:avLst/>
          </a:prstGeom>
        </p:spPr>
      </p:pic>
      <p:pic>
        <p:nvPicPr>
          <p:cNvPr id="12" name="Picture 11">
            <a:extLst>
              <a:ext uri="{FF2B5EF4-FFF2-40B4-BE49-F238E27FC236}">
                <a16:creationId xmlns:a16="http://schemas.microsoft.com/office/drawing/2014/main" id="{F98B653D-D277-4E6E-B5E9-4B6117FD76E4}"/>
              </a:ext>
            </a:extLst>
          </p:cNvPr>
          <p:cNvPicPr>
            <a:picLocks noChangeAspect="1"/>
          </p:cNvPicPr>
          <p:nvPr/>
        </p:nvPicPr>
        <p:blipFill>
          <a:blip r:embed="rId4"/>
          <a:stretch>
            <a:fillRect/>
          </a:stretch>
        </p:blipFill>
        <p:spPr>
          <a:xfrm>
            <a:off x="2073747" y="5781724"/>
            <a:ext cx="1012024" cy="993734"/>
          </a:xfrm>
          <a:prstGeom prst="rect">
            <a:avLst/>
          </a:prstGeom>
        </p:spPr>
      </p:pic>
      <p:pic>
        <p:nvPicPr>
          <p:cNvPr id="13" name="Picture 12">
            <a:extLst>
              <a:ext uri="{FF2B5EF4-FFF2-40B4-BE49-F238E27FC236}">
                <a16:creationId xmlns:a16="http://schemas.microsoft.com/office/drawing/2014/main" id="{9C44FA7A-44D5-40EB-B059-BB5BA1DB4AA4}"/>
              </a:ext>
            </a:extLst>
          </p:cNvPr>
          <p:cNvPicPr>
            <a:picLocks noChangeAspect="1"/>
          </p:cNvPicPr>
          <p:nvPr/>
        </p:nvPicPr>
        <p:blipFill>
          <a:blip r:embed="rId5"/>
          <a:stretch>
            <a:fillRect/>
          </a:stretch>
        </p:blipFill>
        <p:spPr>
          <a:xfrm>
            <a:off x="3707094" y="6006074"/>
            <a:ext cx="1707028" cy="615749"/>
          </a:xfrm>
          <a:prstGeom prst="rect">
            <a:avLst/>
          </a:prstGeom>
        </p:spPr>
      </p:pic>
      <p:pic>
        <p:nvPicPr>
          <p:cNvPr id="14" name="Picture 13">
            <a:extLst>
              <a:ext uri="{FF2B5EF4-FFF2-40B4-BE49-F238E27FC236}">
                <a16:creationId xmlns:a16="http://schemas.microsoft.com/office/drawing/2014/main" id="{53E0F739-B34E-463D-BAF0-6AFC2325FF33}"/>
              </a:ext>
            </a:extLst>
          </p:cNvPr>
          <p:cNvPicPr>
            <a:picLocks noChangeAspect="1"/>
          </p:cNvPicPr>
          <p:nvPr/>
        </p:nvPicPr>
        <p:blipFill>
          <a:blip r:embed="rId6"/>
          <a:stretch>
            <a:fillRect/>
          </a:stretch>
        </p:blipFill>
        <p:spPr>
          <a:xfrm>
            <a:off x="7296648" y="5896336"/>
            <a:ext cx="1505843" cy="725487"/>
          </a:xfrm>
          <a:prstGeom prst="rect">
            <a:avLst/>
          </a:prstGeom>
        </p:spPr>
      </p:pic>
      <p:pic>
        <p:nvPicPr>
          <p:cNvPr id="15" name="Picture 14">
            <a:extLst>
              <a:ext uri="{FF2B5EF4-FFF2-40B4-BE49-F238E27FC236}">
                <a16:creationId xmlns:a16="http://schemas.microsoft.com/office/drawing/2014/main" id="{D619694B-1D16-4D24-9948-E492312F6572}"/>
              </a:ext>
            </a:extLst>
          </p:cNvPr>
          <p:cNvPicPr>
            <a:picLocks noChangeAspect="1"/>
          </p:cNvPicPr>
          <p:nvPr/>
        </p:nvPicPr>
        <p:blipFill>
          <a:blip r:embed="rId7"/>
          <a:stretch>
            <a:fillRect/>
          </a:stretch>
        </p:blipFill>
        <p:spPr>
          <a:xfrm>
            <a:off x="5982971" y="5915848"/>
            <a:ext cx="533692" cy="725487"/>
          </a:xfrm>
          <a:prstGeom prst="rect">
            <a:avLst/>
          </a:prstGeom>
        </p:spPr>
      </p:pic>
      <p:pic>
        <p:nvPicPr>
          <p:cNvPr id="16" name="Picture 15">
            <a:extLst>
              <a:ext uri="{FF2B5EF4-FFF2-40B4-BE49-F238E27FC236}">
                <a16:creationId xmlns:a16="http://schemas.microsoft.com/office/drawing/2014/main" id="{2CE79420-50C7-474F-948A-74A95A05B3FC}"/>
              </a:ext>
            </a:extLst>
          </p:cNvPr>
          <p:cNvPicPr>
            <a:picLocks noChangeAspect="1"/>
          </p:cNvPicPr>
          <p:nvPr/>
        </p:nvPicPr>
        <p:blipFill>
          <a:blip r:embed="rId8"/>
          <a:stretch>
            <a:fillRect/>
          </a:stretch>
        </p:blipFill>
        <p:spPr>
          <a:xfrm>
            <a:off x="9405857" y="6098960"/>
            <a:ext cx="2383743" cy="317019"/>
          </a:xfrm>
          <a:prstGeom prst="rect">
            <a:avLst/>
          </a:prstGeom>
        </p:spPr>
      </p:pic>
      <p:pic>
        <p:nvPicPr>
          <p:cNvPr id="9" name="Picture 8">
            <a:extLst>
              <a:ext uri="{FF2B5EF4-FFF2-40B4-BE49-F238E27FC236}">
                <a16:creationId xmlns:a16="http://schemas.microsoft.com/office/drawing/2014/main" id="{F67EE4DE-928F-4086-8388-ECFD163D717C}"/>
              </a:ext>
            </a:extLst>
          </p:cNvPr>
          <p:cNvPicPr>
            <a:picLocks noChangeAspect="1"/>
          </p:cNvPicPr>
          <p:nvPr/>
        </p:nvPicPr>
        <p:blipFill>
          <a:blip r:embed="rId9"/>
          <a:stretch>
            <a:fillRect/>
          </a:stretch>
        </p:blipFill>
        <p:spPr>
          <a:xfrm>
            <a:off x="8678771" y="1220680"/>
            <a:ext cx="3286767" cy="4820974"/>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43BFD475-9157-4201-9A81-3964A5F920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11333" y="-109346"/>
            <a:ext cx="3121138" cy="1412673"/>
          </a:xfrm>
          <a:prstGeom prst="rect">
            <a:avLst/>
          </a:prstGeom>
        </p:spPr>
      </p:pic>
      <p:cxnSp>
        <p:nvCxnSpPr>
          <p:cNvPr id="43" name="Straight Connector 42">
            <a:extLst>
              <a:ext uri="{FF2B5EF4-FFF2-40B4-BE49-F238E27FC236}">
                <a16:creationId xmlns:a16="http://schemas.microsoft.com/office/drawing/2014/main" id="{ABD54EF2-4E82-4D0F-B8CA-93295BB274FD}"/>
              </a:ext>
            </a:extLst>
          </p:cNvPr>
          <p:cNvCxnSpPr/>
          <p:nvPr/>
        </p:nvCxnSpPr>
        <p:spPr>
          <a:xfrm flipV="1">
            <a:off x="8049569" y="135836"/>
            <a:ext cx="0" cy="564588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B7975EB-5228-4747-9BCE-6C6EBB580429}"/>
              </a:ext>
            </a:extLst>
          </p:cNvPr>
          <p:cNvSpPr txBox="1"/>
          <p:nvPr/>
        </p:nvSpPr>
        <p:spPr>
          <a:xfrm>
            <a:off x="234337" y="1350823"/>
            <a:ext cx="7520324" cy="861774"/>
          </a:xfrm>
          <a:prstGeom prst="rect">
            <a:avLst/>
          </a:prstGeom>
          <a:noFill/>
        </p:spPr>
        <p:txBody>
          <a:bodyPr wrap="square">
            <a:spAutoFit/>
          </a:bodyPr>
          <a:lstStyle/>
          <a:p>
            <a:pPr algn="just"/>
            <a:r>
              <a:rPr lang="en-GB" sz="1800" b="1" dirty="0">
                <a:solidFill>
                  <a:srgbClr val="000000"/>
                </a:solidFill>
                <a:effectLst/>
                <a:latin typeface="Times New Roman" panose="02020603050405020304" pitchFamily="18" charset="0"/>
                <a:ea typeface="MS Mincho" panose="02020609040205080304" pitchFamily="49" charset="-128"/>
              </a:rPr>
              <a:t>AIM:</a:t>
            </a:r>
            <a:r>
              <a:rPr lang="en-GB" sz="1800" dirty="0">
                <a:solidFill>
                  <a:srgbClr val="000000"/>
                </a:solidFill>
                <a:effectLst/>
                <a:latin typeface="Times New Roman" panose="02020603050405020304" pitchFamily="18" charset="0"/>
                <a:ea typeface="MS Mincho" panose="02020609040205080304" pitchFamily="49" charset="-128"/>
              </a:rPr>
              <a:t> </a:t>
            </a:r>
            <a:r>
              <a:rPr lang="en-GB" sz="1600" i="1" dirty="0">
                <a:solidFill>
                  <a:srgbClr val="000000"/>
                </a:solidFill>
                <a:effectLst/>
                <a:latin typeface="Times New Roman" panose="02020603050405020304" pitchFamily="18" charset="0"/>
                <a:ea typeface="MS Mincho" panose="02020609040205080304" pitchFamily="49" charset="-128"/>
              </a:rPr>
              <a:t>I</a:t>
            </a:r>
            <a:r>
              <a:rPr lang="en-GB" sz="1600" i="1" dirty="0">
                <a:solidFill>
                  <a:srgbClr val="000000"/>
                </a:solidFill>
                <a:effectLst/>
                <a:latin typeface="Times New Roman" panose="02020603050405020304" pitchFamily="18" charset="0"/>
                <a:ea typeface="Arial" panose="020B0604020202020204" pitchFamily="34" charset="0"/>
              </a:rPr>
              <a:t>mprove outcomes for people with SSSDs by strengthening the care cascade through scalable strategies for earlier detection, improving management to reduce disability and counteracting stigma and discrimination</a:t>
            </a:r>
            <a:r>
              <a:rPr lang="en-GB" sz="1600" dirty="0">
                <a:solidFill>
                  <a:srgbClr val="000000"/>
                </a:solidFill>
                <a:effectLst/>
                <a:latin typeface="Times New Roman" panose="02020603050405020304" pitchFamily="18" charset="0"/>
                <a:ea typeface="Arial" panose="020B0604020202020204" pitchFamily="34" charset="0"/>
              </a:rPr>
              <a:t> </a:t>
            </a:r>
            <a:endParaRPr lang="en-GB" sz="1600" dirty="0">
              <a:effectLst/>
              <a:latin typeface="Arial" panose="020B0604020202020204" pitchFamily="34" charset="0"/>
              <a:ea typeface="Arial" panose="020B0604020202020204" pitchFamily="34" charset="0"/>
            </a:endParaRPr>
          </a:p>
        </p:txBody>
      </p:sp>
      <p:sp>
        <p:nvSpPr>
          <p:cNvPr id="47" name="Rectangle: Rounded Corners 46">
            <a:extLst>
              <a:ext uri="{FF2B5EF4-FFF2-40B4-BE49-F238E27FC236}">
                <a16:creationId xmlns:a16="http://schemas.microsoft.com/office/drawing/2014/main" id="{E3749B63-43D5-4BF7-8EA3-933B69AD905A}"/>
              </a:ext>
            </a:extLst>
          </p:cNvPr>
          <p:cNvSpPr/>
          <p:nvPr/>
        </p:nvSpPr>
        <p:spPr>
          <a:xfrm>
            <a:off x="2711333" y="2581556"/>
            <a:ext cx="2582562" cy="1756357"/>
          </a:xfrm>
          <a:prstGeom prst="roundRect">
            <a:avLst/>
          </a:prstGeom>
          <a:solidFill>
            <a:schemeClr val="bg1">
              <a:lumMod val="85000"/>
            </a:schemeClr>
          </a:solidFill>
          <a:ln>
            <a:solidFill>
              <a:srgbClr val="C50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C5057D"/>
                </a:solidFill>
              </a:rPr>
              <a:t>Cross-SSSDs</a:t>
            </a:r>
            <a:r>
              <a:rPr lang="en-GB" sz="1600" b="1" dirty="0">
                <a:solidFill>
                  <a:schemeClr val="tx1"/>
                </a:solidFill>
              </a:rPr>
              <a:t>: Co-develop and evaluate tailored, integrated strategies </a:t>
            </a:r>
          </a:p>
          <a:p>
            <a:pPr algn="ctr"/>
            <a:r>
              <a:rPr lang="en-GB" sz="1600" dirty="0">
                <a:solidFill>
                  <a:schemeClr val="tx1"/>
                </a:solidFill>
              </a:rPr>
              <a:t>for early diagnosis, adherence support and stigma reduction</a:t>
            </a:r>
          </a:p>
        </p:txBody>
      </p:sp>
      <p:sp>
        <p:nvSpPr>
          <p:cNvPr id="48" name="Rectangle: Rounded Corners 47">
            <a:extLst>
              <a:ext uri="{FF2B5EF4-FFF2-40B4-BE49-F238E27FC236}">
                <a16:creationId xmlns:a16="http://schemas.microsoft.com/office/drawing/2014/main" id="{75C95239-8819-4635-986D-2ED4A7A3EEAD}"/>
              </a:ext>
            </a:extLst>
          </p:cNvPr>
          <p:cNvSpPr/>
          <p:nvPr/>
        </p:nvSpPr>
        <p:spPr>
          <a:xfrm>
            <a:off x="469515" y="2891169"/>
            <a:ext cx="2041137" cy="1756357"/>
          </a:xfrm>
          <a:prstGeom prst="round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ED651D"/>
                </a:solidFill>
              </a:rPr>
              <a:t>BU: </a:t>
            </a:r>
            <a:r>
              <a:rPr lang="en-GB" sz="1600" dirty="0">
                <a:solidFill>
                  <a:schemeClr val="tx1"/>
                </a:solidFill>
              </a:rPr>
              <a:t>Evaluate the performance of </a:t>
            </a:r>
            <a:r>
              <a:rPr lang="en-GB" sz="1600" b="1" dirty="0">
                <a:solidFill>
                  <a:schemeClr val="tx1"/>
                </a:solidFill>
              </a:rPr>
              <a:t>strategies </a:t>
            </a:r>
            <a:r>
              <a:rPr lang="en-GB" sz="1600" dirty="0">
                <a:solidFill>
                  <a:schemeClr val="tx1"/>
                </a:solidFill>
              </a:rPr>
              <a:t>to improve healing</a:t>
            </a:r>
          </a:p>
        </p:txBody>
      </p:sp>
      <p:sp>
        <p:nvSpPr>
          <p:cNvPr id="49" name="Rectangle: Rounded Corners 48">
            <a:extLst>
              <a:ext uri="{FF2B5EF4-FFF2-40B4-BE49-F238E27FC236}">
                <a16:creationId xmlns:a16="http://schemas.microsoft.com/office/drawing/2014/main" id="{C3FE76BA-0B56-4339-92F7-4C04FC69028F}"/>
              </a:ext>
            </a:extLst>
          </p:cNvPr>
          <p:cNvSpPr/>
          <p:nvPr/>
        </p:nvSpPr>
        <p:spPr>
          <a:xfrm>
            <a:off x="5551402" y="2862524"/>
            <a:ext cx="2041137" cy="1756357"/>
          </a:xfrm>
          <a:prstGeom prst="roundRect">
            <a:avLst/>
          </a:prstGeom>
          <a:solidFill>
            <a:schemeClr val="bg1">
              <a:lumMod val="85000"/>
            </a:schemeClr>
          </a:solidFill>
          <a:ln>
            <a:solidFill>
              <a:srgbClr val="ED6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70C0"/>
                </a:solidFill>
              </a:rPr>
              <a:t>CL: </a:t>
            </a:r>
            <a:r>
              <a:rPr lang="en-GB" sz="1600" dirty="0">
                <a:solidFill>
                  <a:schemeClr val="tx1"/>
                </a:solidFill>
              </a:rPr>
              <a:t>Validate person-centred outcome measures to optimise care and inform evidence for treatment</a:t>
            </a:r>
          </a:p>
        </p:txBody>
      </p:sp>
      <p:sp>
        <p:nvSpPr>
          <p:cNvPr id="50" name="Rectangle: Rounded Corners 49">
            <a:extLst>
              <a:ext uri="{FF2B5EF4-FFF2-40B4-BE49-F238E27FC236}">
                <a16:creationId xmlns:a16="http://schemas.microsoft.com/office/drawing/2014/main" id="{B0E36B22-B4A0-49F0-9C90-D30CDF8A776E}"/>
              </a:ext>
            </a:extLst>
          </p:cNvPr>
          <p:cNvSpPr/>
          <p:nvPr/>
        </p:nvSpPr>
        <p:spPr>
          <a:xfrm>
            <a:off x="265586" y="2346155"/>
            <a:ext cx="7489067" cy="3135863"/>
          </a:xfrm>
          <a:prstGeom prst="roundRect">
            <a:avLst/>
          </a:prstGeom>
          <a:noFill/>
          <a:ln>
            <a:solidFill>
              <a:srgbClr val="C505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DB3505C-BF2F-45A1-ADD7-5A61608D0970}"/>
              </a:ext>
            </a:extLst>
          </p:cNvPr>
          <p:cNvSpPr txBox="1"/>
          <p:nvPr/>
        </p:nvSpPr>
        <p:spPr>
          <a:xfrm>
            <a:off x="469515" y="2467148"/>
            <a:ext cx="806631" cy="369332"/>
          </a:xfrm>
          <a:prstGeom prst="rect">
            <a:avLst/>
          </a:prstGeom>
          <a:noFill/>
        </p:spPr>
        <p:txBody>
          <a:bodyPr wrap="none" rtlCol="0">
            <a:spAutoFit/>
          </a:bodyPr>
          <a:lstStyle/>
          <a:p>
            <a:r>
              <a:rPr lang="en-GB" b="1" dirty="0">
                <a:solidFill>
                  <a:srgbClr val="ED651D"/>
                </a:solidFill>
              </a:rPr>
              <a:t>Ghana</a:t>
            </a:r>
          </a:p>
        </p:txBody>
      </p:sp>
      <p:sp>
        <p:nvSpPr>
          <p:cNvPr id="54" name="TextBox 53">
            <a:extLst>
              <a:ext uri="{FF2B5EF4-FFF2-40B4-BE49-F238E27FC236}">
                <a16:creationId xmlns:a16="http://schemas.microsoft.com/office/drawing/2014/main" id="{F4912C0F-FC2E-42A1-9088-0D5B6AABB3F1}"/>
              </a:ext>
            </a:extLst>
          </p:cNvPr>
          <p:cNvSpPr txBox="1"/>
          <p:nvPr/>
        </p:nvSpPr>
        <p:spPr>
          <a:xfrm>
            <a:off x="6622593" y="2457354"/>
            <a:ext cx="969946" cy="369332"/>
          </a:xfrm>
          <a:prstGeom prst="rect">
            <a:avLst/>
          </a:prstGeom>
          <a:noFill/>
        </p:spPr>
        <p:txBody>
          <a:bodyPr wrap="none" rtlCol="0">
            <a:spAutoFit/>
          </a:bodyPr>
          <a:lstStyle/>
          <a:p>
            <a:r>
              <a:rPr lang="en-GB" b="1" dirty="0">
                <a:solidFill>
                  <a:srgbClr val="0070C0"/>
                </a:solidFill>
              </a:rPr>
              <a:t>Ethiopia</a:t>
            </a:r>
          </a:p>
        </p:txBody>
      </p:sp>
      <p:sp>
        <p:nvSpPr>
          <p:cNvPr id="55" name="Arrow: Left-Right 54">
            <a:extLst>
              <a:ext uri="{FF2B5EF4-FFF2-40B4-BE49-F238E27FC236}">
                <a16:creationId xmlns:a16="http://schemas.microsoft.com/office/drawing/2014/main" id="{E7161C78-4658-4AD7-BBBF-25F1BC709FDB}"/>
              </a:ext>
            </a:extLst>
          </p:cNvPr>
          <p:cNvSpPr/>
          <p:nvPr/>
        </p:nvSpPr>
        <p:spPr>
          <a:xfrm>
            <a:off x="592643" y="4666377"/>
            <a:ext cx="7035993" cy="815641"/>
          </a:xfrm>
          <a:prstGeom prst="leftRightArrow">
            <a:avLst>
              <a:gd name="adj1" fmla="val 67701"/>
              <a:gd name="adj2" fmla="val 138507"/>
            </a:avLst>
          </a:prstGeom>
          <a:solidFill>
            <a:srgbClr val="C5057D">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effectLst/>
                <a:ea typeface="Cambria" panose="02040503050406030204" pitchFamily="18" charset="0"/>
                <a:cs typeface="Arial" panose="020B0604020202020204" pitchFamily="34" charset="0"/>
              </a:rPr>
              <a:t>Promote inter-sectoral collaboration and build capacity </a:t>
            </a:r>
            <a:endParaRPr lang="en-GB" sz="1600" b="1" dirty="0"/>
          </a:p>
        </p:txBody>
      </p:sp>
    </p:spTree>
    <p:extLst>
      <p:ext uri="{BB962C8B-B14F-4D97-AF65-F5344CB8AC3E}">
        <p14:creationId xmlns:p14="http://schemas.microsoft.com/office/powerpoint/2010/main" val="161309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A62724-F35E-4BC1-9F6D-E24F6F5E919D}"/>
              </a:ext>
            </a:extLst>
          </p:cNvPr>
          <p:cNvPicPr>
            <a:picLocks noChangeAspect="1"/>
          </p:cNvPicPr>
          <p:nvPr/>
        </p:nvPicPr>
        <p:blipFill>
          <a:blip r:embed="rId3"/>
          <a:stretch>
            <a:fillRect/>
          </a:stretch>
        </p:blipFill>
        <p:spPr>
          <a:xfrm>
            <a:off x="265587" y="5672636"/>
            <a:ext cx="1054699" cy="1079086"/>
          </a:xfrm>
          <a:prstGeom prst="rect">
            <a:avLst/>
          </a:prstGeom>
        </p:spPr>
      </p:pic>
      <p:pic>
        <p:nvPicPr>
          <p:cNvPr id="12" name="Picture 11">
            <a:extLst>
              <a:ext uri="{FF2B5EF4-FFF2-40B4-BE49-F238E27FC236}">
                <a16:creationId xmlns:a16="http://schemas.microsoft.com/office/drawing/2014/main" id="{F98B653D-D277-4E6E-B5E9-4B6117FD76E4}"/>
              </a:ext>
            </a:extLst>
          </p:cNvPr>
          <p:cNvPicPr>
            <a:picLocks noChangeAspect="1"/>
          </p:cNvPicPr>
          <p:nvPr/>
        </p:nvPicPr>
        <p:blipFill>
          <a:blip r:embed="rId4"/>
          <a:stretch>
            <a:fillRect/>
          </a:stretch>
        </p:blipFill>
        <p:spPr>
          <a:xfrm>
            <a:off x="2073747" y="5781724"/>
            <a:ext cx="1012024" cy="993734"/>
          </a:xfrm>
          <a:prstGeom prst="rect">
            <a:avLst/>
          </a:prstGeom>
        </p:spPr>
      </p:pic>
      <p:pic>
        <p:nvPicPr>
          <p:cNvPr id="13" name="Picture 12">
            <a:extLst>
              <a:ext uri="{FF2B5EF4-FFF2-40B4-BE49-F238E27FC236}">
                <a16:creationId xmlns:a16="http://schemas.microsoft.com/office/drawing/2014/main" id="{9C44FA7A-44D5-40EB-B059-BB5BA1DB4AA4}"/>
              </a:ext>
            </a:extLst>
          </p:cNvPr>
          <p:cNvPicPr>
            <a:picLocks noChangeAspect="1"/>
          </p:cNvPicPr>
          <p:nvPr/>
        </p:nvPicPr>
        <p:blipFill>
          <a:blip r:embed="rId5"/>
          <a:stretch>
            <a:fillRect/>
          </a:stretch>
        </p:blipFill>
        <p:spPr>
          <a:xfrm>
            <a:off x="3707094" y="6006074"/>
            <a:ext cx="1707028" cy="615749"/>
          </a:xfrm>
          <a:prstGeom prst="rect">
            <a:avLst/>
          </a:prstGeom>
        </p:spPr>
      </p:pic>
      <p:pic>
        <p:nvPicPr>
          <p:cNvPr id="14" name="Picture 13">
            <a:extLst>
              <a:ext uri="{FF2B5EF4-FFF2-40B4-BE49-F238E27FC236}">
                <a16:creationId xmlns:a16="http://schemas.microsoft.com/office/drawing/2014/main" id="{53E0F739-B34E-463D-BAF0-6AFC2325FF33}"/>
              </a:ext>
            </a:extLst>
          </p:cNvPr>
          <p:cNvPicPr>
            <a:picLocks noChangeAspect="1"/>
          </p:cNvPicPr>
          <p:nvPr/>
        </p:nvPicPr>
        <p:blipFill>
          <a:blip r:embed="rId6"/>
          <a:stretch>
            <a:fillRect/>
          </a:stretch>
        </p:blipFill>
        <p:spPr>
          <a:xfrm>
            <a:off x="7296648" y="5896336"/>
            <a:ext cx="1505843" cy="725487"/>
          </a:xfrm>
          <a:prstGeom prst="rect">
            <a:avLst/>
          </a:prstGeom>
        </p:spPr>
      </p:pic>
      <p:pic>
        <p:nvPicPr>
          <p:cNvPr id="15" name="Picture 14">
            <a:extLst>
              <a:ext uri="{FF2B5EF4-FFF2-40B4-BE49-F238E27FC236}">
                <a16:creationId xmlns:a16="http://schemas.microsoft.com/office/drawing/2014/main" id="{D619694B-1D16-4D24-9948-E492312F6572}"/>
              </a:ext>
            </a:extLst>
          </p:cNvPr>
          <p:cNvPicPr>
            <a:picLocks noChangeAspect="1"/>
          </p:cNvPicPr>
          <p:nvPr/>
        </p:nvPicPr>
        <p:blipFill>
          <a:blip r:embed="rId7"/>
          <a:stretch>
            <a:fillRect/>
          </a:stretch>
        </p:blipFill>
        <p:spPr>
          <a:xfrm>
            <a:off x="5982971" y="5915848"/>
            <a:ext cx="533692" cy="725487"/>
          </a:xfrm>
          <a:prstGeom prst="rect">
            <a:avLst/>
          </a:prstGeom>
        </p:spPr>
      </p:pic>
      <p:pic>
        <p:nvPicPr>
          <p:cNvPr id="16" name="Picture 15">
            <a:extLst>
              <a:ext uri="{FF2B5EF4-FFF2-40B4-BE49-F238E27FC236}">
                <a16:creationId xmlns:a16="http://schemas.microsoft.com/office/drawing/2014/main" id="{2CE79420-50C7-474F-948A-74A95A05B3FC}"/>
              </a:ext>
            </a:extLst>
          </p:cNvPr>
          <p:cNvPicPr>
            <a:picLocks noChangeAspect="1"/>
          </p:cNvPicPr>
          <p:nvPr/>
        </p:nvPicPr>
        <p:blipFill>
          <a:blip r:embed="rId8"/>
          <a:stretch>
            <a:fillRect/>
          </a:stretch>
        </p:blipFill>
        <p:spPr>
          <a:xfrm>
            <a:off x="9405857" y="6098960"/>
            <a:ext cx="2383743" cy="317019"/>
          </a:xfrm>
          <a:prstGeom prst="rect">
            <a:avLst/>
          </a:prstGeom>
        </p:spPr>
      </p:pic>
      <p:sp>
        <p:nvSpPr>
          <p:cNvPr id="17" name="Rectangle: Rounded Corners 16">
            <a:extLst>
              <a:ext uri="{FF2B5EF4-FFF2-40B4-BE49-F238E27FC236}">
                <a16:creationId xmlns:a16="http://schemas.microsoft.com/office/drawing/2014/main" id="{EBCC7BC1-DD1B-47D5-A394-5253AB7BE844}"/>
              </a:ext>
            </a:extLst>
          </p:cNvPr>
          <p:cNvSpPr/>
          <p:nvPr/>
        </p:nvSpPr>
        <p:spPr>
          <a:xfrm>
            <a:off x="2013546" y="652578"/>
            <a:ext cx="2800527" cy="1302467"/>
          </a:xfrm>
          <a:prstGeom prst="roundRect">
            <a:avLst/>
          </a:prstGeom>
          <a:solidFill>
            <a:schemeClr val="bg1">
              <a:lumMod val="85000"/>
            </a:schemeClr>
          </a:solidFill>
          <a:ln>
            <a:solidFill>
              <a:srgbClr val="C50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C5057D"/>
                </a:solidFill>
              </a:rPr>
              <a:t>3. Cross-SSSDs</a:t>
            </a:r>
            <a:r>
              <a:rPr lang="en-GB" sz="1500" b="1" dirty="0">
                <a:solidFill>
                  <a:schemeClr val="tx1"/>
                </a:solidFill>
              </a:rPr>
              <a:t>: Co-develop and evaluate tailored, integrated strategies </a:t>
            </a:r>
            <a:r>
              <a:rPr lang="en-GB" sz="1500" dirty="0">
                <a:solidFill>
                  <a:schemeClr val="tx1"/>
                </a:solidFill>
              </a:rPr>
              <a:t>for early diagnosis, adherence support and stigma reduction</a:t>
            </a:r>
          </a:p>
        </p:txBody>
      </p:sp>
      <p:sp>
        <p:nvSpPr>
          <p:cNvPr id="19" name="Rectangle: Rounded Corners 18">
            <a:extLst>
              <a:ext uri="{FF2B5EF4-FFF2-40B4-BE49-F238E27FC236}">
                <a16:creationId xmlns:a16="http://schemas.microsoft.com/office/drawing/2014/main" id="{C24266CA-1A81-4008-970B-ADA2B36F3859}"/>
              </a:ext>
            </a:extLst>
          </p:cNvPr>
          <p:cNvSpPr/>
          <p:nvPr/>
        </p:nvSpPr>
        <p:spPr>
          <a:xfrm>
            <a:off x="417246" y="939213"/>
            <a:ext cx="1341868" cy="815641"/>
          </a:xfrm>
          <a:prstGeom prst="round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ED651D"/>
                </a:solidFill>
              </a:rPr>
              <a:t>BU: </a:t>
            </a:r>
            <a:r>
              <a:rPr lang="en-GB" sz="1500" dirty="0">
                <a:solidFill>
                  <a:schemeClr val="tx1">
                    <a:lumMod val="50000"/>
                    <a:lumOff val="50000"/>
                  </a:schemeClr>
                </a:solidFill>
              </a:rPr>
              <a:t>Improving healing</a:t>
            </a:r>
          </a:p>
        </p:txBody>
      </p:sp>
      <p:sp>
        <p:nvSpPr>
          <p:cNvPr id="20" name="Rectangle: Rounded Corners 19">
            <a:extLst>
              <a:ext uri="{FF2B5EF4-FFF2-40B4-BE49-F238E27FC236}">
                <a16:creationId xmlns:a16="http://schemas.microsoft.com/office/drawing/2014/main" id="{46B19F33-FA62-403F-B732-54D3BDBD0809}"/>
              </a:ext>
            </a:extLst>
          </p:cNvPr>
          <p:cNvSpPr/>
          <p:nvPr/>
        </p:nvSpPr>
        <p:spPr>
          <a:xfrm>
            <a:off x="5056141" y="939214"/>
            <a:ext cx="1876203" cy="815640"/>
          </a:xfrm>
          <a:prstGeom prst="roundRect">
            <a:avLst/>
          </a:prstGeom>
          <a:solidFill>
            <a:schemeClr val="bg1">
              <a:lumMod val="85000"/>
            </a:schemeClr>
          </a:solidFill>
          <a:ln>
            <a:solidFill>
              <a:srgbClr val="ED6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0070C0"/>
                </a:solidFill>
              </a:rPr>
              <a:t>CL: </a:t>
            </a:r>
            <a:r>
              <a:rPr lang="en-GB" sz="1500" dirty="0">
                <a:solidFill>
                  <a:schemeClr val="tx1">
                    <a:lumMod val="50000"/>
                    <a:lumOff val="50000"/>
                  </a:schemeClr>
                </a:solidFill>
              </a:rPr>
              <a:t>Validate person-centred outcome measures</a:t>
            </a:r>
          </a:p>
        </p:txBody>
      </p:sp>
      <p:sp>
        <p:nvSpPr>
          <p:cNvPr id="21" name="Rectangle: Rounded Corners 20">
            <a:extLst>
              <a:ext uri="{FF2B5EF4-FFF2-40B4-BE49-F238E27FC236}">
                <a16:creationId xmlns:a16="http://schemas.microsoft.com/office/drawing/2014/main" id="{A38E7A00-3C1C-4AC4-9671-0BEDBC920907}"/>
              </a:ext>
            </a:extLst>
          </p:cNvPr>
          <p:cNvSpPr/>
          <p:nvPr/>
        </p:nvSpPr>
        <p:spPr>
          <a:xfrm>
            <a:off x="200297" y="116072"/>
            <a:ext cx="4759259" cy="1992726"/>
          </a:xfrm>
          <a:prstGeom prst="roundRect">
            <a:avLst/>
          </a:prstGeom>
          <a:noFill/>
          <a:ln>
            <a:solidFill>
              <a:srgbClr val="C505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3D712CBD-B4A1-426E-990B-19CCD9C18566}"/>
              </a:ext>
            </a:extLst>
          </p:cNvPr>
          <p:cNvSpPr/>
          <p:nvPr/>
        </p:nvSpPr>
        <p:spPr>
          <a:xfrm>
            <a:off x="1868013" y="106278"/>
            <a:ext cx="5233853" cy="1992726"/>
          </a:xfrm>
          <a:prstGeom prst="roundRect">
            <a:avLst/>
          </a:prstGeom>
          <a:noFill/>
          <a:ln>
            <a:solidFill>
              <a:srgbClr val="C505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F5B1D4A-9FE7-4B8A-B6AC-3FA285C9956E}"/>
              </a:ext>
            </a:extLst>
          </p:cNvPr>
          <p:cNvSpPr txBox="1"/>
          <p:nvPr/>
        </p:nvSpPr>
        <p:spPr>
          <a:xfrm>
            <a:off x="300777" y="640037"/>
            <a:ext cx="772969" cy="353943"/>
          </a:xfrm>
          <a:prstGeom prst="rect">
            <a:avLst/>
          </a:prstGeom>
          <a:noFill/>
        </p:spPr>
        <p:txBody>
          <a:bodyPr wrap="none" rtlCol="0">
            <a:spAutoFit/>
          </a:bodyPr>
          <a:lstStyle/>
          <a:p>
            <a:r>
              <a:rPr lang="en-GB" sz="1700" b="1" dirty="0">
                <a:solidFill>
                  <a:srgbClr val="ED651D"/>
                </a:solidFill>
              </a:rPr>
              <a:t>Ghana</a:t>
            </a:r>
          </a:p>
        </p:txBody>
      </p:sp>
      <p:sp>
        <p:nvSpPr>
          <p:cNvPr id="24" name="TextBox 23">
            <a:extLst>
              <a:ext uri="{FF2B5EF4-FFF2-40B4-BE49-F238E27FC236}">
                <a16:creationId xmlns:a16="http://schemas.microsoft.com/office/drawing/2014/main" id="{AA057C0B-B7F7-4EE4-B9A5-7247374F7ED0}"/>
              </a:ext>
            </a:extLst>
          </p:cNvPr>
          <p:cNvSpPr txBox="1"/>
          <p:nvPr/>
        </p:nvSpPr>
        <p:spPr>
          <a:xfrm>
            <a:off x="6156910" y="620629"/>
            <a:ext cx="926857" cy="353943"/>
          </a:xfrm>
          <a:prstGeom prst="rect">
            <a:avLst/>
          </a:prstGeom>
          <a:noFill/>
        </p:spPr>
        <p:txBody>
          <a:bodyPr wrap="none" rtlCol="0">
            <a:spAutoFit/>
          </a:bodyPr>
          <a:lstStyle/>
          <a:p>
            <a:r>
              <a:rPr lang="en-GB" sz="1700" b="1" dirty="0">
                <a:solidFill>
                  <a:srgbClr val="0070C0"/>
                </a:solidFill>
              </a:rPr>
              <a:t>Ethiopia</a:t>
            </a:r>
          </a:p>
        </p:txBody>
      </p:sp>
      <p:sp>
        <p:nvSpPr>
          <p:cNvPr id="25" name="Arrow: Left-Right 24">
            <a:extLst>
              <a:ext uri="{FF2B5EF4-FFF2-40B4-BE49-F238E27FC236}">
                <a16:creationId xmlns:a16="http://schemas.microsoft.com/office/drawing/2014/main" id="{308759E6-A1C7-4A16-854D-8E6B6DF54C5B}"/>
              </a:ext>
            </a:extLst>
          </p:cNvPr>
          <p:cNvSpPr/>
          <p:nvPr/>
        </p:nvSpPr>
        <p:spPr>
          <a:xfrm>
            <a:off x="265587" y="260911"/>
            <a:ext cx="6745439" cy="369332"/>
          </a:xfrm>
          <a:prstGeom prst="leftRightArrow">
            <a:avLst>
              <a:gd name="adj1" fmla="val 67701"/>
              <a:gd name="adj2" fmla="val 138507"/>
            </a:avLst>
          </a:prstGeom>
          <a:solidFill>
            <a:srgbClr val="C5057D">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lumMod val="50000"/>
                    <a:lumOff val="50000"/>
                  </a:schemeClr>
                </a:solidFill>
                <a:effectLst/>
                <a:ea typeface="Cambria" panose="02040503050406030204" pitchFamily="18" charset="0"/>
                <a:cs typeface="Arial" panose="020B0604020202020204" pitchFamily="34" charset="0"/>
              </a:rPr>
              <a:t>Promote inter-sectoral collaboration and build capacity </a:t>
            </a:r>
            <a:endParaRPr lang="en-GB" sz="1500" dirty="0">
              <a:solidFill>
                <a:schemeClr val="tx1">
                  <a:lumMod val="50000"/>
                  <a:lumOff val="50000"/>
                </a:schemeClr>
              </a:solidFill>
            </a:endParaRPr>
          </a:p>
        </p:txBody>
      </p:sp>
      <p:sp>
        <p:nvSpPr>
          <p:cNvPr id="26" name="TextBox 25">
            <a:extLst>
              <a:ext uri="{FF2B5EF4-FFF2-40B4-BE49-F238E27FC236}">
                <a16:creationId xmlns:a16="http://schemas.microsoft.com/office/drawing/2014/main" id="{B6047C66-05ED-444A-9ED9-A0858DFE4877}"/>
              </a:ext>
            </a:extLst>
          </p:cNvPr>
          <p:cNvSpPr txBox="1"/>
          <p:nvPr/>
        </p:nvSpPr>
        <p:spPr>
          <a:xfrm>
            <a:off x="420663" y="2607274"/>
            <a:ext cx="4993459" cy="1846659"/>
          </a:xfrm>
          <a:prstGeom prst="rect">
            <a:avLst/>
          </a:prstGeom>
          <a:noFill/>
        </p:spPr>
        <p:txBody>
          <a:bodyPr wrap="square">
            <a:spAutoFit/>
          </a:bodyPr>
          <a:lstStyle/>
          <a:p>
            <a:r>
              <a:rPr lang="en-GB" sz="1900" b="1" u="sng" dirty="0">
                <a:solidFill>
                  <a:srgbClr val="000000"/>
                </a:solidFill>
                <a:effectLst/>
                <a:latin typeface="Times New Roman" panose="02020603050405020304" pitchFamily="18" charset="0"/>
                <a:ea typeface="Arial" panose="020B0604020202020204" pitchFamily="34" charset="0"/>
              </a:rPr>
              <a:t>Aim</a:t>
            </a:r>
            <a:r>
              <a:rPr lang="en-GB" sz="1900" b="1" dirty="0">
                <a:solidFill>
                  <a:srgbClr val="000000"/>
                </a:solidFill>
                <a:effectLst/>
                <a:latin typeface="Times New Roman" panose="02020603050405020304" pitchFamily="18" charset="0"/>
                <a:ea typeface="Arial" panose="020B0604020202020204" pitchFamily="34" charset="0"/>
              </a:rPr>
              <a:t>: </a:t>
            </a:r>
            <a:r>
              <a:rPr lang="en-GB" sz="1900" i="1" dirty="0">
                <a:solidFill>
                  <a:srgbClr val="000000"/>
                </a:solidFill>
                <a:effectLst/>
                <a:latin typeface="Times New Roman" panose="02020603050405020304" pitchFamily="18" charset="0"/>
                <a:ea typeface="Arial" panose="020B0604020202020204" pitchFamily="34" charset="0"/>
              </a:rPr>
              <a:t>develop, pilot and evaluate the feasibility, cost-effectiveness and impact of comprehensive integrated SSSD interventions on the number of people with SSSDs who are diagnosed, linked to the health system and complete treatment in Ethiopia and Ghana. </a:t>
            </a:r>
            <a:endParaRPr lang="en-GB" sz="1900" i="1" dirty="0">
              <a:effectLst/>
              <a:latin typeface="Arial" panose="020B0604020202020204" pitchFamily="34" charset="0"/>
              <a:ea typeface="Arial" panose="020B0604020202020204" pitchFamily="34" charset="0"/>
            </a:endParaRPr>
          </a:p>
        </p:txBody>
      </p:sp>
      <p:sp>
        <p:nvSpPr>
          <p:cNvPr id="9" name="Rectangle: Rounded Corners 8">
            <a:extLst>
              <a:ext uri="{FF2B5EF4-FFF2-40B4-BE49-F238E27FC236}">
                <a16:creationId xmlns:a16="http://schemas.microsoft.com/office/drawing/2014/main" id="{EC11961E-4260-4976-942E-A2CE6ECA8FDB}"/>
              </a:ext>
            </a:extLst>
          </p:cNvPr>
          <p:cNvSpPr/>
          <p:nvPr/>
        </p:nvSpPr>
        <p:spPr>
          <a:xfrm>
            <a:off x="200297" y="2278231"/>
            <a:ext cx="11038838" cy="3322312"/>
          </a:xfrm>
          <a:prstGeom prst="roundRect">
            <a:avLst/>
          </a:prstGeom>
          <a:noFill/>
          <a:ln>
            <a:solidFill>
              <a:srgbClr val="C50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8338B2EE-2A19-4F1E-8004-2B42A7E0B665}"/>
              </a:ext>
            </a:extLst>
          </p:cNvPr>
          <p:cNvCxnSpPr>
            <a:cxnSpLocks/>
          </p:cNvCxnSpPr>
          <p:nvPr/>
        </p:nvCxnSpPr>
        <p:spPr>
          <a:xfrm flipH="1">
            <a:off x="687843" y="1808440"/>
            <a:ext cx="1325703" cy="479585"/>
          </a:xfrm>
          <a:prstGeom prst="line">
            <a:avLst/>
          </a:prstGeom>
          <a:ln>
            <a:solidFill>
              <a:srgbClr val="C5057D"/>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48C39F6-0304-4753-8E6E-9C60CC0F6003}"/>
              </a:ext>
            </a:extLst>
          </p:cNvPr>
          <p:cNvCxnSpPr>
            <a:cxnSpLocks/>
          </p:cNvCxnSpPr>
          <p:nvPr/>
        </p:nvCxnSpPr>
        <p:spPr>
          <a:xfrm>
            <a:off x="4832282" y="1779755"/>
            <a:ext cx="5883839" cy="508270"/>
          </a:xfrm>
          <a:prstGeom prst="line">
            <a:avLst/>
          </a:prstGeom>
          <a:ln>
            <a:solidFill>
              <a:srgbClr val="C5057D"/>
            </a:solidFill>
          </a:ln>
        </p:spPr>
        <p:style>
          <a:lnRef idx="1">
            <a:schemeClr val="dk1"/>
          </a:lnRef>
          <a:fillRef idx="0">
            <a:schemeClr val="dk1"/>
          </a:fillRef>
          <a:effectRef idx="0">
            <a:schemeClr val="dk1"/>
          </a:effectRef>
          <a:fontRef idx="minor">
            <a:schemeClr val="tx1"/>
          </a:fontRef>
        </p:style>
      </p:cxnSp>
      <p:pic>
        <p:nvPicPr>
          <p:cNvPr id="45" name="Picture 44">
            <a:extLst>
              <a:ext uri="{FF2B5EF4-FFF2-40B4-BE49-F238E27FC236}">
                <a16:creationId xmlns:a16="http://schemas.microsoft.com/office/drawing/2014/main" id="{CF8B4FC6-47EC-4BD6-98B5-6A7D1E3B6FF2}"/>
              </a:ext>
            </a:extLst>
          </p:cNvPr>
          <p:cNvPicPr>
            <a:picLocks noChangeAspect="1"/>
          </p:cNvPicPr>
          <p:nvPr/>
        </p:nvPicPr>
        <p:blipFill>
          <a:blip r:embed="rId9"/>
          <a:stretch>
            <a:fillRect/>
          </a:stretch>
        </p:blipFill>
        <p:spPr>
          <a:xfrm>
            <a:off x="6167556" y="2664322"/>
            <a:ext cx="4632513" cy="2805606"/>
          </a:xfrm>
          <a:prstGeom prst="rect">
            <a:avLst/>
          </a:prstGeom>
        </p:spPr>
      </p:pic>
      <p:sp>
        <p:nvSpPr>
          <p:cNvPr id="54" name="Rectangle: Rounded Corners 53">
            <a:extLst>
              <a:ext uri="{FF2B5EF4-FFF2-40B4-BE49-F238E27FC236}">
                <a16:creationId xmlns:a16="http://schemas.microsoft.com/office/drawing/2014/main" id="{755DB69B-EEBE-4DBB-8CB7-6BAF00026506}"/>
              </a:ext>
            </a:extLst>
          </p:cNvPr>
          <p:cNvSpPr/>
          <p:nvPr/>
        </p:nvSpPr>
        <p:spPr>
          <a:xfrm>
            <a:off x="6167556" y="2674115"/>
            <a:ext cx="4632513" cy="613615"/>
          </a:xfrm>
          <a:prstGeom prst="roundRect">
            <a:avLst/>
          </a:prstGeom>
          <a:noFill/>
          <a:ln w="28575">
            <a:solidFill>
              <a:srgbClr val="ED6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descr="A picture containing shape&#10;&#10;Description automatically generated">
            <a:extLst>
              <a:ext uri="{FF2B5EF4-FFF2-40B4-BE49-F238E27FC236}">
                <a16:creationId xmlns:a16="http://schemas.microsoft.com/office/drawing/2014/main" id="{CD7BB674-D58C-4751-809A-1238A38CC4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26030" y="147637"/>
            <a:ext cx="2356970" cy="1066800"/>
          </a:xfrm>
          <a:prstGeom prst="rect">
            <a:avLst/>
          </a:prstGeom>
        </p:spPr>
      </p:pic>
    </p:spTree>
    <p:extLst>
      <p:ext uri="{BB962C8B-B14F-4D97-AF65-F5344CB8AC3E}">
        <p14:creationId xmlns:p14="http://schemas.microsoft.com/office/powerpoint/2010/main" val="12157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71F94B4-D47E-4D69-B556-761DB7361223}"/>
              </a:ext>
            </a:extLst>
          </p:cNvPr>
          <p:cNvPicPr>
            <a:picLocks noChangeAspect="1"/>
          </p:cNvPicPr>
          <p:nvPr/>
        </p:nvPicPr>
        <p:blipFill>
          <a:blip r:embed="rId3"/>
          <a:stretch>
            <a:fillRect/>
          </a:stretch>
        </p:blipFill>
        <p:spPr>
          <a:xfrm>
            <a:off x="8140099" y="1909363"/>
            <a:ext cx="3212253" cy="3762332"/>
          </a:xfrm>
          <a:prstGeom prst="rect">
            <a:avLst/>
          </a:prstGeom>
        </p:spPr>
      </p:pic>
      <p:pic>
        <p:nvPicPr>
          <p:cNvPr id="3" name="Picture 2">
            <a:extLst>
              <a:ext uri="{FF2B5EF4-FFF2-40B4-BE49-F238E27FC236}">
                <a16:creationId xmlns:a16="http://schemas.microsoft.com/office/drawing/2014/main" id="{AC647070-8F56-43EE-8667-4D80251FC1DD}"/>
              </a:ext>
            </a:extLst>
          </p:cNvPr>
          <p:cNvPicPr>
            <a:picLocks noChangeAspect="1"/>
          </p:cNvPicPr>
          <p:nvPr/>
        </p:nvPicPr>
        <p:blipFill>
          <a:blip r:embed="rId4"/>
          <a:stretch>
            <a:fillRect/>
          </a:stretch>
        </p:blipFill>
        <p:spPr>
          <a:xfrm>
            <a:off x="169788" y="1910305"/>
            <a:ext cx="4833257" cy="3762331"/>
          </a:xfrm>
          <a:prstGeom prst="rect">
            <a:avLst/>
          </a:prstGeom>
        </p:spPr>
      </p:pic>
      <p:pic>
        <p:nvPicPr>
          <p:cNvPr id="11" name="Picture 10">
            <a:extLst>
              <a:ext uri="{FF2B5EF4-FFF2-40B4-BE49-F238E27FC236}">
                <a16:creationId xmlns:a16="http://schemas.microsoft.com/office/drawing/2014/main" id="{49A62724-F35E-4BC1-9F6D-E24F6F5E919D}"/>
              </a:ext>
            </a:extLst>
          </p:cNvPr>
          <p:cNvPicPr>
            <a:picLocks noChangeAspect="1"/>
          </p:cNvPicPr>
          <p:nvPr/>
        </p:nvPicPr>
        <p:blipFill>
          <a:blip r:embed="rId5"/>
          <a:stretch>
            <a:fillRect/>
          </a:stretch>
        </p:blipFill>
        <p:spPr>
          <a:xfrm>
            <a:off x="265587" y="5672636"/>
            <a:ext cx="1054699" cy="1079086"/>
          </a:xfrm>
          <a:prstGeom prst="rect">
            <a:avLst/>
          </a:prstGeom>
        </p:spPr>
      </p:pic>
      <p:sp>
        <p:nvSpPr>
          <p:cNvPr id="9" name="Rectangle: Rounded Corners 8">
            <a:extLst>
              <a:ext uri="{FF2B5EF4-FFF2-40B4-BE49-F238E27FC236}">
                <a16:creationId xmlns:a16="http://schemas.microsoft.com/office/drawing/2014/main" id="{EC11961E-4260-4976-942E-A2CE6ECA8FDB}"/>
              </a:ext>
            </a:extLst>
          </p:cNvPr>
          <p:cNvSpPr/>
          <p:nvPr/>
        </p:nvSpPr>
        <p:spPr>
          <a:xfrm>
            <a:off x="200297" y="348344"/>
            <a:ext cx="11038838" cy="5324292"/>
          </a:xfrm>
          <a:prstGeom prst="roundRect">
            <a:avLst/>
          </a:prstGeom>
          <a:noFill/>
          <a:ln>
            <a:solidFill>
              <a:srgbClr val="C50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77161B8-E07E-4711-A1BD-60A16B6DF703}"/>
              </a:ext>
            </a:extLst>
          </p:cNvPr>
          <p:cNvSpPr/>
          <p:nvPr/>
        </p:nvSpPr>
        <p:spPr>
          <a:xfrm>
            <a:off x="9699257" y="124644"/>
            <a:ext cx="2292446" cy="1070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F98B653D-D277-4E6E-B5E9-4B6117FD76E4}"/>
              </a:ext>
            </a:extLst>
          </p:cNvPr>
          <p:cNvPicPr>
            <a:picLocks noChangeAspect="1"/>
          </p:cNvPicPr>
          <p:nvPr/>
        </p:nvPicPr>
        <p:blipFill>
          <a:blip r:embed="rId6"/>
          <a:stretch>
            <a:fillRect/>
          </a:stretch>
        </p:blipFill>
        <p:spPr>
          <a:xfrm>
            <a:off x="2073747" y="5781724"/>
            <a:ext cx="1012024" cy="993734"/>
          </a:xfrm>
          <a:prstGeom prst="rect">
            <a:avLst/>
          </a:prstGeom>
        </p:spPr>
      </p:pic>
      <p:pic>
        <p:nvPicPr>
          <p:cNvPr id="13" name="Picture 12">
            <a:extLst>
              <a:ext uri="{FF2B5EF4-FFF2-40B4-BE49-F238E27FC236}">
                <a16:creationId xmlns:a16="http://schemas.microsoft.com/office/drawing/2014/main" id="{9C44FA7A-44D5-40EB-B059-BB5BA1DB4AA4}"/>
              </a:ext>
            </a:extLst>
          </p:cNvPr>
          <p:cNvPicPr>
            <a:picLocks noChangeAspect="1"/>
          </p:cNvPicPr>
          <p:nvPr/>
        </p:nvPicPr>
        <p:blipFill>
          <a:blip r:embed="rId7"/>
          <a:stretch>
            <a:fillRect/>
          </a:stretch>
        </p:blipFill>
        <p:spPr>
          <a:xfrm>
            <a:off x="3707094" y="6006074"/>
            <a:ext cx="1707028" cy="615749"/>
          </a:xfrm>
          <a:prstGeom prst="rect">
            <a:avLst/>
          </a:prstGeom>
        </p:spPr>
      </p:pic>
      <p:pic>
        <p:nvPicPr>
          <p:cNvPr id="14" name="Picture 13">
            <a:extLst>
              <a:ext uri="{FF2B5EF4-FFF2-40B4-BE49-F238E27FC236}">
                <a16:creationId xmlns:a16="http://schemas.microsoft.com/office/drawing/2014/main" id="{53E0F739-B34E-463D-BAF0-6AFC2325FF33}"/>
              </a:ext>
            </a:extLst>
          </p:cNvPr>
          <p:cNvPicPr>
            <a:picLocks noChangeAspect="1"/>
          </p:cNvPicPr>
          <p:nvPr/>
        </p:nvPicPr>
        <p:blipFill>
          <a:blip r:embed="rId8"/>
          <a:stretch>
            <a:fillRect/>
          </a:stretch>
        </p:blipFill>
        <p:spPr>
          <a:xfrm>
            <a:off x="7296648" y="5896336"/>
            <a:ext cx="1505843" cy="725487"/>
          </a:xfrm>
          <a:prstGeom prst="rect">
            <a:avLst/>
          </a:prstGeom>
        </p:spPr>
      </p:pic>
      <p:pic>
        <p:nvPicPr>
          <p:cNvPr id="15" name="Picture 14">
            <a:extLst>
              <a:ext uri="{FF2B5EF4-FFF2-40B4-BE49-F238E27FC236}">
                <a16:creationId xmlns:a16="http://schemas.microsoft.com/office/drawing/2014/main" id="{D619694B-1D16-4D24-9948-E492312F6572}"/>
              </a:ext>
            </a:extLst>
          </p:cNvPr>
          <p:cNvPicPr>
            <a:picLocks noChangeAspect="1"/>
          </p:cNvPicPr>
          <p:nvPr/>
        </p:nvPicPr>
        <p:blipFill>
          <a:blip r:embed="rId9"/>
          <a:stretch>
            <a:fillRect/>
          </a:stretch>
        </p:blipFill>
        <p:spPr>
          <a:xfrm>
            <a:off x="5982971" y="5915848"/>
            <a:ext cx="533692" cy="725487"/>
          </a:xfrm>
          <a:prstGeom prst="rect">
            <a:avLst/>
          </a:prstGeom>
        </p:spPr>
      </p:pic>
      <p:pic>
        <p:nvPicPr>
          <p:cNvPr id="16" name="Picture 15">
            <a:extLst>
              <a:ext uri="{FF2B5EF4-FFF2-40B4-BE49-F238E27FC236}">
                <a16:creationId xmlns:a16="http://schemas.microsoft.com/office/drawing/2014/main" id="{2CE79420-50C7-474F-948A-74A95A05B3FC}"/>
              </a:ext>
            </a:extLst>
          </p:cNvPr>
          <p:cNvPicPr>
            <a:picLocks noChangeAspect="1"/>
          </p:cNvPicPr>
          <p:nvPr/>
        </p:nvPicPr>
        <p:blipFill>
          <a:blip r:embed="rId10"/>
          <a:stretch>
            <a:fillRect/>
          </a:stretch>
        </p:blipFill>
        <p:spPr>
          <a:xfrm>
            <a:off x="9405857" y="6098960"/>
            <a:ext cx="2383743" cy="317019"/>
          </a:xfrm>
          <a:prstGeom prst="rect">
            <a:avLst/>
          </a:prstGeom>
        </p:spPr>
      </p:pic>
      <p:sp>
        <p:nvSpPr>
          <p:cNvPr id="26" name="TextBox 25">
            <a:extLst>
              <a:ext uri="{FF2B5EF4-FFF2-40B4-BE49-F238E27FC236}">
                <a16:creationId xmlns:a16="http://schemas.microsoft.com/office/drawing/2014/main" id="{B6047C66-05ED-444A-9ED9-A0858DFE4877}"/>
              </a:ext>
            </a:extLst>
          </p:cNvPr>
          <p:cNvSpPr txBox="1"/>
          <p:nvPr/>
        </p:nvSpPr>
        <p:spPr>
          <a:xfrm>
            <a:off x="530850" y="467539"/>
            <a:ext cx="7678308" cy="1154162"/>
          </a:xfrm>
          <a:prstGeom prst="rect">
            <a:avLst/>
          </a:prstGeom>
          <a:noFill/>
        </p:spPr>
        <p:txBody>
          <a:bodyPr wrap="square">
            <a:spAutoFit/>
          </a:bodyPr>
          <a:lstStyle/>
          <a:p>
            <a:r>
              <a:rPr lang="en-GB" sz="2300" b="1" i="1" dirty="0">
                <a:solidFill>
                  <a:srgbClr val="C5057D"/>
                </a:solidFill>
                <a:latin typeface="Times New Roman" panose="02020603050405020304" pitchFamily="18" charset="0"/>
                <a:cs typeface="Times New Roman" panose="02020603050405020304" pitchFamily="18" charset="0"/>
              </a:rPr>
              <a:t>Cross-SSSDs</a:t>
            </a:r>
            <a:r>
              <a:rPr lang="en-GB" sz="2300" b="1" i="1" dirty="0">
                <a:latin typeface="Times New Roman" panose="02020603050405020304" pitchFamily="18" charset="0"/>
                <a:cs typeface="Times New Roman" panose="02020603050405020304" pitchFamily="18" charset="0"/>
              </a:rPr>
              <a:t>: Co-develop and evaluate tailored, integrated strategies </a:t>
            </a:r>
            <a:r>
              <a:rPr lang="en-GB" sz="2300" i="1" dirty="0">
                <a:latin typeface="Times New Roman" panose="02020603050405020304" pitchFamily="18" charset="0"/>
                <a:cs typeface="Times New Roman" panose="02020603050405020304" pitchFamily="18" charset="0"/>
              </a:rPr>
              <a:t>for early diagnosis, adherence support and stigma reduction</a:t>
            </a:r>
            <a:endParaRPr lang="en-GB" sz="2300" i="1"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58" name="Picture 57" descr="A picture containing shape&#10;&#10;Description automatically generated">
            <a:extLst>
              <a:ext uri="{FF2B5EF4-FFF2-40B4-BE49-F238E27FC236}">
                <a16:creationId xmlns:a16="http://schemas.microsoft.com/office/drawing/2014/main" id="{CD7BB674-D58C-4751-809A-1238A38CC4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26030" y="147637"/>
            <a:ext cx="2356970" cy="1066800"/>
          </a:xfrm>
          <a:prstGeom prst="rect">
            <a:avLst/>
          </a:prstGeom>
        </p:spPr>
      </p:pic>
      <p:sp>
        <p:nvSpPr>
          <p:cNvPr id="5" name="TextBox 4">
            <a:extLst>
              <a:ext uri="{FF2B5EF4-FFF2-40B4-BE49-F238E27FC236}">
                <a16:creationId xmlns:a16="http://schemas.microsoft.com/office/drawing/2014/main" id="{763E8976-7887-4D20-928A-2D29CD4F9542}"/>
              </a:ext>
            </a:extLst>
          </p:cNvPr>
          <p:cNvSpPr txBox="1"/>
          <p:nvPr/>
        </p:nvSpPr>
        <p:spPr>
          <a:xfrm>
            <a:off x="3484461" y="1622642"/>
            <a:ext cx="2898361" cy="1954381"/>
          </a:xfrm>
          <a:prstGeom prst="rect">
            <a:avLst/>
          </a:prstGeom>
          <a:noFill/>
          <a:ln>
            <a:solidFill>
              <a:srgbClr val="ED651D"/>
            </a:solidFill>
          </a:ln>
        </p:spPr>
        <p:txBody>
          <a:bodyPr wrap="square" rtlCol="0">
            <a:spAutoFit/>
          </a:bodyPr>
          <a:lstStyle/>
          <a:p>
            <a:r>
              <a:rPr lang="en-GB" sz="1600" b="1" dirty="0">
                <a:solidFill>
                  <a:srgbClr val="ED651D"/>
                </a:solidFill>
              </a:rPr>
              <a:t>Kalu </a:t>
            </a:r>
            <a:r>
              <a:rPr lang="en-GB" sz="1500" b="1" dirty="0"/>
              <a:t>(South </a:t>
            </a:r>
            <a:r>
              <a:rPr lang="en-GB" sz="1500" b="1" dirty="0" err="1"/>
              <a:t>Wollo</a:t>
            </a:r>
            <a:r>
              <a:rPr lang="en-GB" sz="1500" b="1" dirty="0"/>
              <a:t> Zone, Amhara)</a:t>
            </a:r>
          </a:p>
          <a:p>
            <a:r>
              <a:rPr lang="en-GB" sz="1500" b="1" cap="small" dirty="0"/>
              <a:t>Population: </a:t>
            </a:r>
            <a:r>
              <a:rPr lang="en-GB" sz="1500" dirty="0"/>
              <a:t>~200,000</a:t>
            </a:r>
          </a:p>
          <a:p>
            <a:r>
              <a:rPr lang="en-GB" sz="1500" b="1" cap="small" dirty="0"/>
              <a:t>Environment: </a:t>
            </a:r>
            <a:r>
              <a:rPr lang="en-GB" sz="1500" dirty="0"/>
              <a:t>lowland and highland zones, varying from subhumid to semiarid</a:t>
            </a:r>
          </a:p>
          <a:p>
            <a:r>
              <a:rPr lang="en-GB" sz="1500" b="1" cap="small" dirty="0"/>
              <a:t>Livelihoods</a:t>
            </a:r>
            <a:r>
              <a:rPr lang="en-GB" sz="1500" b="1" dirty="0"/>
              <a:t>: </a:t>
            </a:r>
            <a:r>
              <a:rPr lang="en-GB" sz="1500" dirty="0"/>
              <a:t>mixed farming </a:t>
            </a:r>
          </a:p>
          <a:p>
            <a:r>
              <a:rPr lang="en-GB" sz="1500" b="1" cap="small" dirty="0"/>
              <a:t>9 health facilities, 33 health posts</a:t>
            </a:r>
          </a:p>
          <a:p>
            <a:r>
              <a:rPr lang="en-GB" sz="1500" b="1" cap="small" dirty="0"/>
              <a:t>Endemic SSSDs</a:t>
            </a:r>
            <a:r>
              <a:rPr lang="en-GB" sz="1500" dirty="0"/>
              <a:t>: CL, leprosy</a:t>
            </a:r>
            <a:endParaRPr lang="en-GB" dirty="0"/>
          </a:p>
        </p:txBody>
      </p:sp>
      <p:sp>
        <p:nvSpPr>
          <p:cNvPr id="10" name="Oval 9">
            <a:extLst>
              <a:ext uri="{FF2B5EF4-FFF2-40B4-BE49-F238E27FC236}">
                <a16:creationId xmlns:a16="http://schemas.microsoft.com/office/drawing/2014/main" id="{E3BDF1DE-B2E2-4DCE-B314-69189E9F512C}"/>
              </a:ext>
            </a:extLst>
          </p:cNvPr>
          <p:cNvSpPr/>
          <p:nvPr/>
        </p:nvSpPr>
        <p:spPr>
          <a:xfrm>
            <a:off x="2256022" y="3064477"/>
            <a:ext cx="296092" cy="278674"/>
          </a:xfrm>
          <a:prstGeom prst="ellipse">
            <a:avLst/>
          </a:prstGeom>
          <a:noFill/>
          <a:ln w="19050">
            <a:solidFill>
              <a:srgbClr val="ED6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5A2AE0AC-35C4-4D97-AF7E-558BC7F38D18}"/>
              </a:ext>
            </a:extLst>
          </p:cNvPr>
          <p:cNvSpPr txBox="1"/>
          <p:nvPr/>
        </p:nvSpPr>
        <p:spPr>
          <a:xfrm>
            <a:off x="4979941" y="4002690"/>
            <a:ext cx="3702510" cy="1492716"/>
          </a:xfrm>
          <a:prstGeom prst="rect">
            <a:avLst/>
          </a:prstGeom>
          <a:noFill/>
          <a:ln>
            <a:solidFill>
              <a:srgbClr val="ED651D"/>
            </a:solidFill>
          </a:ln>
        </p:spPr>
        <p:txBody>
          <a:bodyPr wrap="square" rtlCol="0">
            <a:spAutoFit/>
          </a:bodyPr>
          <a:lstStyle/>
          <a:p>
            <a:pPr algn="r"/>
            <a:r>
              <a:rPr lang="en-GB" sz="1600" b="1" dirty="0" err="1">
                <a:solidFill>
                  <a:srgbClr val="ED651D"/>
                </a:solidFill>
              </a:rPr>
              <a:t>Atwima</a:t>
            </a:r>
            <a:r>
              <a:rPr lang="en-GB" sz="1600" b="1" dirty="0">
                <a:solidFill>
                  <a:srgbClr val="ED651D"/>
                </a:solidFill>
              </a:rPr>
              <a:t> </a:t>
            </a:r>
            <a:r>
              <a:rPr lang="en-GB" sz="1600" b="1" dirty="0" err="1">
                <a:solidFill>
                  <a:srgbClr val="ED651D"/>
                </a:solidFill>
              </a:rPr>
              <a:t>Mponua</a:t>
            </a:r>
            <a:r>
              <a:rPr lang="en-GB" sz="1600" b="1" dirty="0">
                <a:solidFill>
                  <a:srgbClr val="ED651D"/>
                </a:solidFill>
              </a:rPr>
              <a:t> </a:t>
            </a:r>
            <a:r>
              <a:rPr lang="en-GB" sz="1500" b="1" dirty="0"/>
              <a:t>(Ashanti Region)</a:t>
            </a:r>
          </a:p>
          <a:p>
            <a:pPr algn="r"/>
            <a:r>
              <a:rPr lang="en-GB" sz="1500" b="1" cap="small" dirty="0"/>
              <a:t>Population: </a:t>
            </a:r>
            <a:r>
              <a:rPr lang="en-GB" sz="1500" dirty="0"/>
              <a:t>~170,000</a:t>
            </a:r>
          </a:p>
          <a:p>
            <a:pPr algn="r"/>
            <a:r>
              <a:rPr lang="en-GB" sz="1500" b="1" cap="small" dirty="0"/>
              <a:t>Environment: </a:t>
            </a:r>
            <a:r>
              <a:rPr lang="en-GB" sz="1500" dirty="0"/>
              <a:t>wet semi-equatorial forest</a:t>
            </a:r>
          </a:p>
          <a:p>
            <a:pPr algn="r"/>
            <a:r>
              <a:rPr lang="en-GB" sz="1500" b="1" cap="small" dirty="0"/>
              <a:t>Livelihoods</a:t>
            </a:r>
            <a:r>
              <a:rPr lang="en-GB" sz="1500" b="1" dirty="0"/>
              <a:t>: </a:t>
            </a:r>
            <a:r>
              <a:rPr lang="en-GB" sz="1500" dirty="0"/>
              <a:t>agriculture, forestry, fishing</a:t>
            </a:r>
          </a:p>
          <a:p>
            <a:pPr algn="r"/>
            <a:r>
              <a:rPr lang="en-GB" sz="1500" b="1" cap="small" dirty="0"/>
              <a:t>10 health centres, 6 CHPS</a:t>
            </a:r>
          </a:p>
          <a:p>
            <a:pPr algn="r"/>
            <a:r>
              <a:rPr lang="en-GB" sz="1500" b="1" cap="small" dirty="0"/>
              <a:t>Endemic SSSDs</a:t>
            </a:r>
            <a:r>
              <a:rPr lang="en-GB" sz="1500" dirty="0"/>
              <a:t>: BU, yaws, leprosy</a:t>
            </a:r>
            <a:endParaRPr lang="en-GB" dirty="0"/>
          </a:p>
        </p:txBody>
      </p:sp>
      <p:sp>
        <p:nvSpPr>
          <p:cNvPr id="38" name="Oval 37">
            <a:extLst>
              <a:ext uri="{FF2B5EF4-FFF2-40B4-BE49-F238E27FC236}">
                <a16:creationId xmlns:a16="http://schemas.microsoft.com/office/drawing/2014/main" id="{5D59CD83-30E7-4840-B498-7E466BAF2CC7}"/>
              </a:ext>
            </a:extLst>
          </p:cNvPr>
          <p:cNvSpPr/>
          <p:nvPr/>
        </p:nvSpPr>
        <p:spPr>
          <a:xfrm>
            <a:off x="9089418" y="4357702"/>
            <a:ext cx="464485" cy="362346"/>
          </a:xfrm>
          <a:prstGeom prst="ellipse">
            <a:avLst/>
          </a:prstGeom>
          <a:noFill/>
          <a:ln w="19050">
            <a:solidFill>
              <a:srgbClr val="ED6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9E8570FD-8ABD-41E3-8169-025CD7BC8B1F}"/>
              </a:ext>
            </a:extLst>
          </p:cNvPr>
          <p:cNvSpPr txBox="1"/>
          <p:nvPr/>
        </p:nvSpPr>
        <p:spPr>
          <a:xfrm>
            <a:off x="6760322" y="2145368"/>
            <a:ext cx="1820097" cy="1569660"/>
          </a:xfrm>
          <a:prstGeom prst="rect">
            <a:avLst/>
          </a:prstGeom>
          <a:noFill/>
        </p:spPr>
        <p:txBody>
          <a:bodyPr wrap="square" rtlCol="0">
            <a:spAutoFit/>
          </a:bodyPr>
          <a:lstStyle/>
          <a:p>
            <a:pPr algn="ctr"/>
            <a:r>
              <a:rPr lang="en-GB" sz="1600" dirty="0">
                <a:solidFill>
                  <a:srgbClr val="0070C0"/>
                </a:solidFill>
                <a:latin typeface="Segoe Print" panose="02000600000000000000" pitchFamily="2" charset="0"/>
              </a:rPr>
              <a:t>Neither setting has experience of formal health interventions for SSSDs</a:t>
            </a:r>
          </a:p>
        </p:txBody>
      </p:sp>
    </p:spTree>
    <p:extLst>
      <p:ext uri="{BB962C8B-B14F-4D97-AF65-F5344CB8AC3E}">
        <p14:creationId xmlns:p14="http://schemas.microsoft.com/office/powerpoint/2010/main" val="381668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37" grpId="0" animBg="1"/>
      <p:bldP spid="38"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shape&#10;&#10;Description automatically generated">
            <a:extLst>
              <a:ext uri="{FF2B5EF4-FFF2-40B4-BE49-F238E27FC236}">
                <a16:creationId xmlns:a16="http://schemas.microsoft.com/office/drawing/2014/main" id="{EB0F49F8-F949-4DF1-AF98-3A6BA184A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6030" y="147637"/>
            <a:ext cx="2356970" cy="1066800"/>
          </a:xfrm>
          <a:prstGeom prst="rect">
            <a:avLst/>
          </a:prstGeom>
        </p:spPr>
      </p:pic>
      <p:sp>
        <p:nvSpPr>
          <p:cNvPr id="31" name="Title 1">
            <a:extLst>
              <a:ext uri="{FF2B5EF4-FFF2-40B4-BE49-F238E27FC236}">
                <a16:creationId xmlns:a16="http://schemas.microsoft.com/office/drawing/2014/main" id="{DC6ED2CF-DC36-4C11-939E-5B1B3559723E}"/>
              </a:ext>
            </a:extLst>
          </p:cNvPr>
          <p:cNvSpPr txBox="1">
            <a:spLocks/>
          </p:cNvSpPr>
          <p:nvPr/>
        </p:nvSpPr>
        <p:spPr>
          <a:xfrm>
            <a:off x="844686" y="569072"/>
            <a:ext cx="8722825" cy="7808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i="1" dirty="0"/>
              <a:t>What are we aiming for? </a:t>
            </a:r>
          </a:p>
          <a:p>
            <a:pPr algn="l"/>
            <a:r>
              <a:rPr lang="en-GB" sz="4000" b="1" i="1" dirty="0"/>
              <a:t>High level outcomes</a:t>
            </a:r>
            <a:endParaRPr lang="en-GB" sz="4000" b="1" dirty="0"/>
          </a:p>
        </p:txBody>
      </p:sp>
      <p:cxnSp>
        <p:nvCxnSpPr>
          <p:cNvPr id="6" name="Straight Connector 5">
            <a:extLst>
              <a:ext uri="{FF2B5EF4-FFF2-40B4-BE49-F238E27FC236}">
                <a16:creationId xmlns:a16="http://schemas.microsoft.com/office/drawing/2014/main" id="{5FCD10B6-D85B-4C19-BAD6-BCFEE750A506}"/>
              </a:ext>
            </a:extLst>
          </p:cNvPr>
          <p:cNvCxnSpPr/>
          <p:nvPr/>
        </p:nvCxnSpPr>
        <p:spPr>
          <a:xfrm>
            <a:off x="4560608" y="1395190"/>
            <a:ext cx="3346775" cy="0"/>
          </a:xfrm>
          <a:prstGeom prst="line">
            <a:avLst/>
          </a:prstGeom>
          <a:ln>
            <a:solidFill>
              <a:srgbClr val="C5057D"/>
            </a:solidFill>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66446272-B086-4195-A746-E5AF79D6601A}"/>
              </a:ext>
            </a:extLst>
          </p:cNvPr>
          <p:cNvSpPr/>
          <p:nvPr/>
        </p:nvSpPr>
        <p:spPr>
          <a:xfrm>
            <a:off x="770851" y="4240987"/>
            <a:ext cx="10583501" cy="1221823"/>
          </a:xfrm>
          <a:custGeom>
            <a:avLst/>
            <a:gdLst>
              <a:gd name="connsiteX0" fmla="*/ 0 w 10583501"/>
              <a:gd name="connsiteY0" fmla="*/ 0 h 1221823"/>
              <a:gd name="connsiteX1" fmla="*/ 316872 w 10583501"/>
              <a:gd name="connsiteY1" fmla="*/ 144855 h 1221823"/>
              <a:gd name="connsiteX2" fmla="*/ 615636 w 10583501"/>
              <a:gd name="connsiteY2" fmla="*/ 90534 h 1221823"/>
              <a:gd name="connsiteX3" fmla="*/ 950614 w 10583501"/>
              <a:gd name="connsiteY3" fmla="*/ 108641 h 1221823"/>
              <a:gd name="connsiteX4" fmla="*/ 1195058 w 10583501"/>
              <a:gd name="connsiteY4" fmla="*/ 407406 h 1221823"/>
              <a:gd name="connsiteX5" fmla="*/ 1484769 w 10583501"/>
              <a:gd name="connsiteY5" fmla="*/ 751437 h 1221823"/>
              <a:gd name="connsiteX6" fmla="*/ 1819747 w 10583501"/>
              <a:gd name="connsiteY6" fmla="*/ 1077362 h 1221823"/>
              <a:gd name="connsiteX7" fmla="*/ 2362955 w 10583501"/>
              <a:gd name="connsiteY7" fmla="*/ 959667 h 1221823"/>
              <a:gd name="connsiteX8" fmla="*/ 3286408 w 10583501"/>
              <a:gd name="connsiteY8" fmla="*/ 416459 h 1221823"/>
              <a:gd name="connsiteX9" fmla="*/ 4237022 w 10583501"/>
              <a:gd name="connsiteY9" fmla="*/ 9053 h 1221823"/>
              <a:gd name="connsiteX10" fmla="*/ 5368705 w 10583501"/>
              <a:gd name="connsiteY10" fmla="*/ 624689 h 1221823"/>
              <a:gd name="connsiteX11" fmla="*/ 5848539 w 10583501"/>
              <a:gd name="connsiteY11" fmla="*/ 887239 h 1221823"/>
              <a:gd name="connsiteX12" fmla="*/ 6409854 w 10583501"/>
              <a:gd name="connsiteY12" fmla="*/ 968720 h 1221823"/>
              <a:gd name="connsiteX13" fmla="*/ 7387628 w 10583501"/>
              <a:gd name="connsiteY13" fmla="*/ 724277 h 1221823"/>
              <a:gd name="connsiteX14" fmla="*/ 8193386 w 10583501"/>
              <a:gd name="connsiteY14" fmla="*/ 380245 h 1221823"/>
              <a:gd name="connsiteX15" fmla="*/ 8637006 w 10583501"/>
              <a:gd name="connsiteY15" fmla="*/ 334978 h 1221823"/>
              <a:gd name="connsiteX16" fmla="*/ 9008198 w 10583501"/>
              <a:gd name="connsiteY16" fmla="*/ 434566 h 1221823"/>
              <a:gd name="connsiteX17" fmla="*/ 9180214 w 10583501"/>
              <a:gd name="connsiteY17" fmla="*/ 742384 h 1221823"/>
              <a:gd name="connsiteX18" fmla="*/ 9406551 w 10583501"/>
              <a:gd name="connsiteY18" fmla="*/ 1140736 h 1221823"/>
              <a:gd name="connsiteX19" fmla="*/ 9750583 w 10583501"/>
              <a:gd name="connsiteY19" fmla="*/ 1213164 h 1221823"/>
              <a:gd name="connsiteX20" fmla="*/ 10203256 w 10583501"/>
              <a:gd name="connsiteY20" fmla="*/ 1013988 h 1221823"/>
              <a:gd name="connsiteX21" fmla="*/ 10583501 w 10583501"/>
              <a:gd name="connsiteY21" fmla="*/ 832918 h 12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83501" h="1221823">
                <a:moveTo>
                  <a:pt x="0" y="0"/>
                </a:moveTo>
                <a:cubicBezTo>
                  <a:pt x="107133" y="64883"/>
                  <a:pt x="214266" y="129766"/>
                  <a:pt x="316872" y="144855"/>
                </a:cubicBezTo>
                <a:cubicBezTo>
                  <a:pt x="419478" y="159944"/>
                  <a:pt x="510012" y="96570"/>
                  <a:pt x="615636" y="90534"/>
                </a:cubicBezTo>
                <a:cubicBezTo>
                  <a:pt x="721260" y="84498"/>
                  <a:pt x="854044" y="55829"/>
                  <a:pt x="950614" y="108641"/>
                </a:cubicBezTo>
                <a:cubicBezTo>
                  <a:pt x="1047184" y="161453"/>
                  <a:pt x="1106032" y="300273"/>
                  <a:pt x="1195058" y="407406"/>
                </a:cubicBezTo>
                <a:cubicBezTo>
                  <a:pt x="1284084" y="514539"/>
                  <a:pt x="1380654" y="639778"/>
                  <a:pt x="1484769" y="751437"/>
                </a:cubicBezTo>
                <a:cubicBezTo>
                  <a:pt x="1588884" y="863096"/>
                  <a:pt x="1673383" y="1042657"/>
                  <a:pt x="1819747" y="1077362"/>
                </a:cubicBezTo>
                <a:cubicBezTo>
                  <a:pt x="1966111" y="1112067"/>
                  <a:pt x="2118512" y="1069817"/>
                  <a:pt x="2362955" y="959667"/>
                </a:cubicBezTo>
                <a:cubicBezTo>
                  <a:pt x="2607398" y="849517"/>
                  <a:pt x="2974064" y="574895"/>
                  <a:pt x="3286408" y="416459"/>
                </a:cubicBezTo>
                <a:cubicBezTo>
                  <a:pt x="3598752" y="258023"/>
                  <a:pt x="3889973" y="-25652"/>
                  <a:pt x="4237022" y="9053"/>
                </a:cubicBezTo>
                <a:cubicBezTo>
                  <a:pt x="4584071" y="43758"/>
                  <a:pt x="5368705" y="624689"/>
                  <a:pt x="5368705" y="624689"/>
                </a:cubicBezTo>
                <a:cubicBezTo>
                  <a:pt x="5637291" y="771053"/>
                  <a:pt x="5675014" y="829901"/>
                  <a:pt x="5848539" y="887239"/>
                </a:cubicBezTo>
                <a:cubicBezTo>
                  <a:pt x="6022064" y="944578"/>
                  <a:pt x="6153339" y="995880"/>
                  <a:pt x="6409854" y="968720"/>
                </a:cubicBezTo>
                <a:cubicBezTo>
                  <a:pt x="6666369" y="941560"/>
                  <a:pt x="7090373" y="822356"/>
                  <a:pt x="7387628" y="724277"/>
                </a:cubicBezTo>
                <a:cubicBezTo>
                  <a:pt x="7684883" y="626198"/>
                  <a:pt x="7985156" y="445128"/>
                  <a:pt x="8193386" y="380245"/>
                </a:cubicBezTo>
                <a:cubicBezTo>
                  <a:pt x="8401616" y="315362"/>
                  <a:pt x="8501204" y="325925"/>
                  <a:pt x="8637006" y="334978"/>
                </a:cubicBezTo>
                <a:cubicBezTo>
                  <a:pt x="8772808" y="344032"/>
                  <a:pt x="8917663" y="366665"/>
                  <a:pt x="9008198" y="434566"/>
                </a:cubicBezTo>
                <a:cubicBezTo>
                  <a:pt x="9098733" y="502467"/>
                  <a:pt x="9113822" y="624689"/>
                  <a:pt x="9180214" y="742384"/>
                </a:cubicBezTo>
                <a:cubicBezTo>
                  <a:pt x="9246606" y="860079"/>
                  <a:pt x="9311490" y="1062273"/>
                  <a:pt x="9406551" y="1140736"/>
                </a:cubicBezTo>
                <a:cubicBezTo>
                  <a:pt x="9501612" y="1219199"/>
                  <a:pt x="9617799" y="1234289"/>
                  <a:pt x="9750583" y="1213164"/>
                </a:cubicBezTo>
                <a:cubicBezTo>
                  <a:pt x="9883367" y="1192039"/>
                  <a:pt x="10064436" y="1077362"/>
                  <a:pt x="10203256" y="1013988"/>
                </a:cubicBezTo>
                <a:cubicBezTo>
                  <a:pt x="10342076" y="950614"/>
                  <a:pt x="10462788" y="891766"/>
                  <a:pt x="10583501" y="832918"/>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Chevron 7">
            <a:extLst>
              <a:ext uri="{FF2B5EF4-FFF2-40B4-BE49-F238E27FC236}">
                <a16:creationId xmlns:a16="http://schemas.microsoft.com/office/drawing/2014/main" id="{1BEF5D4D-C4EF-49F6-BAA4-917B92DCF1D3}"/>
              </a:ext>
            </a:extLst>
          </p:cNvPr>
          <p:cNvSpPr/>
          <p:nvPr/>
        </p:nvSpPr>
        <p:spPr>
          <a:xfrm rot="20005962">
            <a:off x="2856670" y="5052022"/>
            <a:ext cx="491569" cy="395358"/>
          </a:xfrm>
          <a:prstGeom prst="chevron">
            <a:avLst>
              <a:gd name="adj" fmla="val 43368"/>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Arrow: Chevron 21">
            <a:extLst>
              <a:ext uri="{FF2B5EF4-FFF2-40B4-BE49-F238E27FC236}">
                <a16:creationId xmlns:a16="http://schemas.microsoft.com/office/drawing/2014/main" id="{109B3ECA-0501-4AAC-A558-E2B77AF76C15}"/>
              </a:ext>
            </a:extLst>
          </p:cNvPr>
          <p:cNvSpPr/>
          <p:nvPr/>
        </p:nvSpPr>
        <p:spPr>
          <a:xfrm rot="21259196">
            <a:off x="6835308" y="5087183"/>
            <a:ext cx="491569" cy="395358"/>
          </a:xfrm>
          <a:prstGeom prst="chevron">
            <a:avLst>
              <a:gd name="adj" fmla="val 43368"/>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Graphic 9" descr="Flag outline">
            <a:extLst>
              <a:ext uri="{FF2B5EF4-FFF2-40B4-BE49-F238E27FC236}">
                <a16:creationId xmlns:a16="http://schemas.microsoft.com/office/drawing/2014/main" id="{557CDA77-01FC-4533-BE97-99D472E775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112" y="3486503"/>
            <a:ext cx="914400" cy="914400"/>
          </a:xfrm>
          <a:prstGeom prst="rect">
            <a:avLst/>
          </a:prstGeom>
        </p:spPr>
      </p:pic>
      <p:pic>
        <p:nvPicPr>
          <p:cNvPr id="25" name="Graphic 24" descr="Medical with solid fill">
            <a:extLst>
              <a:ext uri="{FF2B5EF4-FFF2-40B4-BE49-F238E27FC236}">
                <a16:creationId xmlns:a16="http://schemas.microsoft.com/office/drawing/2014/main" id="{BE7AA423-1D89-40DE-BC62-07BDA298FF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24468" y="3807641"/>
            <a:ext cx="768303" cy="768303"/>
          </a:xfrm>
          <a:prstGeom prst="rect">
            <a:avLst/>
          </a:prstGeom>
        </p:spPr>
      </p:pic>
      <p:pic>
        <p:nvPicPr>
          <p:cNvPr id="27" name="Graphic 26" descr="Users with solid fill">
            <a:extLst>
              <a:ext uri="{FF2B5EF4-FFF2-40B4-BE49-F238E27FC236}">
                <a16:creationId xmlns:a16="http://schemas.microsoft.com/office/drawing/2014/main" id="{E6776655-7856-4A71-A793-A2942B215B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2370" y="4410571"/>
            <a:ext cx="616489" cy="616489"/>
          </a:xfrm>
          <a:prstGeom prst="rect">
            <a:avLst/>
          </a:prstGeom>
        </p:spPr>
      </p:pic>
      <p:pic>
        <p:nvPicPr>
          <p:cNvPr id="30" name="Graphic 29" descr="Microscope with solid fill">
            <a:extLst>
              <a:ext uri="{FF2B5EF4-FFF2-40B4-BE49-F238E27FC236}">
                <a16:creationId xmlns:a16="http://schemas.microsoft.com/office/drawing/2014/main" id="{27F31E98-0949-4425-96B3-3C2BDAEE823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28123" y="3884924"/>
            <a:ext cx="662780" cy="662780"/>
          </a:xfrm>
          <a:prstGeom prst="rect">
            <a:avLst/>
          </a:prstGeom>
        </p:spPr>
      </p:pic>
      <p:pic>
        <p:nvPicPr>
          <p:cNvPr id="34" name="Graphic 33" descr="Medicine with solid fill">
            <a:extLst>
              <a:ext uri="{FF2B5EF4-FFF2-40B4-BE49-F238E27FC236}">
                <a16:creationId xmlns:a16="http://schemas.microsoft.com/office/drawing/2014/main" id="{BB64A3C0-5580-4D25-81DC-C84ABDA7277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04349" y="4851898"/>
            <a:ext cx="672548" cy="672548"/>
          </a:xfrm>
          <a:prstGeom prst="rect">
            <a:avLst/>
          </a:prstGeom>
        </p:spPr>
      </p:pic>
      <p:pic>
        <p:nvPicPr>
          <p:cNvPr id="40" name="Graphic 39" descr="Care with solid fill">
            <a:extLst>
              <a:ext uri="{FF2B5EF4-FFF2-40B4-BE49-F238E27FC236}">
                <a16:creationId xmlns:a16="http://schemas.microsoft.com/office/drawing/2014/main" id="{2BD3B6D9-7C95-4709-BF5B-4FBD051D395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22523" y="4053733"/>
            <a:ext cx="903133" cy="903133"/>
          </a:xfrm>
          <a:prstGeom prst="rect">
            <a:avLst/>
          </a:prstGeom>
        </p:spPr>
      </p:pic>
      <p:pic>
        <p:nvPicPr>
          <p:cNvPr id="44" name="Graphic 43" descr="Homeopathy with solid fill">
            <a:extLst>
              <a:ext uri="{FF2B5EF4-FFF2-40B4-BE49-F238E27FC236}">
                <a16:creationId xmlns:a16="http://schemas.microsoft.com/office/drawing/2014/main" id="{19DA7BD1-B2E9-489C-B9F5-8FCBF72C855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83444" y="4252975"/>
            <a:ext cx="616489" cy="616489"/>
          </a:xfrm>
          <a:prstGeom prst="rect">
            <a:avLst/>
          </a:prstGeom>
        </p:spPr>
      </p:pic>
      <p:pic>
        <p:nvPicPr>
          <p:cNvPr id="48" name="Graphic 47" descr="Stars with solid fill">
            <a:extLst>
              <a:ext uri="{FF2B5EF4-FFF2-40B4-BE49-F238E27FC236}">
                <a16:creationId xmlns:a16="http://schemas.microsoft.com/office/drawing/2014/main" id="{57BA66A7-B8D7-4C5D-A315-BB9CA225CEE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970177" y="4361228"/>
            <a:ext cx="1221823" cy="1221823"/>
          </a:xfrm>
          <a:prstGeom prst="rect">
            <a:avLst/>
          </a:prstGeom>
        </p:spPr>
      </p:pic>
      <p:sp>
        <p:nvSpPr>
          <p:cNvPr id="49" name="Rectangle 48">
            <a:extLst>
              <a:ext uri="{FF2B5EF4-FFF2-40B4-BE49-F238E27FC236}">
                <a16:creationId xmlns:a16="http://schemas.microsoft.com/office/drawing/2014/main" id="{6BBB729D-8C5F-4421-BAA0-FEC775846D35}"/>
              </a:ext>
            </a:extLst>
          </p:cNvPr>
          <p:cNvSpPr/>
          <p:nvPr/>
        </p:nvSpPr>
        <p:spPr>
          <a:xfrm>
            <a:off x="774215" y="1558268"/>
            <a:ext cx="3599004" cy="439499"/>
          </a:xfrm>
          <a:prstGeom prst="rect">
            <a:avLst/>
          </a:prstGeom>
          <a:solidFill>
            <a:srgbClr val="EC6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Pre-diagnosis*</a:t>
            </a:r>
          </a:p>
        </p:txBody>
      </p:sp>
      <p:sp>
        <p:nvSpPr>
          <p:cNvPr id="50" name="Rectangle 49">
            <a:extLst>
              <a:ext uri="{FF2B5EF4-FFF2-40B4-BE49-F238E27FC236}">
                <a16:creationId xmlns:a16="http://schemas.microsoft.com/office/drawing/2014/main" id="{229BA721-8EB9-46DA-BEDD-FF2E834B10A8}"/>
              </a:ext>
            </a:extLst>
          </p:cNvPr>
          <p:cNvSpPr/>
          <p:nvPr/>
        </p:nvSpPr>
        <p:spPr>
          <a:xfrm>
            <a:off x="4299460" y="1560426"/>
            <a:ext cx="3607923" cy="439499"/>
          </a:xfrm>
          <a:prstGeom prst="rect">
            <a:avLst/>
          </a:prstGeom>
          <a:solidFill>
            <a:srgbClr val="069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Formal diagnosis</a:t>
            </a:r>
          </a:p>
        </p:txBody>
      </p:sp>
      <p:sp>
        <p:nvSpPr>
          <p:cNvPr id="51" name="Rectangle 50">
            <a:extLst>
              <a:ext uri="{FF2B5EF4-FFF2-40B4-BE49-F238E27FC236}">
                <a16:creationId xmlns:a16="http://schemas.microsoft.com/office/drawing/2014/main" id="{9301BD83-F7CF-4631-AABB-98ED136143D9}"/>
              </a:ext>
            </a:extLst>
          </p:cNvPr>
          <p:cNvSpPr/>
          <p:nvPr/>
        </p:nvSpPr>
        <p:spPr>
          <a:xfrm>
            <a:off x="7818783" y="1563119"/>
            <a:ext cx="3588026" cy="439499"/>
          </a:xfrm>
          <a:prstGeom prst="rect">
            <a:avLst/>
          </a:prstGeom>
          <a:solidFill>
            <a:srgbClr val="71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Treatment and support</a:t>
            </a:r>
          </a:p>
        </p:txBody>
      </p:sp>
      <p:sp>
        <p:nvSpPr>
          <p:cNvPr id="52" name="Freeform: Shape 51">
            <a:extLst>
              <a:ext uri="{FF2B5EF4-FFF2-40B4-BE49-F238E27FC236}">
                <a16:creationId xmlns:a16="http://schemas.microsoft.com/office/drawing/2014/main" id="{DAAF42BC-AEAB-459B-AA2A-19AC6010AE1E}"/>
              </a:ext>
            </a:extLst>
          </p:cNvPr>
          <p:cNvSpPr/>
          <p:nvPr/>
        </p:nvSpPr>
        <p:spPr>
          <a:xfrm>
            <a:off x="764689" y="4314611"/>
            <a:ext cx="10583501" cy="1221823"/>
          </a:xfrm>
          <a:custGeom>
            <a:avLst/>
            <a:gdLst>
              <a:gd name="connsiteX0" fmla="*/ 0 w 10583501"/>
              <a:gd name="connsiteY0" fmla="*/ 0 h 1221823"/>
              <a:gd name="connsiteX1" fmla="*/ 316872 w 10583501"/>
              <a:gd name="connsiteY1" fmla="*/ 144855 h 1221823"/>
              <a:gd name="connsiteX2" fmla="*/ 615636 w 10583501"/>
              <a:gd name="connsiteY2" fmla="*/ 90534 h 1221823"/>
              <a:gd name="connsiteX3" fmla="*/ 950614 w 10583501"/>
              <a:gd name="connsiteY3" fmla="*/ 108641 h 1221823"/>
              <a:gd name="connsiteX4" fmla="*/ 1195058 w 10583501"/>
              <a:gd name="connsiteY4" fmla="*/ 407406 h 1221823"/>
              <a:gd name="connsiteX5" fmla="*/ 1484769 w 10583501"/>
              <a:gd name="connsiteY5" fmla="*/ 751437 h 1221823"/>
              <a:gd name="connsiteX6" fmla="*/ 1819747 w 10583501"/>
              <a:gd name="connsiteY6" fmla="*/ 1077362 h 1221823"/>
              <a:gd name="connsiteX7" fmla="*/ 2362955 w 10583501"/>
              <a:gd name="connsiteY7" fmla="*/ 959667 h 1221823"/>
              <a:gd name="connsiteX8" fmla="*/ 3286408 w 10583501"/>
              <a:gd name="connsiteY8" fmla="*/ 416459 h 1221823"/>
              <a:gd name="connsiteX9" fmla="*/ 4237022 w 10583501"/>
              <a:gd name="connsiteY9" fmla="*/ 9053 h 1221823"/>
              <a:gd name="connsiteX10" fmla="*/ 5368705 w 10583501"/>
              <a:gd name="connsiteY10" fmla="*/ 624689 h 1221823"/>
              <a:gd name="connsiteX11" fmla="*/ 5848539 w 10583501"/>
              <a:gd name="connsiteY11" fmla="*/ 887239 h 1221823"/>
              <a:gd name="connsiteX12" fmla="*/ 6409854 w 10583501"/>
              <a:gd name="connsiteY12" fmla="*/ 968720 h 1221823"/>
              <a:gd name="connsiteX13" fmla="*/ 7387628 w 10583501"/>
              <a:gd name="connsiteY13" fmla="*/ 724277 h 1221823"/>
              <a:gd name="connsiteX14" fmla="*/ 8193386 w 10583501"/>
              <a:gd name="connsiteY14" fmla="*/ 380245 h 1221823"/>
              <a:gd name="connsiteX15" fmla="*/ 8637006 w 10583501"/>
              <a:gd name="connsiteY15" fmla="*/ 334978 h 1221823"/>
              <a:gd name="connsiteX16" fmla="*/ 9008198 w 10583501"/>
              <a:gd name="connsiteY16" fmla="*/ 434566 h 1221823"/>
              <a:gd name="connsiteX17" fmla="*/ 9180214 w 10583501"/>
              <a:gd name="connsiteY17" fmla="*/ 742384 h 1221823"/>
              <a:gd name="connsiteX18" fmla="*/ 9406551 w 10583501"/>
              <a:gd name="connsiteY18" fmla="*/ 1140736 h 1221823"/>
              <a:gd name="connsiteX19" fmla="*/ 9750583 w 10583501"/>
              <a:gd name="connsiteY19" fmla="*/ 1213164 h 1221823"/>
              <a:gd name="connsiteX20" fmla="*/ 10203256 w 10583501"/>
              <a:gd name="connsiteY20" fmla="*/ 1013988 h 1221823"/>
              <a:gd name="connsiteX21" fmla="*/ 10583501 w 10583501"/>
              <a:gd name="connsiteY21" fmla="*/ 832918 h 12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83501" h="1221823">
                <a:moveTo>
                  <a:pt x="0" y="0"/>
                </a:moveTo>
                <a:cubicBezTo>
                  <a:pt x="107133" y="64883"/>
                  <a:pt x="214266" y="129766"/>
                  <a:pt x="316872" y="144855"/>
                </a:cubicBezTo>
                <a:cubicBezTo>
                  <a:pt x="419478" y="159944"/>
                  <a:pt x="510012" y="96570"/>
                  <a:pt x="615636" y="90534"/>
                </a:cubicBezTo>
                <a:cubicBezTo>
                  <a:pt x="721260" y="84498"/>
                  <a:pt x="854044" y="55829"/>
                  <a:pt x="950614" y="108641"/>
                </a:cubicBezTo>
                <a:cubicBezTo>
                  <a:pt x="1047184" y="161453"/>
                  <a:pt x="1106032" y="300273"/>
                  <a:pt x="1195058" y="407406"/>
                </a:cubicBezTo>
                <a:cubicBezTo>
                  <a:pt x="1284084" y="514539"/>
                  <a:pt x="1380654" y="639778"/>
                  <a:pt x="1484769" y="751437"/>
                </a:cubicBezTo>
                <a:cubicBezTo>
                  <a:pt x="1588884" y="863096"/>
                  <a:pt x="1673383" y="1042657"/>
                  <a:pt x="1819747" y="1077362"/>
                </a:cubicBezTo>
                <a:cubicBezTo>
                  <a:pt x="1966111" y="1112067"/>
                  <a:pt x="2118512" y="1069817"/>
                  <a:pt x="2362955" y="959667"/>
                </a:cubicBezTo>
                <a:cubicBezTo>
                  <a:pt x="2607398" y="849517"/>
                  <a:pt x="2974064" y="574895"/>
                  <a:pt x="3286408" y="416459"/>
                </a:cubicBezTo>
                <a:cubicBezTo>
                  <a:pt x="3598752" y="258023"/>
                  <a:pt x="3889973" y="-25652"/>
                  <a:pt x="4237022" y="9053"/>
                </a:cubicBezTo>
                <a:cubicBezTo>
                  <a:pt x="4584071" y="43758"/>
                  <a:pt x="5368705" y="624689"/>
                  <a:pt x="5368705" y="624689"/>
                </a:cubicBezTo>
                <a:cubicBezTo>
                  <a:pt x="5637291" y="771053"/>
                  <a:pt x="5675014" y="829901"/>
                  <a:pt x="5848539" y="887239"/>
                </a:cubicBezTo>
                <a:cubicBezTo>
                  <a:pt x="6022064" y="944578"/>
                  <a:pt x="6153339" y="995880"/>
                  <a:pt x="6409854" y="968720"/>
                </a:cubicBezTo>
                <a:cubicBezTo>
                  <a:pt x="6666369" y="941560"/>
                  <a:pt x="7090373" y="822356"/>
                  <a:pt x="7387628" y="724277"/>
                </a:cubicBezTo>
                <a:cubicBezTo>
                  <a:pt x="7684883" y="626198"/>
                  <a:pt x="7985156" y="445128"/>
                  <a:pt x="8193386" y="380245"/>
                </a:cubicBezTo>
                <a:cubicBezTo>
                  <a:pt x="8401616" y="315362"/>
                  <a:pt x="8501204" y="325925"/>
                  <a:pt x="8637006" y="334978"/>
                </a:cubicBezTo>
                <a:cubicBezTo>
                  <a:pt x="8772808" y="344032"/>
                  <a:pt x="8917663" y="366665"/>
                  <a:pt x="9008198" y="434566"/>
                </a:cubicBezTo>
                <a:cubicBezTo>
                  <a:pt x="9098733" y="502467"/>
                  <a:pt x="9113822" y="624689"/>
                  <a:pt x="9180214" y="742384"/>
                </a:cubicBezTo>
                <a:cubicBezTo>
                  <a:pt x="9246606" y="860079"/>
                  <a:pt x="9311490" y="1062273"/>
                  <a:pt x="9406551" y="1140736"/>
                </a:cubicBezTo>
                <a:cubicBezTo>
                  <a:pt x="9501612" y="1219199"/>
                  <a:pt x="9617799" y="1234289"/>
                  <a:pt x="9750583" y="1213164"/>
                </a:cubicBezTo>
                <a:cubicBezTo>
                  <a:pt x="9883367" y="1192039"/>
                  <a:pt x="10064436" y="1077362"/>
                  <a:pt x="10203256" y="1013988"/>
                </a:cubicBezTo>
                <a:cubicBezTo>
                  <a:pt x="10342076" y="950614"/>
                  <a:pt x="10462788" y="891766"/>
                  <a:pt x="10583501" y="832918"/>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AF894236-6F7B-4181-A4C8-44BF71D27B55}"/>
              </a:ext>
            </a:extLst>
          </p:cNvPr>
          <p:cNvSpPr txBox="1"/>
          <p:nvPr/>
        </p:nvSpPr>
        <p:spPr>
          <a:xfrm>
            <a:off x="785191" y="1997767"/>
            <a:ext cx="3514269" cy="923330"/>
          </a:xfrm>
          <a:prstGeom prst="rect">
            <a:avLst/>
          </a:prstGeom>
          <a:noFill/>
          <a:ln w="19050">
            <a:solidFill>
              <a:srgbClr val="EC6420"/>
            </a:solidFill>
          </a:ln>
        </p:spPr>
        <p:txBody>
          <a:bodyPr wrap="square" rtlCol="0">
            <a:spAutoFit/>
          </a:bodyPr>
          <a:lstStyle/>
          <a:p>
            <a:pPr algn="ctr"/>
            <a:r>
              <a:rPr lang="en-GB" dirty="0"/>
              <a:t>More people seeking early care for skin conditions from an appropriate person</a:t>
            </a:r>
          </a:p>
        </p:txBody>
      </p:sp>
      <p:sp>
        <p:nvSpPr>
          <p:cNvPr id="54" name="TextBox 53">
            <a:extLst>
              <a:ext uri="{FF2B5EF4-FFF2-40B4-BE49-F238E27FC236}">
                <a16:creationId xmlns:a16="http://schemas.microsoft.com/office/drawing/2014/main" id="{8D785F35-61E3-4843-8EDD-6E871CE541E0}"/>
              </a:ext>
            </a:extLst>
          </p:cNvPr>
          <p:cNvSpPr txBox="1"/>
          <p:nvPr/>
        </p:nvSpPr>
        <p:spPr>
          <a:xfrm>
            <a:off x="4308254" y="1997676"/>
            <a:ext cx="3514269" cy="923330"/>
          </a:xfrm>
          <a:prstGeom prst="rect">
            <a:avLst/>
          </a:prstGeom>
          <a:noFill/>
          <a:ln w="19050">
            <a:solidFill>
              <a:srgbClr val="0696BB"/>
            </a:solidFill>
          </a:ln>
        </p:spPr>
        <p:txBody>
          <a:bodyPr wrap="square" rtlCol="0">
            <a:spAutoFit/>
          </a:bodyPr>
          <a:lstStyle/>
          <a:p>
            <a:pPr algn="ctr"/>
            <a:r>
              <a:rPr lang="en-GB" dirty="0"/>
              <a:t>Timely and accurate diagnosis received by individual following initial contact with health facility</a:t>
            </a:r>
          </a:p>
        </p:txBody>
      </p:sp>
      <p:sp>
        <p:nvSpPr>
          <p:cNvPr id="55" name="TextBox 54">
            <a:extLst>
              <a:ext uri="{FF2B5EF4-FFF2-40B4-BE49-F238E27FC236}">
                <a16:creationId xmlns:a16="http://schemas.microsoft.com/office/drawing/2014/main" id="{D6AA80C0-8000-4A1C-9C79-1197ABA443CE}"/>
              </a:ext>
            </a:extLst>
          </p:cNvPr>
          <p:cNvSpPr txBox="1"/>
          <p:nvPr/>
        </p:nvSpPr>
        <p:spPr>
          <a:xfrm>
            <a:off x="7818782" y="2000636"/>
            <a:ext cx="3580497" cy="923330"/>
          </a:xfrm>
          <a:prstGeom prst="rect">
            <a:avLst/>
          </a:prstGeom>
          <a:noFill/>
          <a:ln w="19050">
            <a:solidFill>
              <a:srgbClr val="713B90"/>
            </a:solidFill>
          </a:ln>
        </p:spPr>
        <p:txBody>
          <a:bodyPr wrap="square" rtlCol="0">
            <a:spAutoFit/>
          </a:bodyPr>
          <a:lstStyle/>
          <a:p>
            <a:pPr algn="ctr"/>
            <a:r>
              <a:rPr lang="en-GB" dirty="0"/>
              <a:t>Individuals complete effective treatment (regaining normal function)</a:t>
            </a:r>
            <a:endParaRPr lang="en-GB" b="1" dirty="0"/>
          </a:p>
        </p:txBody>
      </p:sp>
      <p:sp>
        <p:nvSpPr>
          <p:cNvPr id="56" name="Rectangle 55">
            <a:extLst>
              <a:ext uri="{FF2B5EF4-FFF2-40B4-BE49-F238E27FC236}">
                <a16:creationId xmlns:a16="http://schemas.microsoft.com/office/drawing/2014/main" id="{D9672B43-FDD5-40FE-AF0E-84F93006DDA4}"/>
              </a:ext>
            </a:extLst>
          </p:cNvPr>
          <p:cNvSpPr/>
          <p:nvPr/>
        </p:nvSpPr>
        <p:spPr>
          <a:xfrm>
            <a:off x="774214" y="2921006"/>
            <a:ext cx="10625066" cy="380691"/>
          </a:xfrm>
          <a:prstGeom prst="rect">
            <a:avLst/>
          </a:prstGeom>
          <a:noFill/>
          <a:ln w="19050">
            <a:solidFill>
              <a:srgbClr val="C50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 All without incurring catastrophic expenditure !</a:t>
            </a:r>
          </a:p>
        </p:txBody>
      </p:sp>
      <p:sp>
        <p:nvSpPr>
          <p:cNvPr id="57" name="TextBox 56">
            <a:extLst>
              <a:ext uri="{FF2B5EF4-FFF2-40B4-BE49-F238E27FC236}">
                <a16:creationId xmlns:a16="http://schemas.microsoft.com/office/drawing/2014/main" id="{1A3FBBE5-7986-4FD3-8B26-00CB925C23DA}"/>
              </a:ext>
            </a:extLst>
          </p:cNvPr>
          <p:cNvSpPr txBox="1"/>
          <p:nvPr/>
        </p:nvSpPr>
        <p:spPr>
          <a:xfrm rot="20745445">
            <a:off x="864778" y="3529041"/>
            <a:ext cx="1399797" cy="584775"/>
          </a:xfrm>
          <a:prstGeom prst="rect">
            <a:avLst/>
          </a:prstGeom>
          <a:noFill/>
        </p:spPr>
        <p:txBody>
          <a:bodyPr wrap="square" rtlCol="0">
            <a:spAutoFit/>
          </a:bodyPr>
          <a:lstStyle/>
          <a:p>
            <a:pPr algn="ctr"/>
            <a:r>
              <a:rPr lang="en-GB" sz="1600" dirty="0">
                <a:latin typeface="Segoe Print" panose="02000600000000000000" pitchFamily="2" charset="0"/>
              </a:rPr>
              <a:t>Initial symptoms</a:t>
            </a:r>
          </a:p>
        </p:txBody>
      </p:sp>
    </p:spTree>
    <p:extLst>
      <p:ext uri="{BB962C8B-B14F-4D97-AF65-F5344CB8AC3E}">
        <p14:creationId xmlns:p14="http://schemas.microsoft.com/office/powerpoint/2010/main" val="164958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3"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D12E292-7137-4989-921F-2F2704705878}"/>
              </a:ext>
            </a:extLst>
          </p:cNvPr>
          <p:cNvGrpSpPr/>
          <p:nvPr/>
        </p:nvGrpSpPr>
        <p:grpSpPr>
          <a:xfrm>
            <a:off x="3727704" y="1060704"/>
            <a:ext cx="4736592" cy="4736592"/>
            <a:chOff x="5692775" y="1570038"/>
            <a:chExt cx="3959225" cy="3836988"/>
          </a:xfrm>
        </p:grpSpPr>
        <p:sp>
          <p:nvSpPr>
            <p:cNvPr id="5" name="Freeform 367">
              <a:extLst>
                <a:ext uri="{FF2B5EF4-FFF2-40B4-BE49-F238E27FC236}">
                  <a16:creationId xmlns:a16="http://schemas.microsoft.com/office/drawing/2014/main" id="{7D0F04F5-1450-447F-84DA-D40DF76C5557}"/>
                </a:ext>
              </a:extLst>
            </p:cNvPr>
            <p:cNvSpPr>
              <a:spLocks noEditPoints="1"/>
            </p:cNvSpPr>
            <p:nvPr/>
          </p:nvSpPr>
          <p:spPr bwMode="auto">
            <a:xfrm>
              <a:off x="6237288" y="1651001"/>
              <a:ext cx="1333500" cy="2071688"/>
            </a:xfrm>
            <a:custGeom>
              <a:avLst/>
              <a:gdLst>
                <a:gd name="T0" fmla="*/ 1736 w 3244"/>
                <a:gd name="T1" fmla="*/ 3169 h 5041"/>
                <a:gd name="T2" fmla="*/ 1646 w 3244"/>
                <a:gd name="T3" fmla="*/ 3896 h 5041"/>
                <a:gd name="T4" fmla="*/ 1666 w 3244"/>
                <a:gd name="T5" fmla="*/ 4240 h 5041"/>
                <a:gd name="T6" fmla="*/ 1424 w 3244"/>
                <a:gd name="T7" fmla="*/ 3302 h 5041"/>
                <a:gd name="T8" fmla="*/ 1426 w 3244"/>
                <a:gd name="T9" fmla="*/ 3209 h 5041"/>
                <a:gd name="T10" fmla="*/ 1434 w 3244"/>
                <a:gd name="T11" fmla="*/ 3040 h 5041"/>
                <a:gd name="T12" fmla="*/ 1271 w 3244"/>
                <a:gd name="T13" fmla="*/ 2999 h 5041"/>
                <a:gd name="T14" fmla="*/ 206 w 3244"/>
                <a:gd name="T15" fmla="*/ 1625 h 5041"/>
                <a:gd name="T16" fmla="*/ 1624 w 3244"/>
                <a:gd name="T17" fmla="*/ 207 h 5041"/>
                <a:gd name="T18" fmla="*/ 2983 w 3244"/>
                <a:gd name="T19" fmla="*/ 1220 h 5041"/>
                <a:gd name="T20" fmla="*/ 2989 w 3244"/>
                <a:gd name="T21" fmla="*/ 1240 h 5041"/>
                <a:gd name="T22" fmla="*/ 3003 w 3244"/>
                <a:gd name="T23" fmla="*/ 1291 h 5041"/>
                <a:gd name="T24" fmla="*/ 3003 w 3244"/>
                <a:gd name="T25" fmla="*/ 1294 h 5041"/>
                <a:gd name="T26" fmla="*/ 3024 w 3244"/>
                <a:gd name="T27" fmla="*/ 1399 h 5041"/>
                <a:gd name="T28" fmla="*/ 1736 w 3244"/>
                <a:gd name="T29" fmla="*/ 3169 h 5041"/>
                <a:gd name="T30" fmla="*/ 3244 w 3244"/>
                <a:gd name="T31" fmla="*/ 1508 h 5041"/>
                <a:gd name="T32" fmla="*/ 3203 w 3244"/>
                <a:gd name="T33" fmla="*/ 1243 h 5041"/>
                <a:gd name="T34" fmla="*/ 3203 w 3244"/>
                <a:gd name="T35" fmla="*/ 1243 h 5041"/>
                <a:gd name="T36" fmla="*/ 3203 w 3244"/>
                <a:gd name="T37" fmla="*/ 1242 h 5041"/>
                <a:gd name="T38" fmla="*/ 3187 w 3244"/>
                <a:gd name="T39" fmla="*/ 1181 h 5041"/>
                <a:gd name="T40" fmla="*/ 3185 w 3244"/>
                <a:gd name="T41" fmla="*/ 1173 h 5041"/>
                <a:gd name="T42" fmla="*/ 3181 w 3244"/>
                <a:gd name="T43" fmla="*/ 1161 h 5041"/>
                <a:gd name="T44" fmla="*/ 3181 w 3244"/>
                <a:gd name="T45" fmla="*/ 1161 h 5041"/>
                <a:gd name="T46" fmla="*/ 1624 w 3244"/>
                <a:gd name="T47" fmla="*/ 0 h 5041"/>
                <a:gd name="T48" fmla="*/ 0 w 3244"/>
                <a:gd name="T49" fmla="*/ 1625 h 5041"/>
                <a:gd name="T50" fmla="*/ 1219 w 3244"/>
                <a:gd name="T51" fmla="*/ 3199 h 5041"/>
                <a:gd name="T52" fmla="*/ 1217 w 3244"/>
                <a:gd name="T53" fmla="*/ 3302 h 5041"/>
                <a:gd name="T54" fmla="*/ 2102 w 3244"/>
                <a:gd name="T55" fmla="*/ 5041 h 5041"/>
                <a:gd name="T56" fmla="*/ 1852 w 3244"/>
                <a:gd name="T57" fmla="*/ 3896 h 5041"/>
                <a:gd name="T58" fmla="*/ 1937 w 3244"/>
                <a:gd name="T59" fmla="*/ 3219 h 5041"/>
                <a:gd name="T60" fmla="*/ 3244 w 3244"/>
                <a:gd name="T61" fmla="*/ 1508 h 5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44" h="5041">
                  <a:moveTo>
                    <a:pt x="1736" y="3169"/>
                  </a:moveTo>
                  <a:cubicBezTo>
                    <a:pt x="1676" y="3405"/>
                    <a:pt x="1646" y="3650"/>
                    <a:pt x="1646" y="3896"/>
                  </a:cubicBezTo>
                  <a:cubicBezTo>
                    <a:pt x="1646" y="4011"/>
                    <a:pt x="1652" y="4126"/>
                    <a:pt x="1666" y="4240"/>
                  </a:cubicBezTo>
                  <a:cubicBezTo>
                    <a:pt x="1509" y="3956"/>
                    <a:pt x="1424" y="3634"/>
                    <a:pt x="1424" y="3302"/>
                  </a:cubicBezTo>
                  <a:cubicBezTo>
                    <a:pt x="1424" y="3272"/>
                    <a:pt x="1424" y="3240"/>
                    <a:pt x="1426" y="3209"/>
                  </a:cubicBezTo>
                  <a:lnTo>
                    <a:pt x="1434" y="3040"/>
                  </a:lnTo>
                  <a:lnTo>
                    <a:pt x="1271" y="2999"/>
                  </a:lnTo>
                  <a:cubicBezTo>
                    <a:pt x="644" y="2838"/>
                    <a:pt x="206" y="2273"/>
                    <a:pt x="206" y="1625"/>
                  </a:cubicBezTo>
                  <a:cubicBezTo>
                    <a:pt x="206" y="843"/>
                    <a:pt x="842" y="207"/>
                    <a:pt x="1624" y="207"/>
                  </a:cubicBezTo>
                  <a:cubicBezTo>
                    <a:pt x="2247" y="207"/>
                    <a:pt x="2806" y="623"/>
                    <a:pt x="2983" y="1220"/>
                  </a:cubicBezTo>
                  <a:lnTo>
                    <a:pt x="2989" y="1240"/>
                  </a:lnTo>
                  <a:cubicBezTo>
                    <a:pt x="2994" y="1257"/>
                    <a:pt x="2999" y="1274"/>
                    <a:pt x="3003" y="1291"/>
                  </a:cubicBezTo>
                  <a:lnTo>
                    <a:pt x="3003" y="1294"/>
                  </a:lnTo>
                  <a:cubicBezTo>
                    <a:pt x="3012" y="1329"/>
                    <a:pt x="3019" y="1364"/>
                    <a:pt x="3024" y="1399"/>
                  </a:cubicBezTo>
                  <a:cubicBezTo>
                    <a:pt x="2387" y="1801"/>
                    <a:pt x="1921" y="2439"/>
                    <a:pt x="1736" y="3169"/>
                  </a:cubicBezTo>
                  <a:close/>
                  <a:moveTo>
                    <a:pt x="3244" y="1508"/>
                  </a:moveTo>
                  <a:cubicBezTo>
                    <a:pt x="3238" y="1417"/>
                    <a:pt x="3224" y="1329"/>
                    <a:pt x="3203" y="1243"/>
                  </a:cubicBezTo>
                  <a:lnTo>
                    <a:pt x="3203" y="1243"/>
                  </a:lnTo>
                  <a:lnTo>
                    <a:pt x="3203" y="1242"/>
                  </a:lnTo>
                  <a:cubicBezTo>
                    <a:pt x="3198" y="1222"/>
                    <a:pt x="3193" y="1201"/>
                    <a:pt x="3187" y="1181"/>
                  </a:cubicBezTo>
                  <a:cubicBezTo>
                    <a:pt x="3186" y="1178"/>
                    <a:pt x="3186" y="1176"/>
                    <a:pt x="3185" y="1173"/>
                  </a:cubicBezTo>
                  <a:cubicBezTo>
                    <a:pt x="3184" y="1169"/>
                    <a:pt x="3183" y="1165"/>
                    <a:pt x="3181" y="1161"/>
                  </a:cubicBezTo>
                  <a:lnTo>
                    <a:pt x="3181" y="1161"/>
                  </a:lnTo>
                  <a:cubicBezTo>
                    <a:pt x="2981" y="490"/>
                    <a:pt x="2360" y="0"/>
                    <a:pt x="1624" y="0"/>
                  </a:cubicBezTo>
                  <a:cubicBezTo>
                    <a:pt x="727" y="0"/>
                    <a:pt x="0" y="728"/>
                    <a:pt x="0" y="1625"/>
                  </a:cubicBezTo>
                  <a:cubicBezTo>
                    <a:pt x="0" y="2382"/>
                    <a:pt x="518" y="3019"/>
                    <a:pt x="1219" y="3199"/>
                  </a:cubicBezTo>
                  <a:cubicBezTo>
                    <a:pt x="1218" y="3233"/>
                    <a:pt x="1217" y="3268"/>
                    <a:pt x="1217" y="3302"/>
                  </a:cubicBezTo>
                  <a:cubicBezTo>
                    <a:pt x="1217" y="4017"/>
                    <a:pt x="1566" y="4650"/>
                    <a:pt x="2102" y="5041"/>
                  </a:cubicBezTo>
                  <a:cubicBezTo>
                    <a:pt x="1942" y="4692"/>
                    <a:pt x="1852" y="4304"/>
                    <a:pt x="1852" y="3896"/>
                  </a:cubicBezTo>
                  <a:cubicBezTo>
                    <a:pt x="1852" y="3662"/>
                    <a:pt x="1882" y="3436"/>
                    <a:pt x="1937" y="3219"/>
                  </a:cubicBezTo>
                  <a:cubicBezTo>
                    <a:pt x="2122" y="2487"/>
                    <a:pt x="2603" y="1872"/>
                    <a:pt x="3244" y="1508"/>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68">
              <a:extLst>
                <a:ext uri="{FF2B5EF4-FFF2-40B4-BE49-F238E27FC236}">
                  <a16:creationId xmlns:a16="http://schemas.microsoft.com/office/drawing/2014/main" id="{CF1309F2-F414-4703-AA93-A58F704DAD01}"/>
                </a:ext>
              </a:extLst>
            </p:cNvPr>
            <p:cNvSpPr>
              <a:spLocks noEditPoints="1"/>
            </p:cNvSpPr>
            <p:nvPr/>
          </p:nvSpPr>
          <p:spPr bwMode="auto">
            <a:xfrm>
              <a:off x="5692775" y="3073401"/>
              <a:ext cx="2146300" cy="1408113"/>
            </a:xfrm>
            <a:custGeom>
              <a:avLst/>
              <a:gdLst>
                <a:gd name="T0" fmla="*/ 3956 w 5219"/>
                <a:gd name="T1" fmla="*/ 2447 h 3421"/>
                <a:gd name="T2" fmla="*/ 3356 w 5219"/>
                <a:gd name="T3" fmla="*/ 2351 h 3421"/>
                <a:gd name="T4" fmla="*/ 3267 w 5219"/>
                <a:gd name="T5" fmla="*/ 2320 h 3421"/>
                <a:gd name="T6" fmla="*/ 3110 w 5219"/>
                <a:gd name="T7" fmla="*/ 2260 h 3421"/>
                <a:gd name="T8" fmla="*/ 3019 w 5219"/>
                <a:gd name="T9" fmla="*/ 2402 h 3421"/>
                <a:gd name="T10" fmla="*/ 1823 w 5219"/>
                <a:gd name="T11" fmla="*/ 3060 h 3421"/>
                <a:gd name="T12" fmla="*/ 1384 w 5219"/>
                <a:gd name="T13" fmla="*/ 2990 h 3421"/>
                <a:gd name="T14" fmla="*/ 473 w 5219"/>
                <a:gd name="T15" fmla="*/ 1203 h 3421"/>
                <a:gd name="T16" fmla="*/ 1822 w 5219"/>
                <a:gd name="T17" fmla="*/ 224 h 3421"/>
                <a:gd name="T18" fmla="*/ 1857 w 5219"/>
                <a:gd name="T19" fmla="*/ 224 h 3421"/>
                <a:gd name="T20" fmla="*/ 1877 w 5219"/>
                <a:gd name="T21" fmla="*/ 225 h 3421"/>
                <a:gd name="T22" fmla="*/ 1930 w 5219"/>
                <a:gd name="T23" fmla="*/ 228 h 3421"/>
                <a:gd name="T24" fmla="*/ 1934 w 5219"/>
                <a:gd name="T25" fmla="*/ 228 h 3421"/>
                <a:gd name="T26" fmla="*/ 2040 w 5219"/>
                <a:gd name="T27" fmla="*/ 240 h 3421"/>
                <a:gd name="T28" fmla="*/ 3325 w 5219"/>
                <a:gd name="T29" fmla="*/ 2012 h 3421"/>
                <a:gd name="T30" fmla="*/ 3988 w 5219"/>
                <a:gd name="T31" fmla="*/ 2323 h 3421"/>
                <a:gd name="T32" fmla="*/ 4324 w 5219"/>
                <a:gd name="T33" fmla="*/ 2411 h 3421"/>
                <a:gd name="T34" fmla="*/ 3956 w 5219"/>
                <a:gd name="T35" fmla="*/ 2447 h 3421"/>
                <a:gd name="T36" fmla="*/ 4052 w 5219"/>
                <a:gd name="T37" fmla="*/ 2126 h 3421"/>
                <a:gd name="T38" fmla="*/ 3435 w 5219"/>
                <a:gd name="T39" fmla="*/ 1837 h 3421"/>
                <a:gd name="T40" fmla="*/ 2212 w 5219"/>
                <a:gd name="T41" fmla="*/ 65 h 3421"/>
                <a:gd name="T42" fmla="*/ 1946 w 5219"/>
                <a:gd name="T43" fmla="*/ 22 h 3421"/>
                <a:gd name="T44" fmla="*/ 1946 w 5219"/>
                <a:gd name="T45" fmla="*/ 22 h 3421"/>
                <a:gd name="T46" fmla="*/ 1883 w 5219"/>
                <a:gd name="T47" fmla="*/ 18 h 3421"/>
                <a:gd name="T48" fmla="*/ 1875 w 5219"/>
                <a:gd name="T49" fmla="*/ 18 h 3421"/>
                <a:gd name="T50" fmla="*/ 1862 w 5219"/>
                <a:gd name="T51" fmla="*/ 17 h 3421"/>
                <a:gd name="T52" fmla="*/ 1862 w 5219"/>
                <a:gd name="T53" fmla="*/ 18 h 3421"/>
                <a:gd name="T54" fmla="*/ 277 w 5219"/>
                <a:gd name="T55" fmla="*/ 1139 h 3421"/>
                <a:gd name="T56" fmla="*/ 1320 w 5219"/>
                <a:gd name="T57" fmla="*/ 3187 h 3421"/>
                <a:gd name="T58" fmla="*/ 3194 w 5219"/>
                <a:gd name="T59" fmla="*/ 2513 h 3421"/>
                <a:gd name="T60" fmla="*/ 3292 w 5219"/>
                <a:gd name="T61" fmla="*/ 2547 h 3421"/>
                <a:gd name="T62" fmla="*/ 5219 w 5219"/>
                <a:gd name="T63" fmla="*/ 2242 h 3421"/>
                <a:gd name="T64" fmla="*/ 4052 w 5219"/>
                <a:gd name="T65" fmla="*/ 2126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9" h="3421">
                  <a:moveTo>
                    <a:pt x="3956" y="2447"/>
                  </a:moveTo>
                  <a:cubicBezTo>
                    <a:pt x="3753" y="2447"/>
                    <a:pt x="3551" y="2414"/>
                    <a:pt x="3356" y="2351"/>
                  </a:cubicBezTo>
                  <a:cubicBezTo>
                    <a:pt x="3327" y="2342"/>
                    <a:pt x="3297" y="2331"/>
                    <a:pt x="3267" y="2320"/>
                  </a:cubicBezTo>
                  <a:lnTo>
                    <a:pt x="3110" y="2260"/>
                  </a:lnTo>
                  <a:lnTo>
                    <a:pt x="3019" y="2402"/>
                  </a:lnTo>
                  <a:cubicBezTo>
                    <a:pt x="2762" y="2808"/>
                    <a:pt x="2303" y="3060"/>
                    <a:pt x="1823" y="3060"/>
                  </a:cubicBezTo>
                  <a:cubicBezTo>
                    <a:pt x="1674" y="3060"/>
                    <a:pt x="1527" y="3037"/>
                    <a:pt x="1384" y="2990"/>
                  </a:cubicBezTo>
                  <a:cubicBezTo>
                    <a:pt x="640" y="2749"/>
                    <a:pt x="232" y="1947"/>
                    <a:pt x="473" y="1203"/>
                  </a:cubicBezTo>
                  <a:cubicBezTo>
                    <a:pt x="664" y="617"/>
                    <a:pt x="1206" y="224"/>
                    <a:pt x="1822" y="224"/>
                  </a:cubicBezTo>
                  <a:cubicBezTo>
                    <a:pt x="1833" y="224"/>
                    <a:pt x="1845" y="224"/>
                    <a:pt x="1857" y="224"/>
                  </a:cubicBezTo>
                  <a:lnTo>
                    <a:pt x="1877" y="225"/>
                  </a:lnTo>
                  <a:cubicBezTo>
                    <a:pt x="1895" y="225"/>
                    <a:pt x="1913" y="226"/>
                    <a:pt x="1930" y="228"/>
                  </a:cubicBezTo>
                  <a:lnTo>
                    <a:pt x="1934" y="228"/>
                  </a:lnTo>
                  <a:cubicBezTo>
                    <a:pt x="1970" y="231"/>
                    <a:pt x="2005" y="235"/>
                    <a:pt x="2040" y="240"/>
                  </a:cubicBezTo>
                  <a:cubicBezTo>
                    <a:pt x="2226" y="970"/>
                    <a:pt x="2688" y="1611"/>
                    <a:pt x="3325" y="2012"/>
                  </a:cubicBezTo>
                  <a:cubicBezTo>
                    <a:pt x="3532" y="2142"/>
                    <a:pt x="3755" y="2247"/>
                    <a:pt x="3988" y="2323"/>
                  </a:cubicBezTo>
                  <a:cubicBezTo>
                    <a:pt x="4099" y="2359"/>
                    <a:pt x="4211" y="2388"/>
                    <a:pt x="4324" y="2411"/>
                  </a:cubicBezTo>
                  <a:cubicBezTo>
                    <a:pt x="4203" y="2434"/>
                    <a:pt x="4080" y="2447"/>
                    <a:pt x="3956" y="2447"/>
                  </a:cubicBezTo>
                  <a:close/>
                  <a:moveTo>
                    <a:pt x="4052" y="2126"/>
                  </a:moveTo>
                  <a:cubicBezTo>
                    <a:pt x="3830" y="2054"/>
                    <a:pt x="3624" y="1956"/>
                    <a:pt x="3435" y="1837"/>
                  </a:cubicBezTo>
                  <a:cubicBezTo>
                    <a:pt x="2796" y="1434"/>
                    <a:pt x="2359" y="787"/>
                    <a:pt x="2212" y="65"/>
                  </a:cubicBezTo>
                  <a:cubicBezTo>
                    <a:pt x="2123" y="43"/>
                    <a:pt x="2035" y="29"/>
                    <a:pt x="1946" y="22"/>
                  </a:cubicBezTo>
                  <a:lnTo>
                    <a:pt x="1946" y="22"/>
                  </a:lnTo>
                  <a:cubicBezTo>
                    <a:pt x="1925" y="20"/>
                    <a:pt x="1904" y="19"/>
                    <a:pt x="1883" y="18"/>
                  </a:cubicBezTo>
                  <a:cubicBezTo>
                    <a:pt x="1880" y="18"/>
                    <a:pt x="1877" y="18"/>
                    <a:pt x="1875" y="18"/>
                  </a:cubicBezTo>
                  <a:cubicBezTo>
                    <a:pt x="1870" y="18"/>
                    <a:pt x="1866" y="17"/>
                    <a:pt x="1862" y="17"/>
                  </a:cubicBezTo>
                  <a:lnTo>
                    <a:pt x="1862" y="18"/>
                  </a:lnTo>
                  <a:cubicBezTo>
                    <a:pt x="1162" y="0"/>
                    <a:pt x="504" y="440"/>
                    <a:pt x="277" y="1139"/>
                  </a:cubicBezTo>
                  <a:cubicBezTo>
                    <a:pt x="0" y="1993"/>
                    <a:pt x="467" y="2909"/>
                    <a:pt x="1320" y="3187"/>
                  </a:cubicBezTo>
                  <a:cubicBezTo>
                    <a:pt x="2041" y="3421"/>
                    <a:pt x="2806" y="3124"/>
                    <a:pt x="3194" y="2513"/>
                  </a:cubicBezTo>
                  <a:cubicBezTo>
                    <a:pt x="3226" y="2525"/>
                    <a:pt x="3259" y="2537"/>
                    <a:pt x="3292" y="2547"/>
                  </a:cubicBezTo>
                  <a:cubicBezTo>
                    <a:pt x="3971" y="2768"/>
                    <a:pt x="4681" y="2632"/>
                    <a:pt x="5219" y="2242"/>
                  </a:cubicBezTo>
                  <a:cubicBezTo>
                    <a:pt x="4838" y="2287"/>
                    <a:pt x="4441" y="2253"/>
                    <a:pt x="4052" y="2126"/>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69">
              <a:extLst>
                <a:ext uri="{FF2B5EF4-FFF2-40B4-BE49-F238E27FC236}">
                  <a16:creationId xmlns:a16="http://schemas.microsoft.com/office/drawing/2014/main" id="{6D58E0F4-A075-4727-8621-0539363EC360}"/>
                </a:ext>
              </a:extLst>
            </p:cNvPr>
            <p:cNvSpPr>
              <a:spLocks noEditPoints="1"/>
            </p:cNvSpPr>
            <p:nvPr/>
          </p:nvSpPr>
          <p:spPr bwMode="auto">
            <a:xfrm>
              <a:off x="6943725" y="3398838"/>
              <a:ext cx="1476375" cy="2008188"/>
            </a:xfrm>
            <a:custGeom>
              <a:avLst/>
              <a:gdLst>
                <a:gd name="T0" fmla="*/ 2912 w 3591"/>
                <a:gd name="T1" fmla="*/ 3878 h 4886"/>
                <a:gd name="T2" fmla="*/ 1764 w 3591"/>
                <a:gd name="T3" fmla="*/ 4463 h 4886"/>
                <a:gd name="T4" fmla="*/ 931 w 3591"/>
                <a:gd name="T5" fmla="*/ 4192 h 4886"/>
                <a:gd name="T6" fmla="*/ 428 w 3591"/>
                <a:gd name="T7" fmla="*/ 2573 h 4886"/>
                <a:gd name="T8" fmla="*/ 435 w 3591"/>
                <a:gd name="T9" fmla="*/ 2552 h 4886"/>
                <a:gd name="T10" fmla="*/ 454 w 3591"/>
                <a:gd name="T11" fmla="*/ 2505 h 4886"/>
                <a:gd name="T12" fmla="*/ 457 w 3591"/>
                <a:gd name="T13" fmla="*/ 2497 h 4886"/>
                <a:gd name="T14" fmla="*/ 500 w 3591"/>
                <a:gd name="T15" fmla="*/ 2404 h 4886"/>
                <a:gd name="T16" fmla="*/ 694 w 3591"/>
                <a:gd name="T17" fmla="*/ 2410 h 4886"/>
                <a:gd name="T18" fmla="*/ 2582 w 3591"/>
                <a:gd name="T19" fmla="*/ 1730 h 4886"/>
                <a:gd name="T20" fmla="*/ 3082 w 3591"/>
                <a:gd name="T21" fmla="*/ 1195 h 4886"/>
                <a:gd name="T22" fmla="*/ 3269 w 3591"/>
                <a:gd name="T23" fmla="*/ 905 h 4886"/>
                <a:gd name="T24" fmla="*/ 2914 w 3591"/>
                <a:gd name="T25" fmla="*/ 1805 h 4886"/>
                <a:gd name="T26" fmla="*/ 2857 w 3591"/>
                <a:gd name="T27" fmla="*/ 1880 h 4886"/>
                <a:gd name="T28" fmla="*/ 2751 w 3591"/>
                <a:gd name="T29" fmla="*/ 2011 h 4886"/>
                <a:gd name="T30" fmla="*/ 2859 w 3591"/>
                <a:gd name="T31" fmla="*/ 2141 h 4886"/>
                <a:gd name="T32" fmla="*/ 2912 w 3591"/>
                <a:gd name="T33" fmla="*/ 3878 h 4886"/>
                <a:gd name="T34" fmla="*/ 3081 w 3591"/>
                <a:gd name="T35" fmla="*/ 1927 h 4886"/>
                <a:gd name="T36" fmla="*/ 3386 w 3591"/>
                <a:gd name="T37" fmla="*/ 0 h 4886"/>
                <a:gd name="T38" fmla="*/ 2915 w 3591"/>
                <a:gd name="T39" fmla="*/ 1073 h 4886"/>
                <a:gd name="T40" fmla="*/ 2450 w 3591"/>
                <a:gd name="T41" fmla="*/ 1571 h 4886"/>
                <a:gd name="T42" fmla="*/ 386 w 3591"/>
                <a:gd name="T43" fmla="*/ 2186 h 4886"/>
                <a:gd name="T44" fmla="*/ 263 w 3591"/>
                <a:gd name="T45" fmla="*/ 2426 h 4886"/>
                <a:gd name="T46" fmla="*/ 263 w 3591"/>
                <a:gd name="T47" fmla="*/ 2425 h 4886"/>
                <a:gd name="T48" fmla="*/ 263 w 3591"/>
                <a:gd name="T49" fmla="*/ 2426 h 4886"/>
                <a:gd name="T50" fmla="*/ 240 w 3591"/>
                <a:gd name="T51" fmla="*/ 2485 h 4886"/>
                <a:gd name="T52" fmla="*/ 237 w 3591"/>
                <a:gd name="T53" fmla="*/ 2493 h 4886"/>
                <a:gd name="T54" fmla="*/ 233 w 3591"/>
                <a:gd name="T55" fmla="*/ 2504 h 4886"/>
                <a:gd name="T56" fmla="*/ 233 w 3591"/>
                <a:gd name="T57" fmla="*/ 2505 h 4886"/>
                <a:gd name="T58" fmla="*/ 810 w 3591"/>
                <a:gd name="T59" fmla="*/ 4359 h 4886"/>
                <a:gd name="T60" fmla="*/ 3079 w 3591"/>
                <a:gd name="T61" fmla="*/ 3999 h 4886"/>
                <a:gd name="T62" fmla="*/ 3018 w 3591"/>
                <a:gd name="T63" fmla="*/ 2009 h 4886"/>
                <a:gd name="T64" fmla="*/ 3081 w 3591"/>
                <a:gd name="T65" fmla="*/ 1927 h 4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91" h="4886">
                  <a:moveTo>
                    <a:pt x="2912" y="3878"/>
                  </a:moveTo>
                  <a:cubicBezTo>
                    <a:pt x="2646" y="4244"/>
                    <a:pt x="2217" y="4463"/>
                    <a:pt x="1764" y="4463"/>
                  </a:cubicBezTo>
                  <a:cubicBezTo>
                    <a:pt x="1463" y="4463"/>
                    <a:pt x="1175" y="4369"/>
                    <a:pt x="931" y="4192"/>
                  </a:cubicBezTo>
                  <a:cubicBezTo>
                    <a:pt x="428" y="3826"/>
                    <a:pt x="221" y="3160"/>
                    <a:pt x="428" y="2573"/>
                  </a:cubicBezTo>
                  <a:lnTo>
                    <a:pt x="435" y="2552"/>
                  </a:lnTo>
                  <a:cubicBezTo>
                    <a:pt x="441" y="2537"/>
                    <a:pt x="447" y="2521"/>
                    <a:pt x="454" y="2505"/>
                  </a:cubicBezTo>
                  <a:lnTo>
                    <a:pt x="457" y="2497"/>
                  </a:lnTo>
                  <a:cubicBezTo>
                    <a:pt x="470" y="2466"/>
                    <a:pt x="484" y="2435"/>
                    <a:pt x="500" y="2404"/>
                  </a:cubicBezTo>
                  <a:cubicBezTo>
                    <a:pt x="565" y="2408"/>
                    <a:pt x="630" y="2410"/>
                    <a:pt x="694" y="2410"/>
                  </a:cubicBezTo>
                  <a:cubicBezTo>
                    <a:pt x="1384" y="2410"/>
                    <a:pt x="2054" y="2169"/>
                    <a:pt x="2582" y="1730"/>
                  </a:cubicBezTo>
                  <a:cubicBezTo>
                    <a:pt x="2770" y="1573"/>
                    <a:pt x="2938" y="1393"/>
                    <a:pt x="3082" y="1195"/>
                  </a:cubicBezTo>
                  <a:cubicBezTo>
                    <a:pt x="3150" y="1101"/>
                    <a:pt x="3213" y="1004"/>
                    <a:pt x="3269" y="905"/>
                  </a:cubicBezTo>
                  <a:cubicBezTo>
                    <a:pt x="3228" y="1226"/>
                    <a:pt x="3108" y="1537"/>
                    <a:pt x="2914" y="1805"/>
                  </a:cubicBezTo>
                  <a:cubicBezTo>
                    <a:pt x="2896" y="1830"/>
                    <a:pt x="2877" y="1855"/>
                    <a:pt x="2857" y="1880"/>
                  </a:cubicBezTo>
                  <a:lnTo>
                    <a:pt x="2751" y="2011"/>
                  </a:lnTo>
                  <a:lnTo>
                    <a:pt x="2859" y="2141"/>
                  </a:lnTo>
                  <a:cubicBezTo>
                    <a:pt x="3271" y="2639"/>
                    <a:pt x="3293" y="3354"/>
                    <a:pt x="2912" y="3878"/>
                  </a:cubicBezTo>
                  <a:close/>
                  <a:moveTo>
                    <a:pt x="3081" y="1927"/>
                  </a:moveTo>
                  <a:cubicBezTo>
                    <a:pt x="3501" y="1348"/>
                    <a:pt x="3591" y="631"/>
                    <a:pt x="3386" y="0"/>
                  </a:cubicBezTo>
                  <a:cubicBezTo>
                    <a:pt x="3311" y="376"/>
                    <a:pt x="3156" y="743"/>
                    <a:pt x="2915" y="1073"/>
                  </a:cubicBezTo>
                  <a:cubicBezTo>
                    <a:pt x="2778" y="1262"/>
                    <a:pt x="2621" y="1428"/>
                    <a:pt x="2450" y="1571"/>
                  </a:cubicBezTo>
                  <a:cubicBezTo>
                    <a:pt x="1869" y="2054"/>
                    <a:pt x="1119" y="2269"/>
                    <a:pt x="386" y="2186"/>
                  </a:cubicBezTo>
                  <a:cubicBezTo>
                    <a:pt x="338" y="2264"/>
                    <a:pt x="297" y="2344"/>
                    <a:pt x="263" y="2426"/>
                  </a:cubicBezTo>
                  <a:lnTo>
                    <a:pt x="263" y="2425"/>
                  </a:lnTo>
                  <a:lnTo>
                    <a:pt x="263" y="2426"/>
                  </a:lnTo>
                  <a:cubicBezTo>
                    <a:pt x="255" y="2445"/>
                    <a:pt x="247" y="2465"/>
                    <a:pt x="240" y="2485"/>
                  </a:cubicBezTo>
                  <a:cubicBezTo>
                    <a:pt x="239" y="2487"/>
                    <a:pt x="238" y="2490"/>
                    <a:pt x="237" y="2493"/>
                  </a:cubicBezTo>
                  <a:cubicBezTo>
                    <a:pt x="235" y="2497"/>
                    <a:pt x="234" y="2500"/>
                    <a:pt x="233" y="2504"/>
                  </a:cubicBezTo>
                  <a:lnTo>
                    <a:pt x="233" y="2505"/>
                  </a:lnTo>
                  <a:cubicBezTo>
                    <a:pt x="0" y="3165"/>
                    <a:pt x="215" y="3926"/>
                    <a:pt x="810" y="4359"/>
                  </a:cubicBezTo>
                  <a:cubicBezTo>
                    <a:pt x="1536" y="4886"/>
                    <a:pt x="2552" y="4725"/>
                    <a:pt x="3079" y="3999"/>
                  </a:cubicBezTo>
                  <a:cubicBezTo>
                    <a:pt x="3525" y="3386"/>
                    <a:pt x="3479" y="2567"/>
                    <a:pt x="3018" y="2009"/>
                  </a:cubicBezTo>
                  <a:cubicBezTo>
                    <a:pt x="3039" y="1982"/>
                    <a:pt x="3060" y="1955"/>
                    <a:pt x="3081" y="192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70">
              <a:extLst>
                <a:ext uri="{FF2B5EF4-FFF2-40B4-BE49-F238E27FC236}">
                  <a16:creationId xmlns:a16="http://schemas.microsoft.com/office/drawing/2014/main" id="{E12CA16A-D473-4831-A2D5-E31C2AF9E566}"/>
                </a:ext>
              </a:extLst>
            </p:cNvPr>
            <p:cNvSpPr>
              <a:spLocks noEditPoints="1"/>
            </p:cNvSpPr>
            <p:nvPr/>
          </p:nvSpPr>
          <p:spPr bwMode="auto">
            <a:xfrm>
              <a:off x="7908925" y="2752726"/>
              <a:ext cx="1743075" cy="1738313"/>
            </a:xfrm>
            <a:custGeom>
              <a:avLst/>
              <a:gdLst>
                <a:gd name="T0" fmla="*/ 3229 w 4237"/>
                <a:gd name="T1" fmla="*/ 3630 h 4229"/>
                <a:gd name="T2" fmla="*/ 2397 w 4237"/>
                <a:gd name="T3" fmla="*/ 3900 h 4229"/>
                <a:gd name="T4" fmla="*/ 1534 w 4237"/>
                <a:gd name="T5" fmla="*/ 3609 h 4229"/>
                <a:gd name="T6" fmla="*/ 1516 w 4237"/>
                <a:gd name="T7" fmla="*/ 3595 h 4229"/>
                <a:gd name="T8" fmla="*/ 1482 w 4237"/>
                <a:gd name="T9" fmla="*/ 3567 h 4229"/>
                <a:gd name="T10" fmla="*/ 1397 w 4237"/>
                <a:gd name="T11" fmla="*/ 3484 h 4229"/>
                <a:gd name="T12" fmla="*/ 1397 w 4237"/>
                <a:gd name="T13" fmla="*/ 1299 h 4229"/>
                <a:gd name="T14" fmla="*/ 1043 w 4237"/>
                <a:gd name="T15" fmla="*/ 658 h 4229"/>
                <a:gd name="T16" fmla="*/ 825 w 4237"/>
                <a:gd name="T17" fmla="*/ 391 h 4229"/>
                <a:gd name="T18" fmla="*/ 1572 w 4237"/>
                <a:gd name="T19" fmla="*/ 1007 h 4229"/>
                <a:gd name="T20" fmla="*/ 1625 w 4237"/>
                <a:gd name="T21" fmla="*/ 1085 h 4229"/>
                <a:gd name="T22" fmla="*/ 1717 w 4237"/>
                <a:gd name="T23" fmla="*/ 1225 h 4229"/>
                <a:gd name="T24" fmla="*/ 1874 w 4237"/>
                <a:gd name="T25" fmla="*/ 1163 h 4229"/>
                <a:gd name="T26" fmla="*/ 2394 w 4237"/>
                <a:gd name="T27" fmla="*/ 1064 h 4229"/>
                <a:gd name="T28" fmla="*/ 3542 w 4237"/>
                <a:gd name="T29" fmla="*/ 1649 h 4229"/>
                <a:gd name="T30" fmla="*/ 3229 w 4237"/>
                <a:gd name="T31" fmla="*/ 3630 h 4229"/>
                <a:gd name="T32" fmla="*/ 3710 w 4237"/>
                <a:gd name="T33" fmla="*/ 1527 h 4229"/>
                <a:gd name="T34" fmla="*/ 1798 w 4237"/>
                <a:gd name="T35" fmla="*/ 971 h 4229"/>
                <a:gd name="T36" fmla="*/ 1739 w 4237"/>
                <a:gd name="T37" fmla="*/ 886 h 4229"/>
                <a:gd name="T38" fmla="*/ 0 w 4237"/>
                <a:gd name="T39" fmla="*/ 0 h 4229"/>
                <a:gd name="T40" fmla="*/ 876 w 4237"/>
                <a:gd name="T41" fmla="*/ 779 h 4229"/>
                <a:gd name="T42" fmla="*/ 1205 w 4237"/>
                <a:gd name="T43" fmla="*/ 1376 h 4229"/>
                <a:gd name="T44" fmla="*/ 1153 w 4237"/>
                <a:gd name="T45" fmla="*/ 3529 h 4229"/>
                <a:gd name="T46" fmla="*/ 1342 w 4237"/>
                <a:gd name="T47" fmla="*/ 3720 h 4229"/>
                <a:gd name="T48" fmla="*/ 1342 w 4237"/>
                <a:gd name="T49" fmla="*/ 3720 h 4229"/>
                <a:gd name="T50" fmla="*/ 1342 w 4237"/>
                <a:gd name="T51" fmla="*/ 3720 h 4229"/>
                <a:gd name="T52" fmla="*/ 1392 w 4237"/>
                <a:gd name="T53" fmla="*/ 3760 h 4229"/>
                <a:gd name="T54" fmla="*/ 1398 w 4237"/>
                <a:gd name="T55" fmla="*/ 3765 h 4229"/>
                <a:gd name="T56" fmla="*/ 1408 w 4237"/>
                <a:gd name="T57" fmla="*/ 3773 h 4229"/>
                <a:gd name="T58" fmla="*/ 1408 w 4237"/>
                <a:gd name="T59" fmla="*/ 3773 h 4229"/>
                <a:gd name="T60" fmla="*/ 3350 w 4237"/>
                <a:gd name="T61" fmla="*/ 3797 h 4229"/>
                <a:gd name="T62" fmla="*/ 3710 w 4237"/>
                <a:gd name="T63" fmla="*/ 1527 h 4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37" h="4229">
                  <a:moveTo>
                    <a:pt x="3229" y="3630"/>
                  </a:moveTo>
                  <a:cubicBezTo>
                    <a:pt x="2985" y="3807"/>
                    <a:pt x="2697" y="3900"/>
                    <a:pt x="2397" y="3900"/>
                  </a:cubicBezTo>
                  <a:cubicBezTo>
                    <a:pt x="2086" y="3900"/>
                    <a:pt x="1780" y="3797"/>
                    <a:pt x="1534" y="3609"/>
                  </a:cubicBezTo>
                  <a:lnTo>
                    <a:pt x="1516" y="3595"/>
                  </a:lnTo>
                  <a:cubicBezTo>
                    <a:pt x="1505" y="3586"/>
                    <a:pt x="1493" y="3577"/>
                    <a:pt x="1482" y="3567"/>
                  </a:cubicBezTo>
                  <a:lnTo>
                    <a:pt x="1397" y="3484"/>
                  </a:lnTo>
                  <a:cubicBezTo>
                    <a:pt x="1674" y="2785"/>
                    <a:pt x="1676" y="1997"/>
                    <a:pt x="1397" y="1299"/>
                  </a:cubicBezTo>
                  <a:cubicBezTo>
                    <a:pt x="1307" y="1073"/>
                    <a:pt x="1188" y="857"/>
                    <a:pt x="1043" y="658"/>
                  </a:cubicBezTo>
                  <a:cubicBezTo>
                    <a:pt x="975" y="564"/>
                    <a:pt x="902" y="475"/>
                    <a:pt x="825" y="391"/>
                  </a:cubicBezTo>
                  <a:cubicBezTo>
                    <a:pt x="1118" y="529"/>
                    <a:pt x="1377" y="739"/>
                    <a:pt x="1572" y="1007"/>
                  </a:cubicBezTo>
                  <a:cubicBezTo>
                    <a:pt x="1589" y="1031"/>
                    <a:pt x="1607" y="1057"/>
                    <a:pt x="1625" y="1085"/>
                  </a:cubicBezTo>
                  <a:lnTo>
                    <a:pt x="1717" y="1225"/>
                  </a:lnTo>
                  <a:lnTo>
                    <a:pt x="1874" y="1163"/>
                  </a:lnTo>
                  <a:cubicBezTo>
                    <a:pt x="2040" y="1097"/>
                    <a:pt x="2215" y="1064"/>
                    <a:pt x="2394" y="1064"/>
                  </a:cubicBezTo>
                  <a:cubicBezTo>
                    <a:pt x="2847" y="1064"/>
                    <a:pt x="3276" y="1283"/>
                    <a:pt x="3542" y="1649"/>
                  </a:cubicBezTo>
                  <a:cubicBezTo>
                    <a:pt x="4002" y="2281"/>
                    <a:pt x="3861" y="3170"/>
                    <a:pt x="3229" y="3630"/>
                  </a:cubicBezTo>
                  <a:close/>
                  <a:moveTo>
                    <a:pt x="3710" y="1527"/>
                  </a:moveTo>
                  <a:cubicBezTo>
                    <a:pt x="3264" y="915"/>
                    <a:pt x="2471" y="705"/>
                    <a:pt x="1798" y="971"/>
                  </a:cubicBezTo>
                  <a:cubicBezTo>
                    <a:pt x="1779" y="942"/>
                    <a:pt x="1759" y="914"/>
                    <a:pt x="1739" y="886"/>
                  </a:cubicBezTo>
                  <a:cubicBezTo>
                    <a:pt x="1319" y="308"/>
                    <a:pt x="664" y="1"/>
                    <a:pt x="0" y="0"/>
                  </a:cubicBezTo>
                  <a:cubicBezTo>
                    <a:pt x="335" y="188"/>
                    <a:pt x="636" y="449"/>
                    <a:pt x="876" y="779"/>
                  </a:cubicBezTo>
                  <a:cubicBezTo>
                    <a:pt x="1013" y="968"/>
                    <a:pt x="1123" y="1169"/>
                    <a:pt x="1205" y="1376"/>
                  </a:cubicBezTo>
                  <a:cubicBezTo>
                    <a:pt x="1486" y="2078"/>
                    <a:pt x="1458" y="2858"/>
                    <a:pt x="1153" y="3529"/>
                  </a:cubicBezTo>
                  <a:cubicBezTo>
                    <a:pt x="1212" y="3599"/>
                    <a:pt x="1275" y="3662"/>
                    <a:pt x="1342" y="3720"/>
                  </a:cubicBezTo>
                  <a:lnTo>
                    <a:pt x="1342" y="3720"/>
                  </a:lnTo>
                  <a:lnTo>
                    <a:pt x="1342" y="3720"/>
                  </a:lnTo>
                  <a:cubicBezTo>
                    <a:pt x="1359" y="3734"/>
                    <a:pt x="1375" y="3747"/>
                    <a:pt x="1392" y="3760"/>
                  </a:cubicBezTo>
                  <a:cubicBezTo>
                    <a:pt x="1394" y="3762"/>
                    <a:pt x="1396" y="3764"/>
                    <a:pt x="1398" y="3765"/>
                  </a:cubicBezTo>
                  <a:cubicBezTo>
                    <a:pt x="1402" y="3768"/>
                    <a:pt x="1405" y="3770"/>
                    <a:pt x="1408" y="3773"/>
                  </a:cubicBezTo>
                  <a:lnTo>
                    <a:pt x="1408" y="3773"/>
                  </a:lnTo>
                  <a:cubicBezTo>
                    <a:pt x="1964" y="4198"/>
                    <a:pt x="2755" y="4229"/>
                    <a:pt x="3350" y="3797"/>
                  </a:cubicBezTo>
                  <a:cubicBezTo>
                    <a:pt x="4076" y="3269"/>
                    <a:pt x="4237" y="2253"/>
                    <a:pt x="3710" y="1527"/>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71">
              <a:extLst>
                <a:ext uri="{FF2B5EF4-FFF2-40B4-BE49-F238E27FC236}">
                  <a16:creationId xmlns:a16="http://schemas.microsoft.com/office/drawing/2014/main" id="{D835CFE6-4C90-4EB4-8C07-95552ED3741B}"/>
                </a:ext>
              </a:extLst>
            </p:cNvPr>
            <p:cNvSpPr>
              <a:spLocks noEditPoints="1"/>
            </p:cNvSpPr>
            <p:nvPr/>
          </p:nvSpPr>
          <p:spPr bwMode="auto">
            <a:xfrm>
              <a:off x="7153275" y="1570038"/>
              <a:ext cx="2005013" cy="1370013"/>
            </a:xfrm>
            <a:custGeom>
              <a:avLst/>
              <a:gdLst>
                <a:gd name="T0" fmla="*/ 3907 w 4874"/>
                <a:gd name="T1" fmla="*/ 2989 h 3333"/>
                <a:gd name="T2" fmla="*/ 3888 w 4874"/>
                <a:gd name="T3" fmla="*/ 3002 h 3333"/>
                <a:gd name="T4" fmla="*/ 3852 w 4874"/>
                <a:gd name="T5" fmla="*/ 3026 h 3333"/>
                <a:gd name="T6" fmla="*/ 3831 w 4874"/>
                <a:gd name="T7" fmla="*/ 3036 h 3333"/>
                <a:gd name="T8" fmla="*/ 3826 w 4874"/>
                <a:gd name="T9" fmla="*/ 3042 h 3333"/>
                <a:gd name="T10" fmla="*/ 3749 w 4874"/>
                <a:gd name="T11" fmla="*/ 3084 h 3333"/>
                <a:gd name="T12" fmla="*/ 1860 w 4874"/>
                <a:gd name="T13" fmla="*/ 2399 h 3333"/>
                <a:gd name="T14" fmla="*/ 1668 w 4874"/>
                <a:gd name="T15" fmla="*/ 2406 h 3333"/>
                <a:gd name="T16" fmla="*/ 948 w 4874"/>
                <a:gd name="T17" fmla="*/ 2544 h 3333"/>
                <a:gd name="T18" fmla="*/ 627 w 4874"/>
                <a:gd name="T19" fmla="*/ 2669 h 3333"/>
                <a:gd name="T20" fmla="*/ 1444 w 4874"/>
                <a:gd name="T21" fmla="*/ 2150 h 3333"/>
                <a:gd name="T22" fmla="*/ 1534 w 4874"/>
                <a:gd name="T23" fmla="*/ 2123 h 3333"/>
                <a:gd name="T24" fmla="*/ 1696 w 4874"/>
                <a:gd name="T25" fmla="*/ 2079 h 3333"/>
                <a:gd name="T26" fmla="*/ 1686 w 4874"/>
                <a:gd name="T27" fmla="*/ 1911 h 3333"/>
                <a:gd name="T28" fmla="*/ 2663 w 4874"/>
                <a:gd name="T29" fmla="*/ 474 h 3333"/>
                <a:gd name="T30" fmla="*/ 3102 w 4874"/>
                <a:gd name="T31" fmla="*/ 404 h 3333"/>
                <a:gd name="T32" fmla="*/ 4450 w 4874"/>
                <a:gd name="T33" fmla="*/ 1384 h 3333"/>
                <a:gd name="T34" fmla="*/ 3907 w 4874"/>
                <a:gd name="T35" fmla="*/ 2989 h 3333"/>
                <a:gd name="T36" fmla="*/ 4647 w 4874"/>
                <a:gd name="T37" fmla="*/ 1320 h 3333"/>
                <a:gd name="T38" fmla="*/ 2599 w 4874"/>
                <a:gd name="T39" fmla="*/ 277 h 3333"/>
                <a:gd name="T40" fmla="*/ 1479 w 4874"/>
                <a:gd name="T41" fmla="*/ 1924 h 3333"/>
                <a:gd name="T42" fmla="*/ 1380 w 4874"/>
                <a:gd name="T43" fmla="*/ 1953 h 3333"/>
                <a:gd name="T44" fmla="*/ 0 w 4874"/>
                <a:gd name="T45" fmla="*/ 3333 h 3333"/>
                <a:gd name="T46" fmla="*/ 1012 w 4874"/>
                <a:gd name="T47" fmla="*/ 2741 h 3333"/>
                <a:gd name="T48" fmla="*/ 1681 w 4874"/>
                <a:gd name="T49" fmla="*/ 2612 h 3333"/>
                <a:gd name="T50" fmla="*/ 3713 w 4874"/>
                <a:gd name="T51" fmla="*/ 3327 h 3333"/>
                <a:gd name="T52" fmla="*/ 3953 w 4874"/>
                <a:gd name="T53" fmla="*/ 3206 h 3333"/>
                <a:gd name="T54" fmla="*/ 3953 w 4874"/>
                <a:gd name="T55" fmla="*/ 3206 h 3333"/>
                <a:gd name="T56" fmla="*/ 3953 w 4874"/>
                <a:gd name="T57" fmla="*/ 3206 h 3333"/>
                <a:gd name="T58" fmla="*/ 4006 w 4874"/>
                <a:gd name="T59" fmla="*/ 3172 h 3333"/>
                <a:gd name="T60" fmla="*/ 4013 w 4874"/>
                <a:gd name="T61" fmla="*/ 3167 h 3333"/>
                <a:gd name="T62" fmla="*/ 4024 w 4874"/>
                <a:gd name="T63" fmla="*/ 3160 h 3333"/>
                <a:gd name="T64" fmla="*/ 4024 w 4874"/>
                <a:gd name="T65" fmla="*/ 3160 h 3333"/>
                <a:gd name="T66" fmla="*/ 4647 w 4874"/>
                <a:gd name="T67" fmla="*/ 1320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74" h="3333">
                  <a:moveTo>
                    <a:pt x="3907" y="2989"/>
                  </a:moveTo>
                  <a:lnTo>
                    <a:pt x="3888" y="3002"/>
                  </a:lnTo>
                  <a:cubicBezTo>
                    <a:pt x="3876" y="3010"/>
                    <a:pt x="3864" y="3018"/>
                    <a:pt x="3852" y="3026"/>
                  </a:cubicBezTo>
                  <a:lnTo>
                    <a:pt x="3831" y="3036"/>
                  </a:lnTo>
                  <a:lnTo>
                    <a:pt x="3826" y="3042"/>
                  </a:lnTo>
                  <a:cubicBezTo>
                    <a:pt x="3800" y="3056"/>
                    <a:pt x="3775" y="3071"/>
                    <a:pt x="3749" y="3084"/>
                  </a:cubicBezTo>
                  <a:cubicBezTo>
                    <a:pt x="3218" y="2642"/>
                    <a:pt x="2552" y="2399"/>
                    <a:pt x="1860" y="2399"/>
                  </a:cubicBezTo>
                  <a:cubicBezTo>
                    <a:pt x="1796" y="2399"/>
                    <a:pt x="1732" y="2402"/>
                    <a:pt x="1668" y="2406"/>
                  </a:cubicBezTo>
                  <a:cubicBezTo>
                    <a:pt x="1424" y="2422"/>
                    <a:pt x="1182" y="2468"/>
                    <a:pt x="948" y="2544"/>
                  </a:cubicBezTo>
                  <a:cubicBezTo>
                    <a:pt x="838" y="2580"/>
                    <a:pt x="731" y="2622"/>
                    <a:pt x="627" y="2669"/>
                  </a:cubicBezTo>
                  <a:cubicBezTo>
                    <a:pt x="849" y="2433"/>
                    <a:pt x="1129" y="2252"/>
                    <a:pt x="1444" y="2150"/>
                  </a:cubicBezTo>
                  <a:cubicBezTo>
                    <a:pt x="1473" y="2140"/>
                    <a:pt x="1503" y="2131"/>
                    <a:pt x="1534" y="2123"/>
                  </a:cubicBezTo>
                  <a:lnTo>
                    <a:pt x="1696" y="2079"/>
                  </a:lnTo>
                  <a:lnTo>
                    <a:pt x="1686" y="1911"/>
                  </a:lnTo>
                  <a:cubicBezTo>
                    <a:pt x="1645" y="1265"/>
                    <a:pt x="2047" y="674"/>
                    <a:pt x="2663" y="474"/>
                  </a:cubicBezTo>
                  <a:cubicBezTo>
                    <a:pt x="2806" y="427"/>
                    <a:pt x="2953" y="404"/>
                    <a:pt x="3102" y="404"/>
                  </a:cubicBezTo>
                  <a:cubicBezTo>
                    <a:pt x="3718" y="404"/>
                    <a:pt x="4260" y="798"/>
                    <a:pt x="4450" y="1384"/>
                  </a:cubicBezTo>
                  <a:cubicBezTo>
                    <a:pt x="4642" y="1976"/>
                    <a:pt x="4419" y="2636"/>
                    <a:pt x="3907" y="2989"/>
                  </a:cubicBezTo>
                  <a:close/>
                  <a:moveTo>
                    <a:pt x="4647" y="1320"/>
                  </a:moveTo>
                  <a:cubicBezTo>
                    <a:pt x="4369" y="467"/>
                    <a:pt x="3453" y="0"/>
                    <a:pt x="2599" y="277"/>
                  </a:cubicBezTo>
                  <a:cubicBezTo>
                    <a:pt x="1879" y="511"/>
                    <a:pt x="1434" y="1201"/>
                    <a:pt x="1479" y="1924"/>
                  </a:cubicBezTo>
                  <a:cubicBezTo>
                    <a:pt x="1446" y="1933"/>
                    <a:pt x="1413" y="1943"/>
                    <a:pt x="1380" y="1953"/>
                  </a:cubicBezTo>
                  <a:cubicBezTo>
                    <a:pt x="700" y="2174"/>
                    <a:pt x="206" y="2702"/>
                    <a:pt x="0" y="3333"/>
                  </a:cubicBezTo>
                  <a:cubicBezTo>
                    <a:pt x="282" y="3072"/>
                    <a:pt x="623" y="2867"/>
                    <a:pt x="1012" y="2741"/>
                  </a:cubicBezTo>
                  <a:cubicBezTo>
                    <a:pt x="1234" y="2669"/>
                    <a:pt x="1459" y="2627"/>
                    <a:pt x="1681" y="2612"/>
                  </a:cubicBezTo>
                  <a:cubicBezTo>
                    <a:pt x="2435" y="2562"/>
                    <a:pt x="3169" y="2829"/>
                    <a:pt x="3713" y="3327"/>
                  </a:cubicBezTo>
                  <a:cubicBezTo>
                    <a:pt x="3797" y="3293"/>
                    <a:pt x="3878" y="3252"/>
                    <a:pt x="3953" y="3206"/>
                  </a:cubicBezTo>
                  <a:lnTo>
                    <a:pt x="3953" y="3206"/>
                  </a:lnTo>
                  <a:lnTo>
                    <a:pt x="3953" y="3206"/>
                  </a:lnTo>
                  <a:cubicBezTo>
                    <a:pt x="3971" y="3195"/>
                    <a:pt x="3989" y="3183"/>
                    <a:pt x="4006" y="3172"/>
                  </a:cubicBezTo>
                  <a:cubicBezTo>
                    <a:pt x="4009" y="3170"/>
                    <a:pt x="4011" y="3168"/>
                    <a:pt x="4013" y="3167"/>
                  </a:cubicBezTo>
                  <a:cubicBezTo>
                    <a:pt x="4017" y="3164"/>
                    <a:pt x="4020" y="3162"/>
                    <a:pt x="4024" y="3160"/>
                  </a:cubicBezTo>
                  <a:lnTo>
                    <a:pt x="4024" y="3160"/>
                  </a:lnTo>
                  <a:cubicBezTo>
                    <a:pt x="4600" y="2762"/>
                    <a:pt x="4874" y="2020"/>
                    <a:pt x="4647" y="132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Oval 12">
            <a:extLst>
              <a:ext uri="{FF2B5EF4-FFF2-40B4-BE49-F238E27FC236}">
                <a16:creationId xmlns:a16="http://schemas.microsoft.com/office/drawing/2014/main" id="{119F6E78-A121-49B8-B9D4-B76635C8281B}"/>
              </a:ext>
            </a:extLst>
          </p:cNvPr>
          <p:cNvSpPr/>
          <p:nvPr/>
        </p:nvSpPr>
        <p:spPr>
          <a:xfrm>
            <a:off x="5340569" y="2548651"/>
            <a:ext cx="1536377" cy="1437883"/>
          </a:xfrm>
          <a:prstGeom prst="ellipse">
            <a:avLst/>
          </a:prstGeom>
          <a:solidFill>
            <a:schemeClr val="tx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900" dirty="0">
                <a:solidFill>
                  <a:schemeClr val="tx1"/>
                </a:solidFill>
              </a:rPr>
              <a:t>Mixed</a:t>
            </a:r>
          </a:p>
          <a:p>
            <a:pPr algn="ctr"/>
            <a:r>
              <a:rPr lang="en-US" sz="1900" dirty="0">
                <a:solidFill>
                  <a:schemeClr val="tx1"/>
                </a:solidFill>
              </a:rPr>
              <a:t>Methods</a:t>
            </a:r>
          </a:p>
        </p:txBody>
      </p:sp>
      <p:grpSp>
        <p:nvGrpSpPr>
          <p:cNvPr id="14" name="Group 13">
            <a:extLst>
              <a:ext uri="{FF2B5EF4-FFF2-40B4-BE49-F238E27FC236}">
                <a16:creationId xmlns:a16="http://schemas.microsoft.com/office/drawing/2014/main" id="{FCF40E8F-228E-4A0E-9986-60D878DEFB1F}"/>
              </a:ext>
            </a:extLst>
          </p:cNvPr>
          <p:cNvGrpSpPr/>
          <p:nvPr/>
        </p:nvGrpSpPr>
        <p:grpSpPr>
          <a:xfrm>
            <a:off x="941821" y="1011984"/>
            <a:ext cx="3487487" cy="1726632"/>
            <a:chOff x="407369" y="1624415"/>
            <a:chExt cx="2879314" cy="1726632"/>
          </a:xfrm>
        </p:grpSpPr>
        <p:sp>
          <p:nvSpPr>
            <p:cNvPr id="15" name="Rectangle 14">
              <a:extLst>
                <a:ext uri="{FF2B5EF4-FFF2-40B4-BE49-F238E27FC236}">
                  <a16:creationId xmlns:a16="http://schemas.microsoft.com/office/drawing/2014/main" id="{5AB395F2-C5D2-4018-B207-97C57EFE6BD1}"/>
                </a:ext>
              </a:extLst>
            </p:cNvPr>
            <p:cNvSpPr/>
            <p:nvPr/>
          </p:nvSpPr>
          <p:spPr>
            <a:xfrm>
              <a:off x="407369" y="1624415"/>
              <a:ext cx="2285924" cy="707886"/>
            </a:xfrm>
            <a:prstGeom prst="rect">
              <a:avLst/>
            </a:prstGeom>
          </p:spPr>
          <p:txBody>
            <a:bodyPr wrap="square" anchor="b">
              <a:spAutoFit/>
            </a:bodyPr>
            <a:lstStyle/>
            <a:p>
              <a:r>
                <a:rPr lang="da-DK" sz="2000" b="1" dirty="0">
                  <a:solidFill>
                    <a:schemeClr val="accent6"/>
                  </a:solidFill>
                </a:rPr>
                <a:t>Health records review</a:t>
              </a:r>
              <a:endParaRPr lang="en-US" sz="2000" b="1" dirty="0">
                <a:solidFill>
                  <a:schemeClr val="accent6"/>
                </a:solidFill>
              </a:endParaRPr>
            </a:p>
          </p:txBody>
        </p:sp>
        <p:sp>
          <p:nvSpPr>
            <p:cNvPr id="16" name="Rectangle 15">
              <a:extLst>
                <a:ext uri="{FF2B5EF4-FFF2-40B4-BE49-F238E27FC236}">
                  <a16:creationId xmlns:a16="http://schemas.microsoft.com/office/drawing/2014/main" id="{2434F6DB-1730-4548-8630-40DAFC342DA5}"/>
                </a:ext>
              </a:extLst>
            </p:cNvPr>
            <p:cNvSpPr/>
            <p:nvPr/>
          </p:nvSpPr>
          <p:spPr>
            <a:xfrm>
              <a:off x="407369" y="2273829"/>
              <a:ext cx="2879314" cy="1077218"/>
            </a:xfrm>
            <a:prstGeom prst="rect">
              <a:avLst/>
            </a:prstGeom>
          </p:spPr>
          <p:txBody>
            <a:bodyPr wrap="square">
              <a:spAutoFit/>
            </a:bodyPr>
            <a:lstStyle/>
            <a:p>
              <a:r>
                <a:rPr lang="en-GB" sz="1600" dirty="0"/>
                <a:t>Assessment of routine reporting data on skin NTDs at both facility and district level. </a:t>
              </a:r>
              <a:endParaRPr lang="en-US" sz="1600" dirty="0"/>
            </a:p>
          </p:txBody>
        </p:sp>
      </p:grpSp>
      <p:grpSp>
        <p:nvGrpSpPr>
          <p:cNvPr id="17" name="Group 16">
            <a:extLst>
              <a:ext uri="{FF2B5EF4-FFF2-40B4-BE49-F238E27FC236}">
                <a16:creationId xmlns:a16="http://schemas.microsoft.com/office/drawing/2014/main" id="{CBDB80C7-00E8-4D7C-9283-4C634D5172BC}"/>
              </a:ext>
            </a:extLst>
          </p:cNvPr>
          <p:cNvGrpSpPr/>
          <p:nvPr/>
        </p:nvGrpSpPr>
        <p:grpSpPr>
          <a:xfrm>
            <a:off x="186776" y="2398176"/>
            <a:ext cx="3359994" cy="1965858"/>
            <a:chOff x="407369" y="1631410"/>
            <a:chExt cx="2879314" cy="1965858"/>
          </a:xfrm>
        </p:grpSpPr>
        <p:sp>
          <p:nvSpPr>
            <p:cNvPr id="18" name="Rectangle 17">
              <a:extLst>
                <a:ext uri="{FF2B5EF4-FFF2-40B4-BE49-F238E27FC236}">
                  <a16:creationId xmlns:a16="http://schemas.microsoft.com/office/drawing/2014/main" id="{F48B5A9D-026D-4890-8840-310CAF58D96D}"/>
                </a:ext>
              </a:extLst>
            </p:cNvPr>
            <p:cNvSpPr/>
            <p:nvPr/>
          </p:nvSpPr>
          <p:spPr>
            <a:xfrm>
              <a:off x="407369" y="1631410"/>
              <a:ext cx="2141313" cy="707886"/>
            </a:xfrm>
            <a:prstGeom prst="rect">
              <a:avLst/>
            </a:prstGeom>
          </p:spPr>
          <p:txBody>
            <a:bodyPr wrap="square" anchor="b">
              <a:spAutoFit/>
            </a:bodyPr>
            <a:lstStyle/>
            <a:p>
              <a:r>
                <a:rPr lang="da-DK" sz="2000" b="1" dirty="0">
                  <a:solidFill>
                    <a:schemeClr val="accent5"/>
                  </a:solidFill>
                </a:rPr>
                <a:t>Health systems review</a:t>
              </a:r>
              <a:endParaRPr lang="en-US" sz="2000" b="1" dirty="0">
                <a:solidFill>
                  <a:schemeClr val="accent5"/>
                </a:solidFill>
              </a:endParaRPr>
            </a:p>
          </p:txBody>
        </p:sp>
        <p:sp>
          <p:nvSpPr>
            <p:cNvPr id="19" name="Rectangle 18">
              <a:extLst>
                <a:ext uri="{FF2B5EF4-FFF2-40B4-BE49-F238E27FC236}">
                  <a16:creationId xmlns:a16="http://schemas.microsoft.com/office/drawing/2014/main" id="{20BBD4C3-D64A-4301-A0AB-FDA3A0523158}"/>
                </a:ext>
              </a:extLst>
            </p:cNvPr>
            <p:cNvSpPr/>
            <p:nvPr/>
          </p:nvSpPr>
          <p:spPr>
            <a:xfrm>
              <a:off x="407369" y="2273829"/>
              <a:ext cx="2879314" cy="1323439"/>
            </a:xfrm>
            <a:prstGeom prst="rect">
              <a:avLst/>
            </a:prstGeom>
          </p:spPr>
          <p:txBody>
            <a:bodyPr wrap="square">
              <a:spAutoFit/>
            </a:bodyPr>
            <a:lstStyle/>
            <a:p>
              <a:r>
                <a:rPr lang="en-GB" sz="1600" dirty="0"/>
                <a:t>Service availability and readiness surveys (conducted at health centres, posts and CHPS) and medicines surveys (conducted at pharmacies and drug sellers) </a:t>
              </a:r>
              <a:endParaRPr lang="en-US" sz="1600" dirty="0"/>
            </a:p>
          </p:txBody>
        </p:sp>
      </p:grpSp>
      <p:grpSp>
        <p:nvGrpSpPr>
          <p:cNvPr id="20" name="Group 19">
            <a:extLst>
              <a:ext uri="{FF2B5EF4-FFF2-40B4-BE49-F238E27FC236}">
                <a16:creationId xmlns:a16="http://schemas.microsoft.com/office/drawing/2014/main" id="{539BF7F4-AA16-44F2-8D4E-0A5036B34144}"/>
              </a:ext>
            </a:extLst>
          </p:cNvPr>
          <p:cNvGrpSpPr/>
          <p:nvPr/>
        </p:nvGrpSpPr>
        <p:grpSpPr>
          <a:xfrm>
            <a:off x="1244305" y="4255373"/>
            <a:ext cx="3756976" cy="1651087"/>
            <a:chOff x="407368" y="1946181"/>
            <a:chExt cx="2879315" cy="1651087"/>
          </a:xfrm>
        </p:grpSpPr>
        <p:sp>
          <p:nvSpPr>
            <p:cNvPr id="21" name="Rectangle 20">
              <a:extLst>
                <a:ext uri="{FF2B5EF4-FFF2-40B4-BE49-F238E27FC236}">
                  <a16:creationId xmlns:a16="http://schemas.microsoft.com/office/drawing/2014/main" id="{921C3236-2381-4FC4-AFFC-98A2A22D09F3}"/>
                </a:ext>
              </a:extLst>
            </p:cNvPr>
            <p:cNvSpPr/>
            <p:nvPr/>
          </p:nvSpPr>
          <p:spPr>
            <a:xfrm>
              <a:off x="407368" y="1946181"/>
              <a:ext cx="2879314" cy="400110"/>
            </a:xfrm>
            <a:prstGeom prst="rect">
              <a:avLst/>
            </a:prstGeom>
          </p:spPr>
          <p:txBody>
            <a:bodyPr wrap="square" anchor="b">
              <a:spAutoFit/>
            </a:bodyPr>
            <a:lstStyle/>
            <a:p>
              <a:r>
                <a:rPr lang="da-DK" sz="2000" b="1" dirty="0">
                  <a:solidFill>
                    <a:schemeClr val="accent4"/>
                  </a:solidFill>
                </a:rPr>
                <a:t>Observations</a:t>
              </a:r>
              <a:endParaRPr lang="en-US" sz="2000" b="1" dirty="0">
                <a:solidFill>
                  <a:schemeClr val="accent4"/>
                </a:solidFill>
              </a:endParaRPr>
            </a:p>
          </p:txBody>
        </p:sp>
        <p:sp>
          <p:nvSpPr>
            <p:cNvPr id="22" name="Rectangle 21">
              <a:extLst>
                <a:ext uri="{FF2B5EF4-FFF2-40B4-BE49-F238E27FC236}">
                  <a16:creationId xmlns:a16="http://schemas.microsoft.com/office/drawing/2014/main" id="{A1271A6E-5BB6-4B9D-8C17-7C59A2A31294}"/>
                </a:ext>
              </a:extLst>
            </p:cNvPr>
            <p:cNvSpPr/>
            <p:nvPr/>
          </p:nvSpPr>
          <p:spPr>
            <a:xfrm>
              <a:off x="407369" y="2273829"/>
              <a:ext cx="2879314" cy="1323439"/>
            </a:xfrm>
            <a:prstGeom prst="rect">
              <a:avLst/>
            </a:prstGeom>
          </p:spPr>
          <p:txBody>
            <a:bodyPr wrap="square">
              <a:spAutoFit/>
            </a:bodyPr>
            <a:lstStyle/>
            <a:p>
              <a:r>
                <a:rPr lang="en-GB" sz="1600" dirty="0"/>
                <a:t>In a small </a:t>
              </a:r>
              <a:r>
                <a:rPr lang="en-US" sz="1600" dirty="0"/>
                <a:t>number of health facilities, patients, </a:t>
              </a:r>
              <a:r>
                <a:rPr lang="en-US" sz="1600" dirty="0" err="1"/>
                <a:t>organisations</a:t>
              </a:r>
              <a:r>
                <a:rPr lang="en-US" sz="1600" dirty="0"/>
                <a:t> and members of the local care system were selected to follow more closely through </a:t>
              </a:r>
              <a:r>
                <a:rPr lang="en-GB" sz="1600" dirty="0"/>
                <a:t>in-person observations </a:t>
              </a:r>
              <a:endParaRPr lang="en-US" sz="1600" dirty="0"/>
            </a:p>
          </p:txBody>
        </p:sp>
      </p:grpSp>
      <p:pic>
        <p:nvPicPr>
          <p:cNvPr id="23" name="Graphic 22" descr="Magnifying glass">
            <a:extLst>
              <a:ext uri="{FF2B5EF4-FFF2-40B4-BE49-F238E27FC236}">
                <a16:creationId xmlns:a16="http://schemas.microsoft.com/office/drawing/2014/main" id="{4715810A-C5DB-46B7-A909-EFABC86E49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9101" y="4142728"/>
            <a:ext cx="512064" cy="512064"/>
          </a:xfrm>
          <a:prstGeom prst="rect">
            <a:avLst/>
          </a:prstGeom>
        </p:spPr>
      </p:pic>
      <p:grpSp>
        <p:nvGrpSpPr>
          <p:cNvPr id="24" name="Group 23">
            <a:extLst>
              <a:ext uri="{FF2B5EF4-FFF2-40B4-BE49-F238E27FC236}">
                <a16:creationId xmlns:a16="http://schemas.microsoft.com/office/drawing/2014/main" id="{E0DAA659-C5B9-4A94-9DDA-563835DF3BB7}"/>
              </a:ext>
            </a:extLst>
          </p:cNvPr>
          <p:cNvGrpSpPr/>
          <p:nvPr/>
        </p:nvGrpSpPr>
        <p:grpSpPr>
          <a:xfrm>
            <a:off x="9029176" y="1874020"/>
            <a:ext cx="3162823" cy="1904303"/>
            <a:chOff x="407368" y="1939186"/>
            <a:chExt cx="3060020" cy="1904303"/>
          </a:xfrm>
        </p:grpSpPr>
        <p:sp>
          <p:nvSpPr>
            <p:cNvPr id="25" name="Rectangle 24">
              <a:extLst>
                <a:ext uri="{FF2B5EF4-FFF2-40B4-BE49-F238E27FC236}">
                  <a16:creationId xmlns:a16="http://schemas.microsoft.com/office/drawing/2014/main" id="{B3E75860-00C1-462F-BF11-8656B6C6AB93}"/>
                </a:ext>
              </a:extLst>
            </p:cNvPr>
            <p:cNvSpPr/>
            <p:nvPr/>
          </p:nvSpPr>
          <p:spPr>
            <a:xfrm>
              <a:off x="407368" y="1939186"/>
              <a:ext cx="2879314" cy="400110"/>
            </a:xfrm>
            <a:prstGeom prst="rect">
              <a:avLst/>
            </a:prstGeom>
          </p:spPr>
          <p:txBody>
            <a:bodyPr wrap="square" anchor="b">
              <a:spAutoFit/>
            </a:bodyPr>
            <a:lstStyle/>
            <a:p>
              <a:pPr algn="r"/>
              <a:r>
                <a:rPr lang="da-DK" sz="2000" b="1" dirty="0">
                  <a:solidFill>
                    <a:schemeClr val="accent1"/>
                  </a:solidFill>
                </a:rPr>
                <a:t>In depth interviews</a:t>
              </a:r>
              <a:endParaRPr lang="en-US" sz="2000" b="1" dirty="0">
                <a:solidFill>
                  <a:schemeClr val="accent1"/>
                </a:solidFill>
              </a:endParaRPr>
            </a:p>
          </p:txBody>
        </p:sp>
        <p:sp>
          <p:nvSpPr>
            <p:cNvPr id="26" name="Rectangle 25">
              <a:extLst>
                <a:ext uri="{FF2B5EF4-FFF2-40B4-BE49-F238E27FC236}">
                  <a16:creationId xmlns:a16="http://schemas.microsoft.com/office/drawing/2014/main" id="{3C0994CA-96DB-4681-A157-A9103784B4C0}"/>
                </a:ext>
              </a:extLst>
            </p:cNvPr>
            <p:cNvSpPr/>
            <p:nvPr/>
          </p:nvSpPr>
          <p:spPr>
            <a:xfrm>
              <a:off x="407368" y="2273829"/>
              <a:ext cx="3060020" cy="1569660"/>
            </a:xfrm>
            <a:prstGeom prst="rect">
              <a:avLst/>
            </a:prstGeom>
          </p:spPr>
          <p:txBody>
            <a:bodyPr wrap="square">
              <a:spAutoFit/>
            </a:bodyPr>
            <a:lstStyle/>
            <a:p>
              <a:r>
                <a:rPr lang="en-GB" sz="1600" dirty="0"/>
                <a:t>With stakeholders (local&amp; national) delivering health, social or local care services related to these diseases, and with community members who have experience with these skin diseases</a:t>
              </a:r>
              <a:endParaRPr lang="en-US" sz="1600" dirty="0"/>
            </a:p>
          </p:txBody>
        </p:sp>
      </p:grpSp>
      <p:grpSp>
        <p:nvGrpSpPr>
          <p:cNvPr id="27" name="Group 26">
            <a:extLst>
              <a:ext uri="{FF2B5EF4-FFF2-40B4-BE49-F238E27FC236}">
                <a16:creationId xmlns:a16="http://schemas.microsoft.com/office/drawing/2014/main" id="{8A48FFA7-51B5-4109-8568-F8FE04755461}"/>
              </a:ext>
            </a:extLst>
          </p:cNvPr>
          <p:cNvGrpSpPr/>
          <p:nvPr/>
        </p:nvGrpSpPr>
        <p:grpSpPr>
          <a:xfrm>
            <a:off x="8633739" y="4102100"/>
            <a:ext cx="3214175" cy="1904303"/>
            <a:chOff x="405946" y="1847098"/>
            <a:chExt cx="2879314" cy="1904303"/>
          </a:xfrm>
        </p:grpSpPr>
        <p:sp>
          <p:nvSpPr>
            <p:cNvPr id="28" name="Rectangle 27">
              <a:extLst>
                <a:ext uri="{FF2B5EF4-FFF2-40B4-BE49-F238E27FC236}">
                  <a16:creationId xmlns:a16="http://schemas.microsoft.com/office/drawing/2014/main" id="{AE7E014B-3FB2-423F-965C-F08BBB30D269}"/>
                </a:ext>
              </a:extLst>
            </p:cNvPr>
            <p:cNvSpPr/>
            <p:nvPr/>
          </p:nvSpPr>
          <p:spPr>
            <a:xfrm>
              <a:off x="549593" y="1847098"/>
              <a:ext cx="2735665" cy="400110"/>
            </a:xfrm>
            <a:prstGeom prst="rect">
              <a:avLst/>
            </a:prstGeom>
          </p:spPr>
          <p:txBody>
            <a:bodyPr wrap="square" anchor="b">
              <a:spAutoFit/>
            </a:bodyPr>
            <a:lstStyle/>
            <a:p>
              <a:pPr algn="r"/>
              <a:r>
                <a:rPr lang="da-DK" sz="2000" b="1" dirty="0">
                  <a:solidFill>
                    <a:schemeClr val="accent3"/>
                  </a:solidFill>
                </a:rPr>
                <a:t>Focus group discussions</a:t>
              </a:r>
              <a:endParaRPr lang="en-US" sz="2000" b="1" dirty="0">
                <a:solidFill>
                  <a:schemeClr val="accent3"/>
                </a:solidFill>
              </a:endParaRPr>
            </a:p>
          </p:txBody>
        </p:sp>
        <p:sp>
          <p:nvSpPr>
            <p:cNvPr id="29" name="Rectangle 28">
              <a:extLst>
                <a:ext uri="{FF2B5EF4-FFF2-40B4-BE49-F238E27FC236}">
                  <a16:creationId xmlns:a16="http://schemas.microsoft.com/office/drawing/2014/main" id="{58D8C163-4297-463E-A35F-886D546E7236}"/>
                </a:ext>
              </a:extLst>
            </p:cNvPr>
            <p:cNvSpPr/>
            <p:nvPr/>
          </p:nvSpPr>
          <p:spPr>
            <a:xfrm>
              <a:off x="405946" y="2181741"/>
              <a:ext cx="2879314" cy="1569660"/>
            </a:xfrm>
            <a:prstGeom prst="rect">
              <a:avLst/>
            </a:prstGeom>
          </p:spPr>
          <p:txBody>
            <a:bodyPr wrap="square">
              <a:spAutoFit/>
            </a:bodyPr>
            <a:lstStyle/>
            <a:p>
              <a:r>
                <a:rPr lang="en-GB" sz="1600" dirty="0"/>
                <a:t>With different groups of community members exploring: knowledge and views on skin diseases; experiences of living with skin diseases; experiences of providing care or services</a:t>
              </a:r>
              <a:endParaRPr lang="en-US" sz="1600" dirty="0"/>
            </a:p>
          </p:txBody>
        </p:sp>
      </p:grpSp>
      <p:pic>
        <p:nvPicPr>
          <p:cNvPr id="32" name="Gráfico 35" descr="Books">
            <a:extLst>
              <a:ext uri="{FF2B5EF4-FFF2-40B4-BE49-F238E27FC236}">
                <a16:creationId xmlns:a16="http://schemas.microsoft.com/office/drawing/2014/main" id="{964AAE77-A626-4C6C-AC3F-1E306374F1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82402" y="992625"/>
            <a:ext cx="512064" cy="512064"/>
          </a:xfrm>
          <a:prstGeom prst="rect">
            <a:avLst/>
          </a:prstGeom>
        </p:spPr>
      </p:pic>
      <p:pic>
        <p:nvPicPr>
          <p:cNvPr id="33" name="Graphic 32" descr="Bar chart">
            <a:extLst>
              <a:ext uri="{FF2B5EF4-FFF2-40B4-BE49-F238E27FC236}">
                <a16:creationId xmlns:a16="http://schemas.microsoft.com/office/drawing/2014/main" id="{FFE1B99E-4A30-479B-8E83-F07493ACDD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50759" y="2582434"/>
            <a:ext cx="512064" cy="512064"/>
          </a:xfrm>
          <a:prstGeom prst="rect">
            <a:avLst/>
          </a:prstGeom>
        </p:spPr>
      </p:pic>
      <p:pic>
        <p:nvPicPr>
          <p:cNvPr id="34" name="Graphic 33" descr="Magnifying glass">
            <a:extLst>
              <a:ext uri="{FF2B5EF4-FFF2-40B4-BE49-F238E27FC236}">
                <a16:creationId xmlns:a16="http://schemas.microsoft.com/office/drawing/2014/main" id="{FA931912-C709-4B21-ABF2-FEDD58C962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1036" y="4519189"/>
            <a:ext cx="844969" cy="844969"/>
          </a:xfrm>
          <a:prstGeom prst="rect">
            <a:avLst/>
          </a:prstGeom>
        </p:spPr>
      </p:pic>
      <p:pic>
        <p:nvPicPr>
          <p:cNvPr id="35" name="Graphic 34" descr="Boardroom with solid fill">
            <a:extLst>
              <a:ext uri="{FF2B5EF4-FFF2-40B4-BE49-F238E27FC236}">
                <a16:creationId xmlns:a16="http://schemas.microsoft.com/office/drawing/2014/main" id="{47F563AE-50B6-4279-B43A-9940E953AB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625876" y="1457908"/>
            <a:ext cx="844969" cy="844969"/>
          </a:xfrm>
          <a:prstGeom prst="rect">
            <a:avLst/>
          </a:prstGeom>
        </p:spPr>
      </p:pic>
      <p:pic>
        <p:nvPicPr>
          <p:cNvPr id="36" name="Graphic 35" descr="Target Audience">
            <a:extLst>
              <a:ext uri="{FF2B5EF4-FFF2-40B4-BE49-F238E27FC236}">
                <a16:creationId xmlns:a16="http://schemas.microsoft.com/office/drawing/2014/main" id="{A6252BB8-EEBC-4A08-9CD0-0C73CD0BA1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95393" y="3325127"/>
            <a:ext cx="844969" cy="844969"/>
          </a:xfrm>
          <a:prstGeom prst="rect">
            <a:avLst/>
          </a:prstGeom>
        </p:spPr>
      </p:pic>
      <p:pic>
        <p:nvPicPr>
          <p:cNvPr id="38" name="Graphic 37" descr="Bar chart">
            <a:extLst>
              <a:ext uri="{FF2B5EF4-FFF2-40B4-BE49-F238E27FC236}">
                <a16:creationId xmlns:a16="http://schemas.microsoft.com/office/drawing/2014/main" id="{957A22A8-6961-40E3-B462-39FFFD0138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1652" y="3366446"/>
            <a:ext cx="844969" cy="844969"/>
          </a:xfrm>
          <a:prstGeom prst="rect">
            <a:avLst/>
          </a:prstGeom>
        </p:spPr>
      </p:pic>
      <p:sp>
        <p:nvSpPr>
          <p:cNvPr id="42" name="Title 1">
            <a:extLst>
              <a:ext uri="{FF2B5EF4-FFF2-40B4-BE49-F238E27FC236}">
                <a16:creationId xmlns:a16="http://schemas.microsoft.com/office/drawing/2014/main" id="{2E122DDD-F540-4895-A5CB-F2B515232416}"/>
              </a:ext>
            </a:extLst>
          </p:cNvPr>
          <p:cNvSpPr txBox="1">
            <a:spLocks/>
          </p:cNvSpPr>
          <p:nvPr/>
        </p:nvSpPr>
        <p:spPr>
          <a:xfrm>
            <a:off x="-56434" y="-11483"/>
            <a:ext cx="8722825" cy="10790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b="1" dirty="0"/>
              <a:t>Integrated case-finding and management: </a:t>
            </a:r>
          </a:p>
          <a:p>
            <a:pPr algn="l"/>
            <a:r>
              <a:rPr lang="en-GB" sz="4000" dirty="0"/>
              <a:t>Formative Research Overview</a:t>
            </a:r>
          </a:p>
        </p:txBody>
      </p:sp>
      <p:sp>
        <p:nvSpPr>
          <p:cNvPr id="44" name="Rectangle 43">
            <a:extLst>
              <a:ext uri="{FF2B5EF4-FFF2-40B4-BE49-F238E27FC236}">
                <a16:creationId xmlns:a16="http://schemas.microsoft.com/office/drawing/2014/main" id="{4159FD13-837C-442A-8243-B6028CD6AA5B}"/>
              </a:ext>
            </a:extLst>
          </p:cNvPr>
          <p:cNvSpPr/>
          <p:nvPr/>
        </p:nvSpPr>
        <p:spPr>
          <a:xfrm>
            <a:off x="10531011" y="195209"/>
            <a:ext cx="1530850" cy="57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descr="A picture containing shape&#10;&#10;Description automatically generated">
            <a:extLst>
              <a:ext uri="{FF2B5EF4-FFF2-40B4-BE49-F238E27FC236}">
                <a16:creationId xmlns:a16="http://schemas.microsoft.com/office/drawing/2014/main" id="{A9959D91-E7AC-4659-A3ED-9FC2AB98A20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26030" y="147637"/>
            <a:ext cx="2356970" cy="1066800"/>
          </a:xfrm>
          <a:prstGeom prst="rect">
            <a:avLst/>
          </a:prstGeom>
        </p:spPr>
      </p:pic>
      <p:pic>
        <p:nvPicPr>
          <p:cNvPr id="47" name="Graphic 46" descr="Target Audience">
            <a:extLst>
              <a:ext uri="{FF2B5EF4-FFF2-40B4-BE49-F238E27FC236}">
                <a16:creationId xmlns:a16="http://schemas.microsoft.com/office/drawing/2014/main" id="{25677237-BABD-47AE-830A-2C4FABA591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66391" y="4063149"/>
            <a:ext cx="506637" cy="506637"/>
          </a:xfrm>
          <a:prstGeom prst="rect">
            <a:avLst/>
          </a:prstGeom>
        </p:spPr>
      </p:pic>
      <p:pic>
        <p:nvPicPr>
          <p:cNvPr id="48" name="Graphic 47" descr="Boardroom with solid fill">
            <a:extLst>
              <a:ext uri="{FF2B5EF4-FFF2-40B4-BE49-F238E27FC236}">
                <a16:creationId xmlns:a16="http://schemas.microsoft.com/office/drawing/2014/main" id="{451B10D5-B743-438F-81D1-9F0FDB2551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111416" y="1737392"/>
            <a:ext cx="614614" cy="614614"/>
          </a:xfrm>
          <a:prstGeom prst="rect">
            <a:avLst/>
          </a:prstGeom>
        </p:spPr>
      </p:pic>
      <p:pic>
        <p:nvPicPr>
          <p:cNvPr id="49" name="Gráfico 35" descr="Books">
            <a:extLst>
              <a:ext uri="{FF2B5EF4-FFF2-40B4-BE49-F238E27FC236}">
                <a16:creationId xmlns:a16="http://schemas.microsoft.com/office/drawing/2014/main" id="{78492F6C-D6DA-44DC-A589-138567490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4237" y="1489219"/>
            <a:ext cx="672396" cy="672396"/>
          </a:xfrm>
          <a:prstGeom prst="rect">
            <a:avLst/>
          </a:prstGeom>
        </p:spPr>
      </p:pic>
    </p:spTree>
    <p:extLst>
      <p:ext uri="{BB962C8B-B14F-4D97-AF65-F5344CB8AC3E}">
        <p14:creationId xmlns:p14="http://schemas.microsoft.com/office/powerpoint/2010/main" val="2360722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16935</TotalTime>
  <Words>1207</Words>
  <Application>Microsoft Office PowerPoint</Application>
  <PresentationFormat>Widescreen</PresentationFormat>
  <Paragraphs>195</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Calibri</vt:lpstr>
      <vt:lpstr>Calibri Light</vt:lpstr>
      <vt:lpstr>GeosansLight</vt:lpstr>
      <vt:lpstr>Segoe Print</vt:lpstr>
      <vt:lpstr>Times New Roman</vt:lpstr>
      <vt:lpstr>Office Theme</vt:lpstr>
      <vt:lpstr>Integrated Approaches to Neglected Tropical Diseases of the Skin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School of Hygiene &amp; Tropical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Timothy</dc:creator>
  <cp:lastModifiedBy>Forbes, Kathryn J</cp:lastModifiedBy>
  <cp:revision>924</cp:revision>
  <dcterms:created xsi:type="dcterms:W3CDTF">2018-08-08T09:15:20Z</dcterms:created>
  <dcterms:modified xsi:type="dcterms:W3CDTF">2023-01-26T10:05:00Z</dcterms:modified>
</cp:coreProperties>
</file>