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0" r:id="rId7"/>
    <p:sldId id="258" r:id="rId8"/>
    <p:sldId id="274" r:id="rId9"/>
    <p:sldId id="279" r:id="rId10"/>
    <p:sldId id="281" r:id="rId11"/>
    <p:sldId id="276" r:id="rId12"/>
    <p:sldId id="278" r:id="rId13"/>
    <p:sldId id="282" r:id="rId14"/>
    <p:sldId id="283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DF49B-ACEE-43AC-B6DF-A8F3C28AE35A}" v="3" dt="2023-01-10T16:55:18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68467" autoAdjust="0"/>
  </p:normalViewPr>
  <p:slideViewPr>
    <p:cSldViewPr snapToGrid="0">
      <p:cViewPr varScale="1">
        <p:scale>
          <a:sx n="45" d="100"/>
          <a:sy n="45" d="100"/>
        </p:scale>
        <p:origin x="1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A776-E5F1-4910-BB1B-C16C63397DE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C8D7D-9765-461C-9BE8-44D9C36E2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6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48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Parasites manipulate host cells through epigenetic mechanisms that alter host genome expression and signalling pathways (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Sh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- methylation that interrupts immune function)</a:t>
            </a:r>
          </a:p>
          <a:p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Epigenetic signatures have been associated with stunting</a:t>
            </a:r>
            <a:endParaRPr lang="en-GB" b="0" dirty="0"/>
          </a:p>
          <a:p>
            <a:endParaRPr lang="en-GB" dirty="0"/>
          </a:p>
          <a:p>
            <a:r>
              <a:rPr lang="en-GB" dirty="0"/>
              <a:t>Isn’t much evidence yet – but interesting area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26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3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Stunting indicates a failure to achieve one’s own genetic potential for height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Physical stunting is accompanied by reduced and delayed neurocognitive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Child on the left is twice the age of girl on the right, yet both same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2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Sustainable development goal 2 is Zero Hunger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6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Aside from inadequate nutrition, there are other key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Repeated and/or persistent parasitic 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Studies shown that anthelmintics can increase height in SAC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First 1000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Stunting more difficult to salvage after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Crucial window of opportunity for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4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Opinion article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Present and summarise potential mechanistic pathways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Evidence interactions between these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8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Incompletely defined syndrome - characterised by evidence of </a:t>
            </a:r>
            <a:r>
              <a:rPr lang="en-GB" b="1" dirty="0"/>
              <a:t>gut mucosal inflammation, altered intestinal architecture (</a:t>
            </a:r>
            <a:r>
              <a:rPr lang="en-GB" sz="1200" b="1" dirty="0">
                <a:effectLst/>
                <a:latin typeface="Arial" panose="020B0604020202020204" pitchFamily="34" charset="0"/>
              </a:rPr>
              <a:t>v</a:t>
            </a:r>
            <a:r>
              <a:rPr lang="en-GB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illous atrophy and crypt hyperplasia) and dysbiosis </a:t>
            </a:r>
            <a:r>
              <a:rPr lang="en-GB" sz="1200" b="1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asymptomatic</a:t>
            </a:r>
            <a:endParaRPr lang="en-GB" sz="1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</a:rPr>
              <a:t>A number of potential triggers </a:t>
            </a:r>
            <a:r>
              <a:rPr lang="en-GB" sz="120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1200" dirty="0">
                <a:effectLst/>
                <a:latin typeface="Arial" panose="020B0604020202020204" pitchFamily="34" charset="0"/>
              </a:rPr>
              <a:t>GI infections e.g. Giardia </a:t>
            </a:r>
            <a:r>
              <a:rPr lang="en-GB" dirty="0"/>
              <a:t>disrupt the epithelium (damage + inflammation)</a:t>
            </a:r>
          </a:p>
          <a:p>
            <a:endParaRPr lang="en-GB" dirty="0"/>
          </a:p>
          <a:p>
            <a:r>
              <a:rPr lang="en-GB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Resulting </a:t>
            </a:r>
            <a:r>
              <a:rPr lang="en-GB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intestinal leakiness, reduced gut SA, </a:t>
            </a:r>
            <a:r>
              <a:rPr lang="en-GB" b="1" dirty="0"/>
              <a:t>and destruction of catalytically active brush border enzymes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maldigestion and malabsorption </a:t>
            </a:r>
            <a:r>
              <a:rPr lang="en-GB" dirty="0">
                <a:sym typeface="Wingdings" panose="05000000000000000000" pitchFamily="2" charset="2"/>
              </a:rPr>
              <a:t> malnutrition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Anaemia </a:t>
            </a:r>
            <a:r>
              <a:rPr lang="en-GB" dirty="0">
                <a:sym typeface="Wingdings" panose="05000000000000000000" pitchFamily="2" charset="2"/>
              </a:rPr>
              <a:t> w</a:t>
            </a:r>
            <a:r>
              <a:rPr lang="en-GB" dirty="0"/>
              <a:t>orms feed and anticoagulants cause continued bleeding at the feeding site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7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Anaemia may inflict hypoxic conditions on cells – can interfere with insulin-like growth factor-1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Low maternal IGF-1 levels at birth have been associate with LBW (proxy for stunting at birth)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8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Microbiota is established early in life – influenced by the mother (milk)</a:t>
            </a:r>
          </a:p>
          <a:p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Parasites influence maturation (more strongly in the first 1000 days), causing profile changes (lower diversity in bacterial species + overgrowth of certain species), associated with stunting </a:t>
            </a:r>
          </a:p>
          <a:p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0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EED - bacterial translocation into systemic circulation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Invasive protozoal infections are associated with fever</a:t>
            </a:r>
          </a:p>
          <a:p>
            <a:endParaRPr lang="en-GB" dirty="0"/>
          </a:p>
          <a:p>
            <a:r>
              <a:rPr lang="en-GB" dirty="0"/>
              <a:t>Immune function is </a:t>
            </a:r>
            <a:r>
              <a:rPr lang="en-GB" dirty="0" err="1"/>
              <a:t>nergetically</a:t>
            </a:r>
            <a:r>
              <a:rPr lang="en-GB" dirty="0"/>
              <a:t> costly - potentially diverts calories away from linear growth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Interestingly, helminths – potentially attenuate immune response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C8D7D-9765-461C-9BE8-44D9C36E2B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3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6FBD-D22C-4E83-BA8C-E56E4CF48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FCEFF-F408-44E0-A527-5A04E6EE0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AC267-8C54-4D14-B90A-E275F20D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B9D4-7CC7-469A-9C40-AC5BACE0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E4C31-84D0-4E91-822F-21DECE7D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3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5765-1849-417C-8687-9475CC36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377EF-95FA-4B05-BA69-F4BEDDD29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0490A-E00F-4C23-B188-3312FAE1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29C79-EBE4-4F1D-9DD1-E98037EA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F757-428E-4621-A2E8-D9A5EB3B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7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0435B-1933-4D20-91A0-B9871DF78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80363-E15C-4B9F-AE41-5F65D057C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1278A-05FD-4A43-9AE4-821BCB10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C4410-3ACC-40B3-A8C7-51A86685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9524-AA60-40A6-9F91-6A2D5A4A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2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5571-67CE-47E6-BC0E-AC50B211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43A9-7857-4734-B7A5-DC7D575B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544A8-6FDD-4F01-99F5-5C5D30C3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458C-868C-4C5E-9554-0C12B60C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5272-0226-4F0B-8293-218A79B1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9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CA83-48C9-4809-A046-84F87D3F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DD637-1D18-4056-AFCE-D1CD6DBC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F19B-9F3E-4DB4-AD8F-8E49B225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0D347-2946-4757-8138-2AED8AF8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CD0E7-ACFB-40E0-A5E8-BFC1FF0F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3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A44D-EEAD-47B0-83EB-36D267A2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12F1-4E2D-4E91-934D-5820E1F8A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A10B3-51ED-4B23-93B7-E096BAF8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7EF19-88E6-4B68-89FE-612B6F51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498E2-C7CF-490B-8887-A52C73F3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1225-F8A4-4C12-94A9-BB58A456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85E4-B47D-4E5C-846A-57C2CB9F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3D1AE-59F2-48F7-895C-87DC0B7D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4F7F8-26EE-4C55-A74A-BDAF95790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E9795-1FB3-453F-BEDE-7F52EB759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FD324-DF03-4F68-BEC5-BD8D28FEA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31D5B-ECDC-4713-A906-D0143D1A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D1459-BF51-4508-86CF-8909E41F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40F19-FD09-4759-9EA5-086851B4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1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B83F-CADD-4BC7-8B16-12ED5E47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8E99C-FAA2-47F7-9341-8251CFE1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727D6-3F92-4ED4-BD3F-77A30015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355CA-D121-40F3-999A-D1EB518A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2BD10-7322-4754-AC35-A40581C9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41E76-EE91-4722-8AC4-3B82B859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821C6-7034-4200-A585-34BD7FAE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6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B180-C320-4FE6-9879-2D487669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EDA9-C956-4EA6-9C66-D315C36C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36F0-7B46-43EA-BE4C-D4144DFB9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5C25C-302D-43BA-B59B-36396E81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A7C45-F5BF-4F3B-93F8-D5D2155E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B9076-8A8F-40FD-BF54-3B59A2A0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9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DB96-FAAA-472E-963E-40FC328D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375AC-08FD-4CAB-B8E3-67F5D80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9C42C-50DA-4692-89F2-50B7EE70F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E050E-34BD-448F-ACF7-197CBF72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D3644-F0A3-477B-B23F-D02BEC5C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4E504-9F94-406E-83C2-4D1E9AA9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F4201-E84C-4E1F-85A6-738493B4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EAB6C-B209-4567-9210-C8B176A6C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DADEB-7196-4BE7-8728-5D3784E66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4A63-9D11-4D9E-A5B7-40E546274E6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F12D1-0A4C-4ACC-85E8-1BBFAEEAF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664D4-CBCA-4B53-88AE-90963EFBF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8A4D-02C1-4572-9170-2607C48C7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82793-833F-4502-99DE-21232A4F8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04" y="307606"/>
            <a:ext cx="5032744" cy="33656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b="0" i="0" u="none" strike="noStrike" dirty="0">
                <a:effectLst/>
              </a:rPr>
              <a:t>The potential mechanistic pathways leading from parasite infection to childhood stunting</a:t>
            </a: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2282A-E684-4691-9A68-14485A353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264579"/>
            <a:ext cx="5032744" cy="184528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Isobel L. Gabain</a:t>
            </a:r>
            <a:r>
              <a:rPr lang="en-US" baseline="30000"/>
              <a:t>1,2</a:t>
            </a:r>
            <a:r>
              <a:rPr lang="en-US"/>
              <a:t>,  Anouschka S. Ramsteijn</a:t>
            </a:r>
            <a:r>
              <a:rPr lang="en-US" baseline="30000"/>
              <a:t>3</a:t>
            </a:r>
            <a:r>
              <a:rPr lang="en-US"/>
              <a:t> and Joanne P. Webster</a:t>
            </a:r>
            <a:r>
              <a:rPr lang="en-US" baseline="30000"/>
              <a:t>1,2</a:t>
            </a:r>
          </a:p>
        </p:txBody>
      </p:sp>
      <p:pic>
        <p:nvPicPr>
          <p:cNvPr id="1028" name="Picture 4" descr="London School of Hygiene &amp;amp; Tropical Medicine - Wikipedia">
            <a:extLst>
              <a:ext uri="{FF2B5EF4-FFF2-40B4-BE49-F238E27FC236}">
                <a16:creationId xmlns:a16="http://schemas.microsoft.com/office/drawing/2014/main" id="{5D2F7E4D-9041-4614-B159-8C3A81A22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475" y="433387"/>
            <a:ext cx="4244950" cy="2037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oyal Veterinary College (RVC) (@RoyalVetCollege) / Twitter">
            <a:extLst>
              <a:ext uri="{FF2B5EF4-FFF2-40B4-BE49-F238E27FC236}">
                <a16:creationId xmlns:a16="http://schemas.microsoft.com/office/drawing/2014/main" id="{A60D79ED-ED53-457D-A757-0B3D86C1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9661" r="4415" b="22264"/>
          <a:stretch/>
        </p:blipFill>
        <p:spPr bwMode="auto">
          <a:xfrm>
            <a:off x="5661588" y="2619529"/>
            <a:ext cx="3497167" cy="22883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ion Against Stunting Hub: Early Childhood - Education and Cognition  workstream | Institute of Education - UCL – University College London">
            <a:extLst>
              <a:ext uri="{FF2B5EF4-FFF2-40B4-BE49-F238E27FC236}">
                <a16:creationId xmlns:a16="http://schemas.microsoft.com/office/drawing/2014/main" id="{FA06B01E-9AF5-4E73-ADF5-A14437CE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951" y="2744974"/>
            <a:ext cx="2958674" cy="1642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C119ED-B759-AFBE-EF9E-963C2D9A9A4E}"/>
              </a:ext>
            </a:extLst>
          </p:cNvPr>
          <p:cNvSpPr txBox="1"/>
          <p:nvPr/>
        </p:nvSpPr>
        <p:spPr>
          <a:xfrm>
            <a:off x="631704" y="5439304"/>
            <a:ext cx="42323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baseline="30000" dirty="0"/>
              <a:t>1</a:t>
            </a:r>
            <a:r>
              <a:rPr lang="en-GB" sz="1100" dirty="0"/>
              <a:t>Department of Pathobiology and Population Sciences, Royal Veterinary College, University of London, Herts, AL9 7TA, UK </a:t>
            </a:r>
          </a:p>
          <a:p>
            <a:pPr>
              <a:spcAft>
                <a:spcPts val="600"/>
              </a:spcAft>
            </a:pPr>
            <a:r>
              <a:rPr lang="en-GB" sz="1100" baseline="30000" dirty="0"/>
              <a:t>2</a:t>
            </a:r>
            <a:r>
              <a:rPr lang="en-GB" sz="1100" dirty="0"/>
              <a:t>London Centre for Neglected Tropical Diseases Research, Imperial College London Faculty of Medicine, St Mary’s Hospital Campus, London, W2 1NY, UK</a:t>
            </a:r>
          </a:p>
          <a:p>
            <a:pPr>
              <a:spcAft>
                <a:spcPts val="600"/>
              </a:spcAft>
            </a:pPr>
            <a:r>
              <a:rPr lang="en-GB" sz="1100" baseline="30000" dirty="0"/>
              <a:t>3</a:t>
            </a:r>
            <a:r>
              <a:rPr lang="en-GB" sz="1100" dirty="0"/>
              <a:t>Rowett Institute, University of Aberdeen, Aberdeen, AB25 2ZD, UK </a:t>
            </a:r>
          </a:p>
        </p:txBody>
      </p:sp>
      <p:pic>
        <p:nvPicPr>
          <p:cNvPr id="2050" name="Picture 2" descr="Visual Identity | StaffNet | The University of Aberdeen">
            <a:extLst>
              <a:ext uri="{FF2B5EF4-FFF2-40B4-BE49-F238E27FC236}">
                <a16:creationId xmlns:a16="http://schemas.microsoft.com/office/drawing/2014/main" id="{ED1B3069-44E4-DF7E-C2C2-4719A03C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83" y="4718242"/>
            <a:ext cx="4070142" cy="22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1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755D-169E-DAD3-2C20-CBE4F18D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02"/>
            <a:ext cx="10515600" cy="1325563"/>
          </a:xfrm>
        </p:spPr>
        <p:txBody>
          <a:bodyPr/>
          <a:lstStyle/>
          <a:p>
            <a:r>
              <a:rPr lang="en-GB" dirty="0"/>
              <a:t>Epigenetics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A3AF-A479-4A08-BC0C-86A29013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3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Epigenetics – characteristics in or on the DNA that influence gene expression but do not involve the genetic sequence e.g. DNA methylation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75E73-B180-6F8B-875E-106A7427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82" y="2692853"/>
            <a:ext cx="8407235" cy="36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1AD9-53CA-1FDF-655A-E7E241C5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Against Stunting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2665-24C3-609D-BE1C-DA72D742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39206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Longitudinal cohort study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37DF2-26AC-8708-6101-F1987FD5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95" y="1690688"/>
            <a:ext cx="5674248" cy="5004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BBF164-86B1-1898-3C49-4EA470490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2748436"/>
            <a:ext cx="4800446" cy="36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C610-CB7F-4F77-ABD0-E0F37EB8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8DFA-45B2-4B2C-9ACE-22823EC5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81" y="1721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Prof. Joanne P. Webster</a:t>
            </a:r>
          </a:p>
          <a:p>
            <a:pPr marL="0" indent="0">
              <a:buNone/>
            </a:pPr>
            <a:r>
              <a:rPr lang="en-GB" b="1" dirty="0"/>
              <a:t>Dr Anouschka Ramsteijn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Royal Veterinary College (RVC) (@RoyalVetCollege) / Twitter">
            <a:extLst>
              <a:ext uri="{FF2B5EF4-FFF2-40B4-BE49-F238E27FC236}">
                <a16:creationId xmlns:a16="http://schemas.microsoft.com/office/drawing/2014/main" id="{FE075B63-8803-4CB1-9E48-8233D73B4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9661" r="4415" b="22264"/>
          <a:stretch/>
        </p:blipFill>
        <p:spPr bwMode="auto">
          <a:xfrm>
            <a:off x="450781" y="4945318"/>
            <a:ext cx="2365075" cy="15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ndon School of Hygiene &amp;amp; Tropical Medicine - Wikipedia">
            <a:extLst>
              <a:ext uri="{FF2B5EF4-FFF2-40B4-BE49-F238E27FC236}">
                <a16:creationId xmlns:a16="http://schemas.microsoft.com/office/drawing/2014/main" id="{86DFE9C6-DC32-4547-847C-727265B8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16" y="5094015"/>
            <a:ext cx="2914291" cy="13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ction Against Stunting Hub: Early Childhood - Education and Cognition  workstream | Institute of Education - UCL – University College London">
            <a:extLst>
              <a:ext uri="{FF2B5EF4-FFF2-40B4-BE49-F238E27FC236}">
                <a16:creationId xmlns:a16="http://schemas.microsoft.com/office/drawing/2014/main" id="{6A1B864B-C559-4E4D-A737-2DD259453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178" y="5221751"/>
            <a:ext cx="2290313" cy="12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tion Against Stunting Hub – Alleviating child undernutrition, globally">
            <a:extLst>
              <a:ext uri="{FF2B5EF4-FFF2-40B4-BE49-F238E27FC236}">
                <a16:creationId xmlns:a16="http://schemas.microsoft.com/office/drawing/2014/main" id="{DE57F146-854B-4D86-8EFB-B10DC99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54" y="365125"/>
            <a:ext cx="5284820" cy="35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5A050-47C2-4298-A52D-1B259C869250}"/>
              </a:ext>
            </a:extLst>
          </p:cNvPr>
          <p:cNvSpPr txBox="1"/>
          <p:nvPr/>
        </p:nvSpPr>
        <p:spPr>
          <a:xfrm>
            <a:off x="5311151" y="3933025"/>
            <a:ext cx="2415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effectLst/>
              </a:rPr>
              <a:t>Action Against Stunting Hub (https://actionagainststunting.org/</a:t>
            </a:r>
            <a:endParaRPr lang="en-GB" sz="1000" dirty="0"/>
          </a:p>
        </p:txBody>
      </p:sp>
      <p:pic>
        <p:nvPicPr>
          <p:cNvPr id="1026" name="Picture 2" descr="Visual Identity | StaffNet | The University of Aberdeen">
            <a:extLst>
              <a:ext uri="{FF2B5EF4-FFF2-40B4-BE49-F238E27FC236}">
                <a16:creationId xmlns:a16="http://schemas.microsoft.com/office/drawing/2014/main" id="{04253C85-3A48-578C-46E8-64629FD3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78" y="5059979"/>
            <a:ext cx="3192508" cy="179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ofessor Joanne Webster | LCNTDR">
            <a:extLst>
              <a:ext uri="{FF2B5EF4-FFF2-40B4-BE49-F238E27FC236}">
                <a16:creationId xmlns:a16="http://schemas.microsoft.com/office/drawing/2014/main" id="{3DA85B8C-F1EA-3743-45EB-9D65EC5C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1" y="2982339"/>
            <a:ext cx="1342470" cy="17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 Anouschka Ramsteijn | The Rowett Institute | The University of Aberdeen">
            <a:extLst>
              <a:ext uri="{FF2B5EF4-FFF2-40B4-BE49-F238E27FC236}">
                <a16:creationId xmlns:a16="http://schemas.microsoft.com/office/drawing/2014/main" id="{5EB9CB5B-B9FB-0881-B719-085C0AB8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11" y="3037422"/>
            <a:ext cx="1791205" cy="17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366D-7B30-4008-9F22-AD3A88D6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Childhood Stunting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C5ED-2FAA-4634-8F7C-A683F493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9458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A child is “stunted” if they are too short for their age, having a length/height-for-age Z-score that falls more than two standard deviations below the WHO Child Growth Standards Medium</a:t>
            </a:r>
          </a:p>
          <a:p>
            <a:pPr marL="0" indent="0">
              <a:buNone/>
            </a:pPr>
            <a:r>
              <a:rPr lang="en-GB" dirty="0"/>
              <a:t>WHO estimates stunting affects ~24 %  or 161 mil children globally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4DF68A-B1E1-42D1-A41A-065E9A30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29" y="581025"/>
            <a:ext cx="37528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82A49-9183-4409-9301-9009A4692581}"/>
              </a:ext>
            </a:extLst>
          </p:cNvPr>
          <p:cNvSpPr txBox="1"/>
          <p:nvPr/>
        </p:nvSpPr>
        <p:spPr>
          <a:xfrm>
            <a:off x="10557343" y="6438646"/>
            <a:ext cx="2139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Onis and </a:t>
            </a:r>
            <a:r>
              <a:rPr lang="en-GB" sz="900" dirty="0" err="1">
                <a:solidFill>
                  <a:srgbClr val="FF0000"/>
                </a:solidFill>
              </a:rPr>
              <a:t>Branca</a:t>
            </a:r>
            <a:r>
              <a:rPr lang="en-GB" sz="900" dirty="0">
                <a:solidFill>
                  <a:srgbClr val="FF0000"/>
                </a:solidFill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378788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2B48-18DB-4B60-BB94-01F5641D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Stunting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D0F61-BA03-4861-B4D0-A5075041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644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SDG 2.2.1: Reduce the number of stunted under 5s by 40% by 2025</a:t>
            </a:r>
          </a:p>
          <a:p>
            <a:pPr marL="0" indent="0">
              <a:buNone/>
            </a:pPr>
            <a:r>
              <a:rPr lang="en-GB" dirty="0"/>
              <a:t>Further challenges: Climate, Covid-19, conflict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68915-B5CC-4F34-96BC-AC4C40953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7" t="7327" r="7756" b="7399"/>
          <a:stretch/>
        </p:blipFill>
        <p:spPr>
          <a:xfrm>
            <a:off x="5950699" y="280181"/>
            <a:ext cx="1410508" cy="1410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71754-C643-49C2-BE43-1C5B4E03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508" y="305101"/>
            <a:ext cx="4295775" cy="16192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C4EA86-B159-45C5-B0A9-79E8CF9E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3" y="3873500"/>
            <a:ext cx="36766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onavirus">
            <a:extLst>
              <a:ext uri="{FF2B5EF4-FFF2-40B4-BE49-F238E27FC236}">
                <a16:creationId xmlns:a16="http://schemas.microsoft.com/office/drawing/2014/main" id="{1E9A00BE-02B8-4AE5-AD21-C9BBF6C9E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4449" r="18318" b="-2313"/>
          <a:stretch/>
        </p:blipFill>
        <p:spPr bwMode="auto">
          <a:xfrm>
            <a:off x="4606237" y="3783012"/>
            <a:ext cx="293298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E2ED2C1-E9AF-4157-8BBB-76D998DE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19" y="2849562"/>
            <a:ext cx="4457170" cy="33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385A4F-6CC2-4A71-A807-8403F7DE71B4}"/>
              </a:ext>
            </a:extLst>
          </p:cNvPr>
          <p:cNvSpPr txBox="1"/>
          <p:nvPr/>
        </p:nvSpPr>
        <p:spPr>
          <a:xfrm>
            <a:off x="7816973" y="6196484"/>
            <a:ext cx="2139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Onis and </a:t>
            </a:r>
            <a:r>
              <a:rPr lang="en-GB" sz="900" dirty="0" err="1">
                <a:solidFill>
                  <a:srgbClr val="FF0000"/>
                </a:solidFill>
              </a:rPr>
              <a:t>Branca</a:t>
            </a:r>
            <a:r>
              <a:rPr lang="en-GB" sz="900" dirty="0">
                <a:solidFill>
                  <a:srgbClr val="FF0000"/>
                </a:solidFill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366540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703B-87B6-4BC3-922B-61FBD21A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06" y="299340"/>
            <a:ext cx="10515600" cy="1325563"/>
          </a:xfrm>
        </p:spPr>
        <p:txBody>
          <a:bodyPr/>
          <a:lstStyle/>
          <a:p>
            <a:r>
              <a:rPr lang="en-GB" dirty="0"/>
              <a:t>Parasites cause/contribute to stunting?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5013-CAB7-4930-83B1-9E624415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49" y="1725254"/>
            <a:ext cx="645974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Parasites often cited as a causative</a:t>
            </a:r>
          </a:p>
          <a:p>
            <a:pPr marL="0" indent="0">
              <a:buNone/>
            </a:pPr>
            <a:r>
              <a:rPr lang="en-GB" dirty="0"/>
              <a:t>Data lacking from key demographic groups (pregnant and breastfeeding women and children under two)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The Importance of Nutrition - Astarte Medical">
            <a:extLst>
              <a:ext uri="{FF2B5EF4-FFF2-40B4-BE49-F238E27FC236}">
                <a16:creationId xmlns:a16="http://schemas.microsoft.com/office/drawing/2014/main" id="{65D8D45C-467E-22B2-2516-BFABA726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87" y="228773"/>
            <a:ext cx="2771395" cy="14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31FA5B-D7A7-C8E5-05F5-D57A793A2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95" y="4330891"/>
            <a:ext cx="5936287" cy="215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97829-76D0-EA21-DDF3-AD3DEB04B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260" y="1825605"/>
            <a:ext cx="5277322" cy="2379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01A3D-AB12-5DFE-0D67-A10661551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18" y="4298194"/>
            <a:ext cx="5646983" cy="22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9C65C-59F8-67E6-5AD8-A6DD3575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1" y="552672"/>
            <a:ext cx="9853749" cy="5940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81AD9-53CA-1FDF-655A-E7E241C5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Mechanisms?</a:t>
            </a:r>
          </a:p>
        </p:txBody>
      </p:sp>
    </p:spTree>
    <p:extLst>
      <p:ext uri="{BB962C8B-B14F-4D97-AF65-F5344CB8AC3E}">
        <p14:creationId xmlns:p14="http://schemas.microsoft.com/office/powerpoint/2010/main" val="286137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4FC438-A9FD-9D02-C2B6-24D606A27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" b="-1"/>
          <a:stretch/>
        </p:blipFill>
        <p:spPr>
          <a:xfrm>
            <a:off x="4345777" y="534279"/>
            <a:ext cx="7754783" cy="630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40189-41F3-FE5F-B7F8-178D639615F2}"/>
              </a:ext>
            </a:extLst>
          </p:cNvPr>
          <p:cNvSpPr txBox="1"/>
          <p:nvPr/>
        </p:nvSpPr>
        <p:spPr>
          <a:xfrm>
            <a:off x="300435" y="593761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Parasites </a:t>
            </a:r>
            <a:r>
              <a:rPr lang="en-GB" sz="2800" dirty="0">
                <a:sym typeface="Wingdings" panose="05000000000000000000" pitchFamily="2" charset="2"/>
              </a:rPr>
              <a:t> EED  stunting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BE4A8-FA67-33B3-CAD5-4B4E39626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1" y="1807504"/>
            <a:ext cx="2947122" cy="3761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56E27C-1D05-6711-A851-E2AAB692D8B8}"/>
              </a:ext>
            </a:extLst>
          </p:cNvPr>
          <p:cNvSpPr txBox="1"/>
          <p:nvPr/>
        </p:nvSpPr>
        <p:spPr>
          <a:xfrm>
            <a:off x="9852087" y="6168450"/>
            <a:ext cx="2331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rgbClr val="FF0000"/>
                </a:solidFill>
                <a:effectLst/>
                <a:latin typeface="BlinkMacSystemFont"/>
              </a:rPr>
              <a:t>Owino, Victor et al. “Environmental Enteric Dysfunction and Growth Failure/Stunting in Global Child Health.” </a:t>
            </a:r>
            <a:r>
              <a:rPr lang="en-GB" sz="800" b="0" i="1" dirty="0" err="1">
                <a:solidFill>
                  <a:srgbClr val="FF0000"/>
                </a:solidFill>
                <a:effectLst/>
                <a:latin typeface="BlinkMacSystemFont"/>
              </a:rPr>
              <a:t>Pediatrics</a:t>
            </a:r>
            <a:r>
              <a:rPr lang="en-GB" sz="800" b="0" i="0" dirty="0">
                <a:solidFill>
                  <a:srgbClr val="FF0000"/>
                </a:solidFill>
                <a:effectLst/>
                <a:latin typeface="BlinkMacSystemFont"/>
              </a:rPr>
              <a:t> vol. 138,6 (2016): e20160641. doi:10.1542/peds.2016-0641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5FE0E-E339-262D-3EE6-761BAFE5B1B6}"/>
              </a:ext>
            </a:extLst>
          </p:cNvPr>
          <p:cNvSpPr txBox="1"/>
          <p:nvPr/>
        </p:nvSpPr>
        <p:spPr>
          <a:xfrm>
            <a:off x="91440" y="68123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  <a:sym typeface="Wingdings" panose="05000000000000000000" pitchFamily="2" charset="2"/>
              </a:rPr>
              <a:t>Environmental enteric dysfunction (EED)</a:t>
            </a:r>
          </a:p>
        </p:txBody>
      </p:sp>
    </p:spTree>
    <p:extLst>
      <p:ext uri="{BB962C8B-B14F-4D97-AF65-F5344CB8AC3E}">
        <p14:creationId xmlns:p14="http://schemas.microsoft.com/office/powerpoint/2010/main" val="288876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F47E6-90B4-C015-5CB3-D2FBC275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21" y="1854201"/>
            <a:ext cx="577215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Parasites </a:t>
            </a:r>
            <a:r>
              <a:rPr lang="en-GB" sz="2800" dirty="0">
                <a:sym typeface="Wingdings" panose="05000000000000000000" pitchFamily="2" charset="2"/>
              </a:rPr>
              <a:t> a</a:t>
            </a:r>
            <a:r>
              <a:rPr lang="en-GB" sz="2800" dirty="0"/>
              <a:t>naemia </a:t>
            </a:r>
            <a:r>
              <a:rPr lang="en-GB" sz="2800" dirty="0">
                <a:sym typeface="Wingdings" panose="05000000000000000000" pitchFamily="2" charset="2"/>
              </a:rPr>
              <a:t> stunting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Hypoxia in cells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Interfere with insulin-like growth factor-1 (IGF-1) signalling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90410-F2C9-6EFD-C02A-C859154D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0"/>
            <a:ext cx="60516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9665-9892-2BA3-B01D-8D88B344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1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A</a:t>
            </a:r>
            <a:r>
              <a:rPr lang="en-GB" dirty="0"/>
              <a:t>naemia</a:t>
            </a:r>
          </a:p>
        </p:txBody>
      </p:sp>
    </p:spTree>
    <p:extLst>
      <p:ext uri="{BB962C8B-B14F-4D97-AF65-F5344CB8AC3E}">
        <p14:creationId xmlns:p14="http://schemas.microsoft.com/office/powerpoint/2010/main" val="109482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2F84-7A17-316D-E326-1419BC15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Gut microbiota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5B56-F207-0822-AB6E-F6DF7B84A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61" y="1984603"/>
            <a:ext cx="663484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Refers to the collection of microorganisms in the gastrointestinal tract, which is dominated by bacteria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Parasites </a:t>
            </a:r>
            <a:r>
              <a:rPr lang="en-GB" dirty="0">
                <a:sym typeface="Wingdings" panose="05000000000000000000" pitchFamily="2" charset="2"/>
              </a:rPr>
              <a:t> microbiota changes  stunting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C4812-FC94-1CB7-9B14-8A0F2254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344" y="2332382"/>
            <a:ext cx="6170656" cy="30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F8E99-1613-F371-1C7D-BF421CE73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78" y="365125"/>
            <a:ext cx="5622647" cy="5176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7D604-94E8-D678-1ACE-5D9BE73D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Energetic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6A6B7-C486-4645-7642-58AB909C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36" y="2039937"/>
            <a:ext cx="48920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EED and fever and systemic inflammation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Helminths vs parasitic protozoa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38937-739B-8783-E1BD-E6B6C4F4E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4846639"/>
            <a:ext cx="7038975" cy="17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B42AE74D60E418A7E2B1580B99405" ma:contentTypeVersion="13" ma:contentTypeDescription="Create a new document." ma:contentTypeScope="" ma:versionID="31820644c9f720b25e39038d348b1a16">
  <xsd:schema xmlns:xsd="http://www.w3.org/2001/XMLSchema" xmlns:xs="http://www.w3.org/2001/XMLSchema" xmlns:p="http://schemas.microsoft.com/office/2006/metadata/properties" xmlns:ns3="95eb5723-7106-44bb-a639-31347bb53c37" xmlns:ns4="1c758613-bf00-40ac-aeb4-4c08974a7e76" targetNamespace="http://schemas.microsoft.com/office/2006/metadata/properties" ma:root="true" ma:fieldsID="179849f61695c91bd01d82b9b54aae34" ns3:_="" ns4:_="">
    <xsd:import namespace="95eb5723-7106-44bb-a639-31347bb53c37"/>
    <xsd:import namespace="1c758613-bf00-40ac-aeb4-4c08974a7e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b5723-7106-44bb-a639-31347bb53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58613-bf00-40ac-aeb4-4c08974a7e7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93553-A836-4AC0-8B4D-C8E2C6CAA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61C57B-A72E-49EB-9A6F-0DBA3B749E0B}">
  <ds:schemaRefs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95eb5723-7106-44bb-a639-31347bb53c37"/>
    <ds:schemaRef ds:uri="http://schemas.microsoft.com/office/2006/documentManagement/types"/>
    <ds:schemaRef ds:uri="http://schemas.openxmlformats.org/package/2006/metadata/core-properties"/>
    <ds:schemaRef ds:uri="1c758613-bf00-40ac-aeb4-4c08974a7e7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57C5FE-85E0-4B3B-BB80-4DD6D19D6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b5723-7106-44bb-a639-31347bb53c37"/>
    <ds:schemaRef ds:uri="1c758613-bf00-40ac-aeb4-4c08974a7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705</Words>
  <Application>Microsoft Office PowerPoint</Application>
  <PresentationFormat>Widescreen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BlinkMacSystemFont</vt:lpstr>
      <vt:lpstr>Calibri</vt:lpstr>
      <vt:lpstr>Calibri Light</vt:lpstr>
      <vt:lpstr>Cambria</vt:lpstr>
      <vt:lpstr>Office Theme</vt:lpstr>
      <vt:lpstr>The potential mechanistic pathways leading from parasite infection to childhood stunting</vt:lpstr>
      <vt:lpstr>Childhood Stunting</vt:lpstr>
      <vt:lpstr>Stunting Targets</vt:lpstr>
      <vt:lpstr>Parasites cause/contribute to stunting?</vt:lpstr>
      <vt:lpstr>Mechanisms?</vt:lpstr>
      <vt:lpstr>PowerPoint Presentation</vt:lpstr>
      <vt:lpstr>Anaemia</vt:lpstr>
      <vt:lpstr>Gut microbiota</vt:lpstr>
      <vt:lpstr>Energetic trade-off</vt:lpstr>
      <vt:lpstr>Epigenetics</vt:lpstr>
      <vt:lpstr>Action Against Stunting Hub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to evaluate potential associations between parasitism, gut health and stunting: evidence from animal models</dc:title>
  <dc:creator>Isobell Gabain</dc:creator>
  <cp:lastModifiedBy>Forbes, Kathryn J</cp:lastModifiedBy>
  <cp:revision>185</cp:revision>
  <dcterms:created xsi:type="dcterms:W3CDTF">2021-11-26T10:45:04Z</dcterms:created>
  <dcterms:modified xsi:type="dcterms:W3CDTF">2023-01-26T12:08:07Z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0x010100589B42AE74D60E418A7E2B1580B99405</vt:lpwstr>
  </property>
</Properties>
</file>