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71" r:id="rId4"/>
    <p:sldId id="264" r:id="rId5"/>
    <p:sldId id="269" r:id="rId6"/>
    <p:sldId id="273" r:id="rId7"/>
    <p:sldId id="259" r:id="rId8"/>
    <p:sldId id="263" r:id="rId9"/>
    <p:sldId id="270" r:id="rId10"/>
    <p:sldId id="26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7" autoAdjust="0"/>
    <p:restoredTop sz="70964" autoAdjust="0"/>
  </p:normalViewPr>
  <p:slideViewPr>
    <p:cSldViewPr snapToGrid="0">
      <p:cViewPr varScale="1">
        <p:scale>
          <a:sx n="47" d="100"/>
          <a:sy n="47" d="100"/>
        </p:scale>
        <p:origin x="1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t306\Dropbox\Imperial\Dengue\Vietnam\PAPER%20-%20Dengue%20econ%20of%20Wol%20Vietnam_new%20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40955668212703"/>
          <c:y val="6.4370679406560813E-2"/>
          <c:w val="0.82134141408693773"/>
          <c:h val="0.77304843485556629"/>
        </c:manualLayout>
      </c:layout>
      <c:barChart>
        <c:barDir val="col"/>
        <c:grouping val="stacked"/>
        <c:varyColors val="0"/>
        <c:ser>
          <c:idx val="4"/>
          <c:order val="0"/>
          <c:tx>
            <c:v>Costs from the preparation phase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 - Benefits and cost eff'!$E$377:$Z$377</c:f>
              <c:numCache>
                <c:formatCode>General</c:formatCode>
                <c:ptCount val="22"/>
                <c:pt idx="0" formatCode="0.00">
                  <c:v>79.461209898987846</c:v>
                </c:pt>
                <c:pt idx="1">
                  <c:v>79.461209898987846</c:v>
                </c:pt>
                <c:pt idx="2">
                  <c:v>79.461209898987846</c:v>
                </c:pt>
                <c:pt idx="3">
                  <c:v>79.461209898987846</c:v>
                </c:pt>
                <c:pt idx="4">
                  <c:v>79.461209898987846</c:v>
                </c:pt>
                <c:pt idx="5">
                  <c:v>79.461209898987846</c:v>
                </c:pt>
                <c:pt idx="6">
                  <c:v>79.461209898987846</c:v>
                </c:pt>
                <c:pt idx="7">
                  <c:v>79.461209898987846</c:v>
                </c:pt>
                <c:pt idx="8">
                  <c:v>79.461209898987846</c:v>
                </c:pt>
                <c:pt idx="9">
                  <c:v>79.461209898987846</c:v>
                </c:pt>
                <c:pt idx="10">
                  <c:v>79.461209898987846</c:v>
                </c:pt>
                <c:pt idx="11">
                  <c:v>79.461209898987846</c:v>
                </c:pt>
                <c:pt idx="12">
                  <c:v>79.461209898987846</c:v>
                </c:pt>
                <c:pt idx="13">
                  <c:v>79.461209898987846</c:v>
                </c:pt>
                <c:pt idx="14">
                  <c:v>79.461209898987846</c:v>
                </c:pt>
                <c:pt idx="15">
                  <c:v>79.461209898987846</c:v>
                </c:pt>
                <c:pt idx="16">
                  <c:v>79.461209898987846</c:v>
                </c:pt>
                <c:pt idx="17">
                  <c:v>79.461209898987846</c:v>
                </c:pt>
                <c:pt idx="18">
                  <c:v>79.461209898987846</c:v>
                </c:pt>
                <c:pt idx="19">
                  <c:v>79.461209898987846</c:v>
                </c:pt>
                <c:pt idx="20">
                  <c:v>79.461209898987846</c:v>
                </c:pt>
                <c:pt idx="21">
                  <c:v>79.461209898987846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8-4526-B46A-A3F893B33AD9}"/>
            </c:ext>
          </c:extLst>
        </c:ser>
        <c:ser>
          <c:idx val="5"/>
          <c:order val="1"/>
          <c:tx>
            <c:v>Costs from the release phase</c:v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 - Benefits and cost eff'!$E$378:$Z$378</c:f>
              <c:numCache>
                <c:formatCode>General</c:formatCode>
                <c:ptCount val="22"/>
                <c:pt idx="1">
                  <c:v>62.025438995529981</c:v>
                </c:pt>
                <c:pt idx="2">
                  <c:v>62.025438995529981</c:v>
                </c:pt>
                <c:pt idx="3">
                  <c:v>62.025438995529981</c:v>
                </c:pt>
                <c:pt idx="4">
                  <c:v>62.025438995529981</c:v>
                </c:pt>
                <c:pt idx="5">
                  <c:v>62.025438995529981</c:v>
                </c:pt>
                <c:pt idx="6">
                  <c:v>62.025438995529981</c:v>
                </c:pt>
                <c:pt idx="7">
                  <c:v>62.025438995529981</c:v>
                </c:pt>
                <c:pt idx="8">
                  <c:v>62.025438995529981</c:v>
                </c:pt>
                <c:pt idx="9">
                  <c:v>62.025438995529981</c:v>
                </c:pt>
                <c:pt idx="10">
                  <c:v>62.025438995529981</c:v>
                </c:pt>
                <c:pt idx="11">
                  <c:v>62.025438995529981</c:v>
                </c:pt>
                <c:pt idx="12">
                  <c:v>62.025438995529981</c:v>
                </c:pt>
                <c:pt idx="13">
                  <c:v>62.025438995529981</c:v>
                </c:pt>
                <c:pt idx="14">
                  <c:v>62.025438995529981</c:v>
                </c:pt>
                <c:pt idx="15">
                  <c:v>62.025438995529981</c:v>
                </c:pt>
                <c:pt idx="16">
                  <c:v>62.025438995529981</c:v>
                </c:pt>
                <c:pt idx="17">
                  <c:v>62.025438995529981</c:v>
                </c:pt>
                <c:pt idx="18">
                  <c:v>62.025438995529981</c:v>
                </c:pt>
                <c:pt idx="19">
                  <c:v>62.025438995529981</c:v>
                </c:pt>
                <c:pt idx="20">
                  <c:v>62.025438995529981</c:v>
                </c:pt>
                <c:pt idx="21">
                  <c:v>62.025438995529981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8-4526-B46A-A3F893B33AD9}"/>
            </c:ext>
          </c:extLst>
        </c:ser>
        <c:ser>
          <c:idx val="6"/>
          <c:order val="2"/>
          <c:tx>
            <c:v>Costs from the short-term monitoring phase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 - Benefits and cost eff'!$E$379:$Z$379</c:f>
              <c:numCache>
                <c:formatCode>General</c:formatCode>
                <c:ptCount val="22"/>
                <c:pt idx="0">
                  <c:v>0</c:v>
                </c:pt>
                <c:pt idx="1">
                  <c:v>25.864706287166069</c:v>
                </c:pt>
                <c:pt idx="2">
                  <c:v>25.864706287166069</c:v>
                </c:pt>
                <c:pt idx="3">
                  <c:v>25.864706287166069</c:v>
                </c:pt>
                <c:pt idx="4">
                  <c:v>25.864706287166069</c:v>
                </c:pt>
                <c:pt idx="5">
                  <c:v>25.864706287166069</c:v>
                </c:pt>
                <c:pt idx="6">
                  <c:v>25.864706287166069</c:v>
                </c:pt>
                <c:pt idx="7">
                  <c:v>25.864706287166069</c:v>
                </c:pt>
                <c:pt idx="8">
                  <c:v>25.864706287166069</c:v>
                </c:pt>
                <c:pt idx="9">
                  <c:v>25.864706287166069</c:v>
                </c:pt>
                <c:pt idx="10">
                  <c:v>25.864706287166069</c:v>
                </c:pt>
                <c:pt idx="11">
                  <c:v>25.864706287166069</c:v>
                </c:pt>
                <c:pt idx="12">
                  <c:v>25.864706287166069</c:v>
                </c:pt>
                <c:pt idx="13">
                  <c:v>25.864706287166069</c:v>
                </c:pt>
                <c:pt idx="14">
                  <c:v>25.864706287166069</c:v>
                </c:pt>
                <c:pt idx="15">
                  <c:v>25.864706287166069</c:v>
                </c:pt>
                <c:pt idx="16">
                  <c:v>25.864706287166069</c:v>
                </c:pt>
                <c:pt idx="17">
                  <c:v>25.864706287166069</c:v>
                </c:pt>
                <c:pt idx="18">
                  <c:v>25.864706287166069</c:v>
                </c:pt>
                <c:pt idx="19">
                  <c:v>25.864706287166069</c:v>
                </c:pt>
                <c:pt idx="20">
                  <c:v>25.864706287166069</c:v>
                </c:pt>
                <c:pt idx="21">
                  <c:v>25.864706287166069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8-4526-B46A-A3F893B33AD9}"/>
            </c:ext>
          </c:extLst>
        </c:ser>
        <c:ser>
          <c:idx val="7"/>
          <c:order val="3"/>
          <c:tx>
            <c:v>Costs from the long-term monitoring phase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 - Benefits and cost eff'!$E$380:$Z$380</c:f>
              <c:numCache>
                <c:formatCode>General</c:formatCode>
                <c:ptCount val="22"/>
                <c:pt idx="1">
                  <c:v>0.73601728201968109</c:v>
                </c:pt>
                <c:pt idx="2">
                  <c:v>1.1031351323002434</c:v>
                </c:pt>
                <c:pt idx="3" formatCode="0.00">
                  <c:v>1.4595602296600125</c:v>
                </c:pt>
                <c:pt idx="4">
                  <c:v>1.8056040135044487</c:v>
                </c:pt>
                <c:pt idx="5">
                  <c:v>2.1415688521883673</c:v>
                </c:pt>
                <c:pt idx="6">
                  <c:v>2.467748307221298</c:v>
                </c:pt>
                <c:pt idx="7">
                  <c:v>2.7844273897775413</c:v>
                </c:pt>
                <c:pt idx="8">
                  <c:v>3.091882809735059</c:v>
                </c:pt>
                <c:pt idx="9">
                  <c:v>3.3903832174608044</c:v>
                </c:pt>
                <c:pt idx="10">
                  <c:v>3.6801894385537612</c:v>
                </c:pt>
                <c:pt idx="11">
                  <c:v>3.9615547017508068</c:v>
                </c:pt>
                <c:pt idx="12">
                  <c:v>3.9615547017508068</c:v>
                </c:pt>
                <c:pt idx="13">
                  <c:v>3.9615547017508068</c:v>
                </c:pt>
                <c:pt idx="14">
                  <c:v>3.9615547017508068</c:v>
                </c:pt>
                <c:pt idx="15">
                  <c:v>3.9615547017508068</c:v>
                </c:pt>
                <c:pt idx="16">
                  <c:v>3.9615547017508068</c:v>
                </c:pt>
                <c:pt idx="17">
                  <c:v>3.9615547017508068</c:v>
                </c:pt>
                <c:pt idx="18">
                  <c:v>3.9615547017508068</c:v>
                </c:pt>
                <c:pt idx="19">
                  <c:v>3.9615547017508068</c:v>
                </c:pt>
                <c:pt idx="20">
                  <c:v>3.9615547017508068</c:v>
                </c:pt>
                <c:pt idx="21">
                  <c:v>3.9615547017508068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8-4526-B46A-A3F893B33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530832"/>
        <c:axId val="499531248"/>
      </c:barChart>
      <c:catAx>
        <c:axId val="49953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the intervention</a:t>
                </a:r>
              </a:p>
            </c:rich>
          </c:tx>
          <c:layout>
            <c:manualLayout>
              <c:xMode val="edge"/>
              <c:yMode val="edge"/>
              <c:x val="0.442115951991709"/>
              <c:y val="0.91597135946639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31248"/>
        <c:crosses val="autoZero"/>
        <c:auto val="1"/>
        <c:lblAlgn val="ctr"/>
        <c:lblOffset val="100"/>
        <c:noMultiLvlLbl val="0"/>
      </c:catAx>
      <c:valAx>
        <c:axId val="499531248"/>
        <c:scaling>
          <c:orientation val="minMax"/>
          <c:max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Cumulative cost (US$ millions)</a:t>
                </a:r>
              </a:p>
            </c:rich>
          </c:tx>
          <c:layout>
            <c:manualLayout>
              <c:xMode val="edge"/>
              <c:yMode val="edge"/>
              <c:x val="1.8432477618379891E-3"/>
              <c:y val="0.22417829741007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3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900509653759035"/>
          <c:y val="9.9657020797533982E-2"/>
          <c:w val="0.66554343462751919"/>
          <c:h val="0.19571883690452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D4F4-A47E-4AB2-ACFE-3CF4ACDD291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F29EB-86BE-435F-ABD9-E8E98BA1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mosquitoprogram.org/en/work/wolbachia-method/impac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Dengue is a significant public health problem</a:t>
            </a:r>
          </a:p>
          <a:p>
            <a:endParaRPr lang="en-US" dirty="0"/>
          </a:p>
          <a:p>
            <a:r>
              <a:rPr lang="en-US" dirty="0"/>
              <a:t>It economic burden was estimated to be around 8 </a:t>
            </a:r>
            <a:r>
              <a:rPr lang="en-US" dirty="0" err="1"/>
              <a:t>bliion</a:t>
            </a:r>
            <a:r>
              <a:rPr lang="en-US" dirty="0"/>
              <a:t> per year  from Study in around 2014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DUR TO climate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all" dirty="0">
                <a:solidFill>
                  <a:srgbClr val="FF0000"/>
                </a:solidFill>
              </a:rPr>
              <a:t>Its only going to get worse!!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GB" sz="1200" b="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urrently, there is no specific therapeutic treatment for dengu</a:t>
            </a:r>
            <a:r>
              <a:rPr lang="en-GB" sz="1200" b="0" u="sng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e, </a:t>
            </a:r>
            <a:r>
              <a:rPr lang="en-GB" sz="1200" b="1" u="sng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therefore preventive interventions are vital </a:t>
            </a:r>
            <a:endParaRPr lang="en-GB" sz="1200" b="1" u="sng" dirty="0">
              <a:solidFill>
                <a:srgbClr val="13141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algn="l" rtl="0"/>
            <a:endParaRPr lang="en-GB" b="0" i="0" dirty="0">
              <a:solidFill>
                <a:srgbClr val="FFFFFF"/>
              </a:solidFill>
              <a:effectLst/>
              <a:latin typeface="Gordita Regular"/>
            </a:endParaRPr>
          </a:p>
          <a:p>
            <a:pPr algn="l" rtl="0"/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are extremely common bacteria that occur naturally in 50 per cent of insect species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live inside insect cells and are passed from one generation to the next through an insect’s eggs</a:t>
            </a:r>
            <a:endParaRPr lang="en-GB" dirty="0"/>
          </a:p>
          <a:p>
            <a:pPr algn="l" rtl="0"/>
            <a:b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</a:b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Aedes aegypti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mosquitoes (THE MAIN VECTOR FOR DENGUE) don’t normally carry it </a:t>
            </a:r>
          </a:p>
          <a:p>
            <a:pPr algn="l" rtl="0"/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METHODS to 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Gordita Regular"/>
              </a:rPr>
              <a:t>INTRODUCVE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 IT HAVE BEEN FOUND in a way that  is </a:t>
            </a:r>
            <a:r>
              <a:rPr lang="en-GB" sz="1200" dirty="0">
                <a:cs typeface="Arial" panose="020B0604020202020204" pitchFamily="34" charset="0"/>
              </a:rPr>
              <a:t>self sustaining once it is </a:t>
            </a:r>
            <a:r>
              <a:rPr lang="en-GB" sz="1200" dirty="0" err="1">
                <a:cs typeface="Arial" panose="020B0604020202020204" pitchFamily="34" charset="0"/>
              </a:rPr>
              <a:t>reaslead</a:t>
            </a:r>
            <a:endParaRPr lang="en-GB" sz="1200" dirty="0">
              <a:cs typeface="Arial" panose="020B0604020202020204" pitchFamily="34" charset="0"/>
            </a:endParaRPr>
          </a:p>
          <a:p>
            <a:pPr algn="l" rtl="0"/>
            <a:endParaRPr lang="en-GB" sz="1200" b="0" i="0" dirty="0">
              <a:solidFill>
                <a:srgbClr val="FFFFFF"/>
              </a:solidFill>
              <a:effectLst/>
              <a:latin typeface="Gordita Regular"/>
              <a:cs typeface="Arial" panose="020B0604020202020204" pitchFamily="34" charset="0"/>
            </a:endParaRPr>
          </a:p>
          <a:p>
            <a:pPr algn="l" rtl="0"/>
            <a:r>
              <a:rPr lang="en-GB" sz="1200" b="0" i="0" dirty="0">
                <a:solidFill>
                  <a:srgbClr val="FFFFFF"/>
                </a:solidFill>
                <a:effectLst/>
                <a:latin typeface="Gordita Regular"/>
                <a:cs typeface="Arial" panose="020B0604020202020204" pitchFamily="34" charset="0"/>
              </a:rPr>
              <a:t>YOU USE THIS SHOULD OF TECHNOLOGY IN OTHER </a:t>
            </a:r>
            <a:r>
              <a:rPr lang="en-GB" sz="1200" b="0" i="0" dirty="0" err="1">
                <a:solidFill>
                  <a:srgbClr val="FFFFFF"/>
                </a:solidFill>
                <a:effectLst/>
                <a:latin typeface="Gordita Regular"/>
                <a:cs typeface="Arial" panose="020B0604020202020204" pitchFamily="34" charset="0"/>
              </a:rPr>
              <a:t>WAYs</a:t>
            </a:r>
            <a:r>
              <a:rPr lang="en-GB" sz="1200" b="0" i="0" dirty="0">
                <a:solidFill>
                  <a:srgbClr val="FFFFFF"/>
                </a:solidFill>
                <a:effectLst/>
                <a:latin typeface="Gordita Regular"/>
                <a:cs typeface="Arial" panose="020B0604020202020204" pitchFamily="34" charset="0"/>
              </a:rPr>
              <a:t> – such as </a:t>
            </a:r>
            <a:r>
              <a:rPr lang="en-GB" sz="1200" b="0" i="0" dirty="0" err="1">
                <a:solidFill>
                  <a:srgbClr val="FFFFFF"/>
                </a:solidFill>
                <a:effectLst/>
                <a:latin typeface="Gordita Regular"/>
                <a:cs typeface="Arial" panose="020B0604020202020204" pitchFamily="34" charset="0"/>
              </a:rPr>
              <a:t>suppring</a:t>
            </a:r>
            <a:r>
              <a:rPr lang="en-GB" sz="1200" b="0" i="0" dirty="0">
                <a:solidFill>
                  <a:srgbClr val="FFFFFF"/>
                </a:solidFill>
                <a:effectLst/>
                <a:latin typeface="Gordita Regular"/>
                <a:cs typeface="Arial" panose="020B0604020202020204" pitchFamily="34" charset="0"/>
              </a:rPr>
              <a:t> the 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mosquitoes population</a:t>
            </a:r>
          </a:p>
          <a:p>
            <a:endParaRPr lang="en-GB" b="0" i="0" dirty="0">
              <a:solidFill>
                <a:srgbClr val="FFFFFF"/>
              </a:solidFill>
              <a:effectLst/>
              <a:latin typeface="Gordita Regular"/>
            </a:endParaRPr>
          </a:p>
          <a:p>
            <a:endParaRPr lang="en-GB" dirty="0"/>
          </a:p>
          <a:p>
            <a:pPr algn="l"/>
            <a:r>
              <a:rPr lang="en-GB" b="0" i="0" dirty="0">
                <a:solidFill>
                  <a:srgbClr val="FFFFFF"/>
                </a:solidFill>
                <a:effectLst/>
                <a:latin typeface="Gordita Bold"/>
              </a:rPr>
              <a:t>What is </a:t>
            </a:r>
            <a:r>
              <a:rPr lang="en-GB" b="0" i="1" dirty="0">
                <a:solidFill>
                  <a:srgbClr val="FFFFFF"/>
                </a:solidFill>
                <a:effectLst/>
                <a:latin typeface="Gordita Bold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Bold"/>
              </a:rPr>
              <a:t>?</a:t>
            </a:r>
          </a:p>
          <a:p>
            <a:pPr algn="l" rtl="0"/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are extremely common bacteria that occur naturally in 50 per cent of insect species, including some mosquitoes, fruit flies, moths, dragonflies and butterflies.</a:t>
            </a:r>
            <a:b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</a:br>
            <a:b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</a:b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are safe for humans and the environment. Independent risk analyses indicate that the release of </a:t>
            </a: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-infected mosquitoes poses negligible risk to humans and the environment.</a:t>
            </a:r>
            <a:b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</a:br>
            <a:endParaRPr lang="en-GB" b="0" i="0" dirty="0">
              <a:solidFill>
                <a:srgbClr val="FFFFFF"/>
              </a:solidFill>
              <a:effectLst/>
              <a:latin typeface="Gordita Regular"/>
            </a:endParaRPr>
          </a:p>
          <a:p>
            <a:pPr algn="l" rtl="0"/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are extremely common bacteria that occur naturally in 50 per cent of insect species, including some mosquitoes, fruit flies, moths, dragonflies and butterflies.</a:t>
            </a:r>
            <a:b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</a:b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live inside insect cells and are passed from one generation to the next through an insect’s eggs. </a:t>
            </a: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Aedes aegypti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mosquitoes don’t normally carry </a:t>
            </a:r>
            <a:r>
              <a:rPr lang="en-GB" b="0" i="1" dirty="0">
                <a:solidFill>
                  <a:srgbClr val="FFFFFF"/>
                </a:solidFill>
                <a:effectLst/>
                <a:latin typeface="Gordita Regular"/>
              </a:rPr>
              <a:t>Wolbachia,</a:t>
            </a:r>
            <a:r>
              <a:rPr lang="en-GB" b="0" i="0" dirty="0">
                <a:solidFill>
                  <a:srgbClr val="FFFFFF"/>
                </a:solidFill>
                <a:effectLst/>
                <a:latin typeface="Gordita Regular"/>
              </a:rPr>
              <a:t> however many other mosquitoes do.</a:t>
            </a:r>
          </a:p>
          <a:p>
            <a:pPr algn="l" rtl="0"/>
            <a:endParaRPr lang="en-GB" b="0" i="0" dirty="0">
              <a:solidFill>
                <a:srgbClr val="FFFFFF"/>
              </a:solidFill>
              <a:effectLst/>
              <a:latin typeface="Gordita Regular"/>
            </a:endParaRPr>
          </a:p>
          <a:p>
            <a:pPr algn="l" rtl="0"/>
            <a:r>
              <a:rPr lang="en-GB" b="0" i="0" dirty="0">
                <a:solidFill>
                  <a:srgbClr val="003D58"/>
                </a:solidFill>
                <a:effectLst/>
                <a:latin typeface="Open Sans" panose="020B0606030504020204" pitchFamily="34" charset="0"/>
              </a:rPr>
              <a:t>Our method does not suppress mosquito populations or involve genetic modification (GM), as the genetic material of the mosquito is not altered. </a:t>
            </a:r>
          </a:p>
          <a:p>
            <a:pPr algn="l" rtl="0"/>
            <a:r>
              <a:rPr lang="en-GB" b="0" i="0" dirty="0">
                <a:solidFill>
                  <a:srgbClr val="003D58"/>
                </a:solidFill>
                <a:effectLst/>
                <a:latin typeface="Open Sans" panose="020B0606030504020204" pitchFamily="34" charset="0"/>
              </a:rPr>
              <a:t>Long-term monitoring shows that our natural </a:t>
            </a:r>
            <a:r>
              <a:rPr lang="en-GB" b="0" i="1" dirty="0">
                <a:solidFill>
                  <a:srgbClr val="003D58"/>
                </a:solidFill>
                <a:effectLst/>
                <a:latin typeface="Open Sans" panose="020B0606030504020204" pitchFamily="34" charset="0"/>
              </a:rPr>
              <a:t>Wolbachia</a:t>
            </a:r>
            <a:r>
              <a:rPr lang="en-GB" b="0" i="0" dirty="0">
                <a:solidFill>
                  <a:srgbClr val="003D58"/>
                </a:solidFill>
                <a:effectLst/>
                <a:latin typeface="Open Sans" panose="020B0606030504020204" pitchFamily="34" charset="0"/>
              </a:rPr>
              <a:t> method is </a:t>
            </a:r>
            <a:r>
              <a:rPr lang="en-GB" b="0" i="0" dirty="0">
                <a:solidFill>
                  <a:srgbClr val="0AA4D1"/>
                </a:solidFill>
                <a:effectLst/>
                <a:latin typeface="Open Sans" panose="020B0606030504020204" pitchFamily="34" charset="0"/>
                <a:hlinkClick r:id="rId3"/>
              </a:rPr>
              <a:t>self-sustaining in almost all international project sites</a:t>
            </a:r>
            <a:r>
              <a:rPr lang="en-GB" b="0" i="0" dirty="0">
                <a:solidFill>
                  <a:srgbClr val="003D58"/>
                </a:solidFill>
                <a:effectLst/>
                <a:latin typeface="Open Sans" panose="020B0606030504020204" pitchFamily="34" charset="0"/>
              </a:rPr>
              <a:t>, with the first mosquitoes released in 2011.</a:t>
            </a:r>
          </a:p>
          <a:p>
            <a:pPr algn="l" rtl="0"/>
            <a:endParaRPr lang="en-GB" b="0" i="0" dirty="0">
              <a:solidFill>
                <a:srgbClr val="FFFFFF"/>
              </a:solidFill>
              <a:effectLst/>
              <a:latin typeface="Gordita Regula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7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assumed to be 75% - based on a randomized control trail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6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economic burden </a:t>
            </a:r>
            <a:r>
              <a:rPr lang="en-GB" dirty="0" err="1"/>
              <a:t>inculds</a:t>
            </a:r>
            <a:r>
              <a:rPr lang="en-GB" dirty="0"/>
              <a:t>  medical bills, non-medial costs, and valuing </a:t>
            </a:r>
            <a:r>
              <a:rPr lang="en-GB" dirty="0" err="1"/>
              <a:t>produvcintiuvt</a:t>
            </a:r>
            <a:r>
              <a:rPr lang="en-GB" dirty="0"/>
              <a:t> </a:t>
            </a:r>
            <a:r>
              <a:rPr lang="en-GB" dirty="0" err="1"/>
              <a:t>ylosses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3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Costs are looked at for 4 different phases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Looking at ways to reduce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3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outcome is the cost per DALY averted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effectLst/>
              </a:rPr>
              <a:t>DALY averted </a:t>
            </a:r>
            <a:r>
              <a:rPr lang="en-GB" sz="1200" b="0" u="sng" dirty="0">
                <a:solidFill>
                  <a:srgbClr val="000000"/>
                </a:solidFill>
                <a:effectLst/>
              </a:rPr>
              <a:t> - one DALY is the equivalent of one year of heath being lost</a:t>
            </a:r>
            <a:endParaRPr lang="en-GB" sz="1200" b="0" dirty="0">
              <a:solidFill>
                <a:srgbClr val="000000"/>
              </a:solidFill>
              <a:effectLst/>
            </a:endParaRPr>
          </a:p>
          <a:p>
            <a:endParaRPr lang="en-GB" dirty="0"/>
          </a:p>
          <a:p>
            <a:r>
              <a:rPr lang="en-GB" dirty="0"/>
              <a:t>Used a range of different perceptive only showing here</a:t>
            </a:r>
          </a:p>
          <a:p>
            <a:r>
              <a:rPr lang="en-GB" dirty="0"/>
              <a:t>Perspective is the viewpoint from which the analysis is connected</a:t>
            </a:r>
          </a:p>
          <a:p>
            <a:r>
              <a:rPr lang="en-GB" dirty="0"/>
              <a:t>These affect which cost </a:t>
            </a:r>
            <a:r>
              <a:rPr lang="en-GB" dirty="0" err="1"/>
              <a:t>offstes</a:t>
            </a:r>
            <a:r>
              <a:rPr lang="en-GB" dirty="0"/>
              <a:t> or savings are included which are deducted from the cost of the interventions within the calculation. </a:t>
            </a:r>
          </a:p>
          <a:p>
            <a:r>
              <a:rPr lang="en-GB" sz="1200" b="0" dirty="0">
                <a:solidFill>
                  <a:srgbClr val="000000"/>
                </a:solidFill>
                <a:effectLst/>
              </a:rPr>
              <a:t>health sector perspective – we consider all the offsets associated with averted medical bills</a:t>
            </a:r>
          </a:p>
          <a:p>
            <a:r>
              <a:rPr lang="en-US" sz="1200" b="1" u="sng" dirty="0">
                <a:effectLst/>
              </a:rPr>
              <a:t>DALY averted </a:t>
            </a:r>
            <a:r>
              <a:rPr lang="en-GB" sz="1200" b="0" u="sng" dirty="0">
                <a:solidFill>
                  <a:srgbClr val="000000"/>
                </a:solidFill>
                <a:effectLst/>
              </a:rPr>
              <a:t> - one DALY is the </a:t>
            </a:r>
            <a:r>
              <a:rPr lang="en-GB" sz="1200" b="0" u="sng" dirty="0" err="1">
                <a:solidFill>
                  <a:srgbClr val="000000"/>
                </a:solidFill>
                <a:effectLst/>
              </a:rPr>
              <a:t>equvi,ment</a:t>
            </a:r>
            <a:r>
              <a:rPr lang="en-GB" sz="1200" b="0" u="sng" dirty="0">
                <a:solidFill>
                  <a:srgbClr val="000000"/>
                </a:solidFill>
                <a:effectLst/>
              </a:rPr>
              <a:t> of one year of heath being lost</a:t>
            </a:r>
            <a:endParaRPr lang="en-GB" sz="1200" b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000000"/>
                </a:solidFill>
                <a:effectLst/>
              </a:rPr>
              <a:t>ICER - societal perspective  all savings associated with averted dengue cases (valued </a:t>
            </a:r>
            <a:r>
              <a:rPr lang="en-GB" sz="1200" b="0" dirty="0" err="1">
                <a:solidFill>
                  <a:srgbClr val="000000"/>
                </a:solidFill>
                <a:effectLst/>
              </a:rPr>
              <a:t>producinty</a:t>
            </a:r>
            <a:r>
              <a:rPr lang="en-GB" sz="1200" b="0" dirty="0">
                <a:solidFill>
                  <a:srgbClr val="000000"/>
                </a:solidFill>
                <a:effectLst/>
              </a:rPr>
              <a:t> gains )</a:t>
            </a:r>
            <a:endParaRPr lang="en-GB" sz="1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2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found that targeting high burden cities with Wolbachia deployments to control dengue would be a cost-effective intervention in Vietnam </a:t>
            </a:r>
          </a:p>
          <a:p>
            <a:pPr lvl="1"/>
            <a:r>
              <a:rPr lang="en-GB" dirty="0"/>
              <a:t> Generating considerable health and economic benefits from both a health sector and societal perspective.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F29EB-86BE-435F-ABD9-E8E98BA185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2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B46A-6509-E9D1-6A52-9D2B5259A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8F7A2-9610-3A1A-B752-FAEC2C91A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882C1-7542-06DB-094C-BE9CF775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7ACF-7F7B-9440-04DE-4BD07529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4889F-27BF-1EFD-875A-58C0619B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1950-3F9E-8158-4B72-FFF03497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3CFBA-1F2D-632F-6D33-5FC70DA87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287D2-1822-D265-851E-AB9E23B5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5DA6-C46A-62CC-126D-DCC6C44B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FF2E0-FFF9-E99E-CA1E-4F64F958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B615E-23FA-51A2-89E3-61E11E3E1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56642-951F-D890-61F7-C1C068ABA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0792B-BCFF-CFD7-D47F-A1A42461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764F-2609-F123-595D-7215CAA0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4E1D-36E8-31A9-9780-F0264D5C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987F-D2E4-BFD8-2257-351C20F5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5036-5AF1-B0B8-EFD7-EAC2B769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E399-1396-D2B4-AD46-BF28A578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B3B5B-59CE-546C-96DD-7F32FBDA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731D-1FB3-FA11-3196-A9341BDF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55EF-C1C7-EB53-A243-89B86B26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BC334-0C9D-FD08-765F-53CEFD6CA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5C66B-102A-5FAE-9092-CB3151E6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FDD4E-F9FD-04C7-2782-B08E371E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6912-CACD-C4B5-C269-85F4CC3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0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74F6-A6EC-D894-6DDA-6BF5737C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6D96-7AC2-EEAE-BC9C-6E41598C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D419A-E9CB-3613-4C39-14EF5106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A6116-E632-4227-A258-CC0D7EF9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67FB-CE1B-98FD-B6A4-29D7D563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245BD-6BF6-C7F4-8F60-78533B46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8172-7915-E658-614E-77102A28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DF59-14FE-C33A-912F-8E07C5ECA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CBAE6-8506-317F-98BE-268F24D87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5D7F8-4AE1-30A5-3F75-BF3675C3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7273A-3618-2562-7919-B79A2CB3C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55042-F280-3C4B-AB6B-76EB9177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A38B5-15F7-4815-F3B4-3FBF581F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16173-73AB-943E-2948-0B33F203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1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EA83-4E31-70B3-A7BF-866D60BA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0247E-162A-2870-E3CD-FCEDAF25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CC48-02FD-5296-3DC5-67D671BF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C9F1C-4461-4A0D-08CA-4ED51D66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1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CE782-D6E2-19EE-B513-55CC76D3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C221-8E24-0C49-9E38-AD9E8D72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495D5-FEE2-D75E-D2A7-D283DA65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7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7C46-1D29-646E-7099-04B133B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5B347-5E26-AE20-EBEC-1BBFC8E7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775A-ABB8-EBB3-5B24-D88A391A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9EA6F-6403-907C-150C-3EB3BE50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73BD7-11CF-3D9E-B38F-C09E0515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5C50E-C73B-4F64-2F54-F03C68AC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F7C5-941C-B21E-A7A1-CF8D5473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2DC94-11E5-E2A4-7D57-DE941AEDF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63F99-5F37-1C72-AA6D-8AB998BBE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7BF0A-0574-9F94-1455-C082DA10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9D7F9-AD7A-B9AD-DC97-679BB5C0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B0CA7-684F-9960-B9FD-3B490DAD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8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C0C3F-6B86-58C6-2916-6B50BF4E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BD46-962D-7A19-4936-8645645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BB9A-2124-F4EE-B712-E003FA405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9395-E061-4B58-A50E-6187BBF140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0380-263D-C9B2-A900-9D53C894B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0D89-C042-060D-9538-4B8936BE0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7FBC-6E3B-4B84-BEB0-74AB03FF6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nea.gov.sg/corporate-functions/resources/research/wolbachia-aedes-mosquito-suppression-strategy/wolbachia-aedes-mosquito-suppression-strategy-how-it-works/cytoplasmic-incompatibility" TargetMode="External"/><Relationship Id="rId4" Type="http://schemas.openxmlformats.org/officeDocument/2006/relationships/hyperlink" Target="https://www.sciencedirect.com/science/article/pii/S19313128210013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8128-06C0-CA6B-DBBA-129F2528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13" y="2320965"/>
            <a:ext cx="11249973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economic evaluation of Wolbachia deployments for dengue control</a:t>
            </a:r>
            <a:b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8000" dirty="0"/>
          </a:p>
        </p:txBody>
      </p:sp>
      <p:pic>
        <p:nvPicPr>
          <p:cNvPr id="6146" name="Picture 2" descr="Short-term forecasts of COVID-19 deaths in multiple countries">
            <a:extLst>
              <a:ext uri="{FF2B5EF4-FFF2-40B4-BE49-F238E27FC236}">
                <a16:creationId xmlns:a16="http://schemas.microsoft.com/office/drawing/2014/main" id="{585CF0DE-E009-8D14-0632-D7D82AFD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14" y="160564"/>
            <a:ext cx="51816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13448A-5598-5BC8-6F21-AE7068EA992E}"/>
              </a:ext>
            </a:extLst>
          </p:cNvPr>
          <p:cNvSpPr txBox="1"/>
          <p:nvPr/>
        </p:nvSpPr>
        <p:spPr>
          <a:xfrm>
            <a:off x="708478" y="4537035"/>
            <a:ext cx="10203543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Hugo C Turner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Lecturer: Health economics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MRC Centre for Global Infectious Disease Analysis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Imperial College London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7FFAB-1A47-B93E-A0D8-82D94373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86" y="89126"/>
            <a:ext cx="36576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369D-67FB-E99D-8FEF-B446F726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Future directions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906A-C2D8-6827-1535-9716223B8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1705203"/>
            <a:ext cx="631371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Consideration of the broader benefits of dengue control – impact on ICU capacity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More advanced costing models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Comparison to other interventions (such as new vaccines)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Working more with policymakers for understanding their needs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FF3B4-6244-09B3-FCC9-7F3F89AC169B}"/>
              </a:ext>
            </a:extLst>
          </p:cNvPr>
          <p:cNvSpPr txBox="1"/>
          <p:nvPr/>
        </p:nvSpPr>
        <p:spPr>
          <a:xfrm>
            <a:off x="130628" y="5146329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We are keen to promote/support health economic research within the </a:t>
            </a:r>
            <a:r>
              <a:rPr lang="en-GB" sz="2800" b="1" dirty="0" err="1"/>
              <a:t>LCNTDR</a:t>
            </a:r>
            <a:r>
              <a:rPr lang="en-GB" sz="2800" b="1" dirty="0"/>
              <a:t>. </a:t>
            </a:r>
          </a:p>
        </p:txBody>
      </p:sp>
      <p:pic>
        <p:nvPicPr>
          <p:cNvPr id="7172" name="Picture 4" descr="HCMC ICU overwhelmed with dengue fever patients">
            <a:extLst>
              <a:ext uri="{FF2B5EF4-FFF2-40B4-BE49-F238E27FC236}">
                <a16:creationId xmlns:a16="http://schemas.microsoft.com/office/drawing/2014/main" id="{8B98838C-260F-ECA4-6801-C28931BE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746322"/>
            <a:ext cx="5021943" cy="33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E2C6E-3F1C-3E24-34EE-6FBF48DF99BC}"/>
              </a:ext>
            </a:extLst>
          </p:cNvPr>
          <p:cNvSpPr txBox="1"/>
          <p:nvPr/>
        </p:nvSpPr>
        <p:spPr>
          <a:xfrm>
            <a:off x="9956799" y="51116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vnexpress.net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ACE00-837F-E011-3161-644F4190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86" y="102773"/>
            <a:ext cx="36576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6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About us | World Mosquito Program">
            <a:extLst>
              <a:ext uri="{FF2B5EF4-FFF2-40B4-BE49-F238E27FC236}">
                <a16:creationId xmlns:a16="http://schemas.microsoft.com/office/drawing/2014/main" id="{D118A8F9-45D9-8D61-B4A0-E165507077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50" y="2917825"/>
            <a:ext cx="3845379" cy="1585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803DEDF-C4CE-7313-F57D-59FC44E1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1" y="2590775"/>
            <a:ext cx="2176009" cy="2178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8A1C2-F36E-8A70-5421-36D49A54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Acknowledgements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5A079-3F44-2DB4-E355-169F0AEA1895}"/>
              </a:ext>
            </a:extLst>
          </p:cNvPr>
          <p:cNvSpPr txBox="1"/>
          <p:nvPr/>
        </p:nvSpPr>
        <p:spPr>
          <a:xfrm>
            <a:off x="1134154" y="4901541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Duong Le Quyen, </a:t>
            </a:r>
          </a:p>
          <a:p>
            <a:r>
              <a:rPr lang="en-GB" sz="2800" dirty="0"/>
              <a:t>Reynold Dias, </a:t>
            </a:r>
          </a:p>
          <a:p>
            <a:r>
              <a:rPr lang="en-GB" sz="2800" dirty="0"/>
              <a:t>Cameron P. Simmons,</a:t>
            </a:r>
          </a:p>
          <a:p>
            <a:r>
              <a:rPr lang="en-GB" sz="2800" dirty="0"/>
              <a:t>Katherine L Anders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7DBDA-FAD5-E376-5E15-B73DBE3E9637}"/>
              </a:ext>
            </a:extLst>
          </p:cNvPr>
          <p:cNvSpPr txBox="1"/>
          <p:nvPr/>
        </p:nvSpPr>
        <p:spPr>
          <a:xfrm>
            <a:off x="7607526" y="536528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Phan Thi Huong</a:t>
            </a:r>
          </a:p>
        </p:txBody>
      </p:sp>
    </p:spTree>
    <p:extLst>
      <p:ext uri="{BB962C8B-B14F-4D97-AF65-F5344CB8AC3E}">
        <p14:creationId xmlns:p14="http://schemas.microsoft.com/office/powerpoint/2010/main" val="49824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fographic on global economic cost of dengue">
            <a:extLst>
              <a:ext uri="{FF2B5EF4-FFF2-40B4-BE49-F238E27FC236}">
                <a16:creationId xmlns:a16="http://schemas.microsoft.com/office/drawing/2014/main" id="{8E5A68EA-F9A4-1A6E-B3DC-69B005EA5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5" b="2835"/>
          <a:stretch/>
        </p:blipFill>
        <p:spPr bwMode="auto">
          <a:xfrm>
            <a:off x="1384300" y="1721645"/>
            <a:ext cx="8813270" cy="58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67A2-7FC4-170E-066C-DF33379E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632106"/>
            <a:ext cx="1262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cap="all" dirty="0">
                <a:solidFill>
                  <a:srgbClr val="FF0000"/>
                </a:solidFill>
              </a:rPr>
              <a:t>Its BURDEN IS only going to get worse!!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08B05-7C9C-ABEC-36E3-31B627C9F071}"/>
              </a:ext>
            </a:extLst>
          </p:cNvPr>
          <p:cNvSpPr txBox="1"/>
          <p:nvPr/>
        </p:nvSpPr>
        <p:spPr>
          <a:xfrm>
            <a:off x="7884160" y="2505306"/>
            <a:ext cx="1729740" cy="4261975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7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B016-8E14-7F0C-FDFB-237A964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Background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6F87A8-D949-9821-0711-E45850E8F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955" r="56458" b="53090"/>
          <a:stretch/>
        </p:blipFill>
        <p:spPr bwMode="auto">
          <a:xfrm>
            <a:off x="5586443" y="2285288"/>
            <a:ext cx="5273341" cy="39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B52B2-635C-7341-47BE-CAEEA266C7CF}"/>
              </a:ext>
            </a:extLst>
          </p:cNvPr>
          <p:cNvSpPr txBox="1"/>
          <p:nvPr/>
        </p:nvSpPr>
        <p:spPr>
          <a:xfrm>
            <a:off x="-2" y="2389218"/>
            <a:ext cx="55990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ea typeface="Calibri" panose="020F0502020204030204" pitchFamily="34" charset="0"/>
              </a:rPr>
              <a:t>Currently, there is no specific therapeutic treatment for dengue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tandard vector control interventions generally unable to sustainably control it</a:t>
            </a:r>
            <a:r>
              <a:rPr lang="en-GB" sz="21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range of novel technologies are under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cs typeface="Arial" panose="020B0604020202020204" pitchFamily="34" charset="0"/>
              </a:rPr>
              <a:t>Spread of Wolbachia-carrying mosquitoes mediates the reduction in arbovirus transmission and is self sustaining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CCFB8-0FBB-DBD6-D025-3B25C605E401}"/>
              </a:ext>
            </a:extLst>
          </p:cNvPr>
          <p:cNvSpPr txBox="1"/>
          <p:nvPr/>
        </p:nvSpPr>
        <p:spPr>
          <a:xfrm>
            <a:off x="-5057775" y="-1190371"/>
            <a:ext cx="10420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https://www.sciencedirect.com/science/article/pii/S1931312821001347</a:t>
            </a:r>
            <a:endParaRPr lang="en-GB" dirty="0"/>
          </a:p>
          <a:p>
            <a:r>
              <a:rPr lang="en-GB" dirty="0">
                <a:hlinkClick r:id="rId5"/>
              </a:rPr>
              <a:t>https://www.nea.gov.sg/corporate-functions/resources/research/wolbachia-aedes-mosquito-suppression-strategy/wolbachia-aedes-mosquito-suppression-strategy-how-it-works/cytoplasmic-incompatibility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 descr="Delhi hospitals denying dengue treatment to be penalised - BBC News">
            <a:extLst>
              <a:ext uri="{FF2B5EF4-FFF2-40B4-BE49-F238E27FC236}">
                <a16:creationId xmlns:a16="http://schemas.microsoft.com/office/drawing/2014/main" id="{7432DB78-757A-754A-FDB6-AD5E4FA8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93" y="2479798"/>
            <a:ext cx="5195088" cy="29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A5D249-D29A-46EB-BFB1-E5F9F2013607}"/>
              </a:ext>
            </a:extLst>
          </p:cNvPr>
          <p:cNvSpPr txBox="1"/>
          <p:nvPr/>
        </p:nvSpPr>
        <p:spPr>
          <a:xfrm>
            <a:off x="6095999" y="6028243"/>
            <a:ext cx="864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Kaur et al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45681-1920-1DB4-724B-843D7988F72C}"/>
              </a:ext>
            </a:extLst>
          </p:cNvPr>
          <p:cNvSpPr txBox="1"/>
          <p:nvPr/>
        </p:nvSpPr>
        <p:spPr>
          <a:xfrm>
            <a:off x="5913604" y="5345807"/>
            <a:ext cx="864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BBC</a:t>
            </a:r>
          </a:p>
        </p:txBody>
      </p:sp>
      <p:pic>
        <p:nvPicPr>
          <p:cNvPr id="3" name="Picture 2" descr="NEA | Cytoplasmic Incompatibility">
            <a:extLst>
              <a:ext uri="{FF2B5EF4-FFF2-40B4-BE49-F238E27FC236}">
                <a16:creationId xmlns:a16="http://schemas.microsoft.com/office/drawing/2014/main" id="{571D1223-7014-0D8C-C3A2-1380F50A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061" y="404883"/>
            <a:ext cx="11646310" cy="51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B016-8E14-7F0C-FDFB-237A964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Aim of this study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728-C84E-CD35-ECDD-548230CB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599509"/>
            <a:ext cx="5393181" cy="363945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We evaluate the cost-effectiveness of scaled Wolbachia replacement strategy as a form of dengue control in Vietnam </a:t>
            </a:r>
          </a:p>
          <a:p>
            <a:endParaRPr lang="en-GB" sz="2400" dirty="0"/>
          </a:p>
          <a:p>
            <a:r>
              <a:rPr lang="en-GB" sz="2400" dirty="0"/>
              <a:t>Done in collaboration with the World Mosquito Program</a:t>
            </a:r>
          </a:p>
        </p:txBody>
      </p:sp>
      <p:pic>
        <p:nvPicPr>
          <p:cNvPr id="3074" name="Picture 2" descr="About us | World Mosquito Program">
            <a:extLst>
              <a:ext uri="{FF2B5EF4-FFF2-40B4-BE49-F238E27FC236}">
                <a16:creationId xmlns:a16="http://schemas.microsoft.com/office/drawing/2014/main" id="{740878C8-B8E0-9FD4-D42B-930067D0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105" y="3429001"/>
            <a:ext cx="3522752" cy="14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309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D066F02-3171-9D20-EBBA-FCCBE3D5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44" y="-910197"/>
            <a:ext cx="5561370" cy="7870753"/>
          </a:xfrm>
        </p:spPr>
      </p:pic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0F14E85A-30F5-60D9-E788-5EE44FF19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6711" y="1196228"/>
            <a:ext cx="1399532" cy="41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29573-9899-DB34-4DAA-229D2A178270}"/>
              </a:ext>
            </a:extLst>
          </p:cNvPr>
          <p:cNvSpPr txBox="1"/>
          <p:nvPr/>
        </p:nvSpPr>
        <p:spPr>
          <a:xfrm>
            <a:off x="34386" y="1660685"/>
            <a:ext cx="49440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 high burden urban settings were identified as priority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effectiveness of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Wolbachia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deployments in reducing the incidence of symptomatic cases was assumed to be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it will have an effect for up to 20 years (varied this down to 10 years)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2AADF-BAA7-607B-7DF2-11DE4B056F8C}"/>
              </a:ext>
            </a:extLst>
          </p:cNvPr>
          <p:cNvSpPr txBox="1"/>
          <p:nvPr/>
        </p:nvSpPr>
        <p:spPr>
          <a:xfrm>
            <a:off x="500243" y="30366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latin typeface="+mj-lt"/>
              </a:rPr>
              <a:t>Methods</a:t>
            </a:r>
            <a:r>
              <a:rPr lang="en-GB" sz="5400" b="1" dirty="0">
                <a:solidFill>
                  <a:schemeClr val="accent1"/>
                </a:solidFill>
                <a:latin typeface="+mj-lt"/>
              </a:rPr>
              <a:t> </a:t>
            </a:r>
            <a:endParaRPr lang="en-GB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2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B7CE-7CE3-4476-E674-BC9C2890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74"/>
            <a:ext cx="10515600" cy="1325563"/>
          </a:xfrm>
        </p:spPr>
        <p:txBody>
          <a:bodyPr/>
          <a:lstStyle/>
          <a:p>
            <a:r>
              <a:rPr lang="en-GB" b="1" dirty="0"/>
              <a:t>Results: Baseline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7809-0649-FB71-92FB-2B1AF690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4E5B03-D3B3-3A0B-CD14-735D76C4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79279"/>
              </p:ext>
            </p:extLst>
          </p:nvPr>
        </p:nvGraphicFramePr>
        <p:xfrm>
          <a:off x="650647" y="2742277"/>
          <a:ext cx="10890705" cy="1806004"/>
        </p:xfrm>
        <a:graphic>
          <a:graphicData uri="http://schemas.openxmlformats.org/drawingml/2006/table">
            <a:tbl>
              <a:tblPr firstRow="1" firstCol="1" bandRow="1"/>
              <a:tblGrid>
                <a:gridCol w="1579864">
                  <a:extLst>
                    <a:ext uri="{9D8B030D-6E8A-4147-A177-3AD203B41FA5}">
                      <a16:colId xmlns:a16="http://schemas.microsoft.com/office/drawing/2014/main" val="3949674411"/>
                    </a:ext>
                  </a:extLst>
                </a:gridCol>
                <a:gridCol w="1847490">
                  <a:extLst>
                    <a:ext uri="{9D8B030D-6E8A-4147-A177-3AD203B41FA5}">
                      <a16:colId xmlns:a16="http://schemas.microsoft.com/office/drawing/2014/main" val="1494391982"/>
                    </a:ext>
                  </a:extLst>
                </a:gridCol>
                <a:gridCol w="2015840">
                  <a:extLst>
                    <a:ext uri="{9D8B030D-6E8A-4147-A177-3AD203B41FA5}">
                      <a16:colId xmlns:a16="http://schemas.microsoft.com/office/drawing/2014/main" val="1019853336"/>
                    </a:ext>
                  </a:extLst>
                </a:gridCol>
                <a:gridCol w="1614397">
                  <a:extLst>
                    <a:ext uri="{9D8B030D-6E8A-4147-A177-3AD203B41FA5}">
                      <a16:colId xmlns:a16="http://schemas.microsoft.com/office/drawing/2014/main" val="3894904923"/>
                    </a:ext>
                  </a:extLst>
                </a:gridCol>
                <a:gridCol w="2223033">
                  <a:extLst>
                    <a:ext uri="{9D8B030D-6E8A-4147-A177-3AD203B41FA5}">
                      <a16:colId xmlns:a16="http://schemas.microsoft.com/office/drawing/2014/main" val="3503117101"/>
                    </a:ext>
                  </a:extLst>
                </a:gridCol>
                <a:gridCol w="1610081">
                  <a:extLst>
                    <a:ext uri="{9D8B030D-6E8A-4147-A177-3AD203B41FA5}">
                      <a16:colId xmlns:a16="http://schemas.microsoft.com/office/drawing/2014/main" val="1504905170"/>
                    </a:ext>
                  </a:extLst>
                </a:gridCol>
              </a:tblGrid>
              <a:tr h="244882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annual economic burden (2020 US$ prices)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18692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Cases that sought no formal treatment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Outpatient cases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Hospitalized cases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Fatal cases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Government’s current dengue prevention and control activities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economic burden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19369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US$4,030,630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US$5,839,849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US$10,238,129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US$3,590,929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US$809,105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US$24,508,641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17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165694-56A5-B448-DEDE-E3B65646D785}"/>
              </a:ext>
            </a:extLst>
          </p:cNvPr>
          <p:cNvSpPr txBox="1"/>
          <p:nvPr/>
        </p:nvSpPr>
        <p:spPr>
          <a:xfrm>
            <a:off x="9744483" y="4200982"/>
            <a:ext cx="1823721" cy="31396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5B4E-FD62-2604-C456-645BA800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17" y="2327093"/>
            <a:ext cx="3928769" cy="4351338"/>
          </a:xfrm>
        </p:spPr>
        <p:txBody>
          <a:bodyPr>
            <a:normAutofit/>
          </a:bodyPr>
          <a:lstStyle/>
          <a:p>
            <a:r>
              <a:rPr lang="en-GB" sz="3200" dirty="0"/>
              <a:t>Cost around US$8.50 per person covered</a:t>
            </a:r>
          </a:p>
          <a:p>
            <a:endParaRPr lang="en-GB" sz="3200" dirty="0"/>
          </a:p>
          <a:p>
            <a:r>
              <a:rPr lang="en-GB" sz="3200" dirty="0"/>
              <a:t>US$171.3 million in total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7747A6-BBCA-1123-8FB6-B552E6723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142313"/>
              </p:ext>
            </p:extLst>
          </p:nvPr>
        </p:nvGraphicFramePr>
        <p:xfrm>
          <a:off x="4760686" y="684534"/>
          <a:ext cx="7416800" cy="633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307C0-8EDA-B77C-1911-69B0428C4EC6}"/>
              </a:ext>
            </a:extLst>
          </p:cNvPr>
          <p:cNvSpPr txBox="1"/>
          <p:nvPr/>
        </p:nvSpPr>
        <p:spPr>
          <a:xfrm>
            <a:off x="400117" y="17956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latin typeface="+mj-lt"/>
              </a:rPr>
              <a:t>Results: Costs </a:t>
            </a:r>
          </a:p>
        </p:txBody>
      </p:sp>
    </p:spTree>
    <p:extLst>
      <p:ext uri="{BB962C8B-B14F-4D97-AF65-F5344CB8AC3E}">
        <p14:creationId xmlns:p14="http://schemas.microsoft.com/office/powerpoint/2010/main" val="31006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89AD-51AF-D997-0C7B-C93BE8AE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3" y="7912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Results: Economic evaluation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8151CE-AB7B-AB94-1383-6A0029B14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590402"/>
              </p:ext>
            </p:extLst>
          </p:nvPr>
        </p:nvGraphicFramePr>
        <p:xfrm>
          <a:off x="756312" y="2223131"/>
          <a:ext cx="10187079" cy="160113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691279">
                  <a:extLst>
                    <a:ext uri="{9D8B030D-6E8A-4147-A177-3AD203B41FA5}">
                      <a16:colId xmlns:a16="http://schemas.microsoft.com/office/drawing/2014/main" val="1410279769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281374707"/>
                    </a:ext>
                  </a:extLst>
                </a:gridCol>
              </a:tblGrid>
              <a:tr h="589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u="sng" dirty="0">
                          <a:solidFill>
                            <a:schemeClr val="bg1"/>
                          </a:solidFill>
                          <a:effectLst/>
                        </a:rPr>
                        <a:t>Cost-effectiveness</a:t>
                      </a:r>
                      <a:endParaRPr lang="en-GB" sz="2800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Cost per DALY averted </a:t>
                      </a:r>
                      <a:endParaRPr lang="en-GB" sz="28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216173"/>
                  </a:ext>
                </a:extLst>
              </a:tr>
              <a:tr h="50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</a:rPr>
                        <a:t>ICER - health sector perspective  </a:t>
                      </a:r>
                      <a:endParaRPr lang="en-GB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419.56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729477"/>
                  </a:ext>
                </a:extLst>
              </a:tr>
              <a:tr h="50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</a:rPr>
                        <a:t>ICER - societal perspective  </a:t>
                      </a:r>
                      <a:endParaRPr lang="en-GB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“Cost saving” (-716.26)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031736"/>
                  </a:ext>
                </a:extLst>
              </a:tr>
            </a:tbl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97CAFF-3FA4-84E8-3BDC-F72E17FE9349}"/>
              </a:ext>
            </a:extLst>
          </p:cNvPr>
          <p:cNvSpPr/>
          <p:nvPr/>
        </p:nvSpPr>
        <p:spPr>
          <a:xfrm>
            <a:off x="592073" y="4314359"/>
            <a:ext cx="4438758" cy="1240787"/>
          </a:xfrm>
          <a:custGeom>
            <a:avLst/>
            <a:gdLst>
              <a:gd name="connsiteX0" fmla="*/ 0 w 4438758"/>
              <a:gd name="connsiteY0" fmla="*/ 206802 h 1240787"/>
              <a:gd name="connsiteX1" fmla="*/ 206802 w 4438758"/>
              <a:gd name="connsiteY1" fmla="*/ 0 h 1240787"/>
              <a:gd name="connsiteX2" fmla="*/ 4231956 w 4438758"/>
              <a:gd name="connsiteY2" fmla="*/ 0 h 1240787"/>
              <a:gd name="connsiteX3" fmla="*/ 4438758 w 4438758"/>
              <a:gd name="connsiteY3" fmla="*/ 206802 h 1240787"/>
              <a:gd name="connsiteX4" fmla="*/ 4438758 w 4438758"/>
              <a:gd name="connsiteY4" fmla="*/ 1033985 h 1240787"/>
              <a:gd name="connsiteX5" fmla="*/ 4231956 w 4438758"/>
              <a:gd name="connsiteY5" fmla="*/ 1240787 h 1240787"/>
              <a:gd name="connsiteX6" fmla="*/ 206802 w 4438758"/>
              <a:gd name="connsiteY6" fmla="*/ 1240787 h 1240787"/>
              <a:gd name="connsiteX7" fmla="*/ 0 w 4438758"/>
              <a:gd name="connsiteY7" fmla="*/ 1033985 h 1240787"/>
              <a:gd name="connsiteX8" fmla="*/ 0 w 4438758"/>
              <a:gd name="connsiteY8" fmla="*/ 206802 h 1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758" h="1240787">
                <a:moveTo>
                  <a:pt x="0" y="206802"/>
                </a:moveTo>
                <a:cubicBezTo>
                  <a:pt x="0" y="92588"/>
                  <a:pt x="92588" y="0"/>
                  <a:pt x="206802" y="0"/>
                </a:cubicBezTo>
                <a:lnTo>
                  <a:pt x="4231956" y="0"/>
                </a:lnTo>
                <a:cubicBezTo>
                  <a:pt x="4346170" y="0"/>
                  <a:pt x="4438758" y="92588"/>
                  <a:pt x="4438758" y="206802"/>
                </a:cubicBezTo>
                <a:lnTo>
                  <a:pt x="4438758" y="1033985"/>
                </a:lnTo>
                <a:cubicBezTo>
                  <a:pt x="4438758" y="1148199"/>
                  <a:pt x="4346170" y="1240787"/>
                  <a:pt x="4231956" y="1240787"/>
                </a:cubicBezTo>
                <a:lnTo>
                  <a:pt x="206802" y="1240787"/>
                </a:lnTo>
                <a:cubicBezTo>
                  <a:pt x="92588" y="1240787"/>
                  <a:pt x="0" y="1148199"/>
                  <a:pt x="0" y="1033985"/>
                </a:cubicBezTo>
                <a:lnTo>
                  <a:pt x="0" y="2068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770" tIns="98670" rIns="136770" bIns="98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/>
              <a:t>A threshold of around US$1,700 per DALY averted would be the cut off for cost-effective</a:t>
            </a:r>
            <a:r>
              <a:rPr lang="en-GB" sz="2400" b="1" kern="1200" dirty="0"/>
              <a:t>.</a:t>
            </a:r>
            <a:endParaRPr lang="en-US" sz="24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A57A53-C296-6035-2B5A-4B50AF30C9A7}"/>
              </a:ext>
            </a:extLst>
          </p:cNvPr>
          <p:cNvSpPr/>
          <p:nvPr/>
        </p:nvSpPr>
        <p:spPr>
          <a:xfrm>
            <a:off x="5030831" y="5629040"/>
            <a:ext cx="6327973" cy="992629"/>
          </a:xfrm>
          <a:custGeom>
            <a:avLst/>
            <a:gdLst>
              <a:gd name="connsiteX0" fmla="*/ 165441 w 992629"/>
              <a:gd name="connsiteY0" fmla="*/ 0 h 6327973"/>
              <a:gd name="connsiteX1" fmla="*/ 827188 w 992629"/>
              <a:gd name="connsiteY1" fmla="*/ 0 h 6327973"/>
              <a:gd name="connsiteX2" fmla="*/ 992629 w 992629"/>
              <a:gd name="connsiteY2" fmla="*/ 165441 h 6327973"/>
              <a:gd name="connsiteX3" fmla="*/ 992629 w 992629"/>
              <a:gd name="connsiteY3" fmla="*/ 6327973 h 6327973"/>
              <a:gd name="connsiteX4" fmla="*/ 992629 w 992629"/>
              <a:gd name="connsiteY4" fmla="*/ 6327973 h 6327973"/>
              <a:gd name="connsiteX5" fmla="*/ 0 w 992629"/>
              <a:gd name="connsiteY5" fmla="*/ 6327973 h 6327973"/>
              <a:gd name="connsiteX6" fmla="*/ 0 w 992629"/>
              <a:gd name="connsiteY6" fmla="*/ 6327973 h 6327973"/>
              <a:gd name="connsiteX7" fmla="*/ 0 w 992629"/>
              <a:gd name="connsiteY7" fmla="*/ 165441 h 6327973"/>
              <a:gd name="connsiteX8" fmla="*/ 165441 w 992629"/>
              <a:gd name="connsiteY8" fmla="*/ 0 h 63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29" h="6327973">
                <a:moveTo>
                  <a:pt x="992629" y="1054682"/>
                </a:moveTo>
                <a:lnTo>
                  <a:pt x="992629" y="5273291"/>
                </a:lnTo>
                <a:cubicBezTo>
                  <a:pt x="992629" y="5855777"/>
                  <a:pt x="981010" y="6327970"/>
                  <a:pt x="966677" y="6327970"/>
                </a:cubicBezTo>
                <a:lnTo>
                  <a:pt x="0" y="6327970"/>
                </a:lnTo>
                <a:lnTo>
                  <a:pt x="0" y="6327970"/>
                </a:lnTo>
                <a:lnTo>
                  <a:pt x="0" y="3"/>
                </a:lnTo>
                <a:lnTo>
                  <a:pt x="0" y="3"/>
                </a:lnTo>
                <a:lnTo>
                  <a:pt x="966677" y="3"/>
                </a:lnTo>
                <a:cubicBezTo>
                  <a:pt x="981010" y="3"/>
                  <a:pt x="992629" y="472196"/>
                  <a:pt x="992629" y="105468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72281" rIns="296106" bIns="172281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Duration of the impact of the intervention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The assumed growth in case numbers 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/>
              <a:t>Wolbachia deployment costs. </a:t>
            </a:r>
            <a:endParaRPr lang="en-US" sz="1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DAFB874-DEDF-F581-D94E-E6E1B04FEF98}"/>
              </a:ext>
            </a:extLst>
          </p:cNvPr>
          <p:cNvSpPr/>
          <p:nvPr/>
        </p:nvSpPr>
        <p:spPr>
          <a:xfrm>
            <a:off x="5849852" y="4345378"/>
            <a:ext cx="4438758" cy="1240787"/>
          </a:xfrm>
          <a:custGeom>
            <a:avLst/>
            <a:gdLst>
              <a:gd name="connsiteX0" fmla="*/ 0 w 4438758"/>
              <a:gd name="connsiteY0" fmla="*/ 206802 h 1240787"/>
              <a:gd name="connsiteX1" fmla="*/ 206802 w 4438758"/>
              <a:gd name="connsiteY1" fmla="*/ 0 h 1240787"/>
              <a:gd name="connsiteX2" fmla="*/ 4231956 w 4438758"/>
              <a:gd name="connsiteY2" fmla="*/ 0 h 1240787"/>
              <a:gd name="connsiteX3" fmla="*/ 4438758 w 4438758"/>
              <a:gd name="connsiteY3" fmla="*/ 206802 h 1240787"/>
              <a:gd name="connsiteX4" fmla="*/ 4438758 w 4438758"/>
              <a:gd name="connsiteY4" fmla="*/ 1033985 h 1240787"/>
              <a:gd name="connsiteX5" fmla="*/ 4231956 w 4438758"/>
              <a:gd name="connsiteY5" fmla="*/ 1240787 h 1240787"/>
              <a:gd name="connsiteX6" fmla="*/ 206802 w 4438758"/>
              <a:gd name="connsiteY6" fmla="*/ 1240787 h 1240787"/>
              <a:gd name="connsiteX7" fmla="*/ 0 w 4438758"/>
              <a:gd name="connsiteY7" fmla="*/ 1033985 h 1240787"/>
              <a:gd name="connsiteX8" fmla="*/ 0 w 4438758"/>
              <a:gd name="connsiteY8" fmla="*/ 206802 h 1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758" h="1240787">
                <a:moveTo>
                  <a:pt x="0" y="206802"/>
                </a:moveTo>
                <a:cubicBezTo>
                  <a:pt x="0" y="92588"/>
                  <a:pt x="92588" y="0"/>
                  <a:pt x="206802" y="0"/>
                </a:cubicBezTo>
                <a:lnTo>
                  <a:pt x="4231956" y="0"/>
                </a:lnTo>
                <a:cubicBezTo>
                  <a:pt x="4346170" y="0"/>
                  <a:pt x="4438758" y="92588"/>
                  <a:pt x="4438758" y="206802"/>
                </a:cubicBezTo>
                <a:lnTo>
                  <a:pt x="4438758" y="1033985"/>
                </a:lnTo>
                <a:cubicBezTo>
                  <a:pt x="4438758" y="1148199"/>
                  <a:pt x="4346170" y="1240787"/>
                  <a:pt x="4231956" y="1240787"/>
                </a:cubicBezTo>
                <a:lnTo>
                  <a:pt x="206802" y="1240787"/>
                </a:lnTo>
                <a:cubicBezTo>
                  <a:pt x="92588" y="1240787"/>
                  <a:pt x="0" y="1148199"/>
                  <a:pt x="0" y="1033985"/>
                </a:cubicBezTo>
                <a:lnTo>
                  <a:pt x="0" y="2068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770" tIns="98670" rIns="136770" bIns="98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/>
              <a:t>The results were most sensitive to assumptions related to the:</a:t>
            </a:r>
            <a:endParaRPr lang="en-US" sz="20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B08EA-2C42-C563-70CC-717ECF101FCD}"/>
              </a:ext>
            </a:extLst>
          </p:cNvPr>
          <p:cNvSpPr txBox="1"/>
          <p:nvPr/>
        </p:nvSpPr>
        <p:spPr>
          <a:xfrm>
            <a:off x="6301247" y="2223131"/>
            <a:ext cx="3787140" cy="45389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8DE74-D5E8-A634-D1A7-68E7449D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Key messages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D323FD-0B49-C908-83DC-15A4AEB8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98" y="2389218"/>
            <a:ext cx="10643365" cy="3435531"/>
          </a:xfrm>
        </p:spPr>
        <p:txBody>
          <a:bodyPr anchor="ctr">
            <a:normAutofit/>
          </a:bodyPr>
          <a:lstStyle/>
          <a:p>
            <a:r>
              <a:rPr lang="en-GB" dirty="0"/>
              <a:t>We found that targeting high burden cities with Wolbachia deployments to control dengue would be a cost-effective intervention in Vietnam</a:t>
            </a:r>
          </a:p>
          <a:p>
            <a:endParaRPr lang="en-GB" dirty="0"/>
          </a:p>
          <a:p>
            <a:r>
              <a:rPr lang="en-GB" dirty="0"/>
              <a:t>Further investigation of ways to reduce the cost and ensure the long term benefits of the intervention are needed.</a:t>
            </a:r>
          </a:p>
        </p:txBody>
      </p:sp>
    </p:spTree>
    <p:extLst>
      <p:ext uri="{BB962C8B-B14F-4D97-AF65-F5344CB8AC3E}">
        <p14:creationId xmlns:p14="http://schemas.microsoft.com/office/powerpoint/2010/main" val="156539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975</Words>
  <Application>Microsoft Office PowerPoint</Application>
  <PresentationFormat>Widescreen</PresentationFormat>
  <Paragraphs>135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Gordita Bold</vt:lpstr>
      <vt:lpstr>Gordita Regular</vt:lpstr>
      <vt:lpstr>Open Sans</vt:lpstr>
      <vt:lpstr>Times New Roman</vt:lpstr>
      <vt:lpstr>Office Theme</vt:lpstr>
      <vt:lpstr>An economic evaluation of Wolbachia deployments for dengue control </vt:lpstr>
      <vt:lpstr>PowerPoint Presentation</vt:lpstr>
      <vt:lpstr>Background</vt:lpstr>
      <vt:lpstr>Aim of this study</vt:lpstr>
      <vt:lpstr>PowerPoint Presentation</vt:lpstr>
      <vt:lpstr>Results: Baseline burden</vt:lpstr>
      <vt:lpstr>PowerPoint Presentation</vt:lpstr>
      <vt:lpstr>Results: Economic evaluation </vt:lpstr>
      <vt:lpstr>Key messages</vt:lpstr>
      <vt:lpstr>Future directions 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Hugo C</dc:creator>
  <cp:lastModifiedBy>Forbes, Kathryn J</cp:lastModifiedBy>
  <cp:revision>51</cp:revision>
  <dcterms:created xsi:type="dcterms:W3CDTF">2022-12-12T09:50:12Z</dcterms:created>
  <dcterms:modified xsi:type="dcterms:W3CDTF">2023-01-26T11:05:31Z</dcterms:modified>
</cp:coreProperties>
</file>