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2"/>
  </p:notesMasterIdLst>
  <p:sldIdLst>
    <p:sldId id="273" r:id="rId5"/>
    <p:sldId id="259" r:id="rId6"/>
    <p:sldId id="288" r:id="rId7"/>
    <p:sldId id="289" r:id="rId8"/>
    <p:sldId id="1434" r:id="rId9"/>
    <p:sldId id="1435" r:id="rId10"/>
    <p:sldId id="1436" r:id="rId11"/>
    <p:sldId id="1437" r:id="rId12"/>
    <p:sldId id="1438" r:id="rId13"/>
    <p:sldId id="1439" r:id="rId14"/>
    <p:sldId id="1440" r:id="rId15"/>
    <p:sldId id="293" r:id="rId16"/>
    <p:sldId id="1441" r:id="rId17"/>
    <p:sldId id="1415" r:id="rId18"/>
    <p:sldId id="1420" r:id="rId19"/>
    <p:sldId id="1433" r:id="rId20"/>
    <p:sldId id="142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19" autoAdjust="0"/>
  </p:normalViewPr>
  <p:slideViewPr>
    <p:cSldViewPr snapToGrid="0">
      <p:cViewPr varScale="1">
        <p:scale>
          <a:sx n="59" d="100"/>
          <a:sy n="59" d="100"/>
        </p:scale>
        <p:origin x="8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AB6F4-F185-4873-8BC8-873389FC0AD9}" type="datetimeFigureOut">
              <a:rPr lang="en-GB" smtClean="0"/>
              <a:t>20/01/2023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9AB7D-61F1-4C8C-A5ED-B20C899432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2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en-GB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International Air Transport Association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GB" b="1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IATA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) supports aviation with global standards for airline safety, security, efficiency and sustainability.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Category B classifies an infectious substance as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not in a form generally capable of causing permanent disability or life-threatening or fatal disease in otherwise healthy humans or animals when exposure to it occurs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 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9AB7D-61F1-4C8C-A5ED-B20C899432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61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8C650-661F-4B35-AC3B-62818AFCC22D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8BD5-F68C-4BC9-88DC-B049CEC31E35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217F-7B5D-46AA-AF31-E8CD23DBF4C9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1987B-580E-4248-AEFC-6C998E794654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323E6-10E8-4BC6-BD43-B57021F60F79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95E6-1859-451F-8D6B-E0D2E093FF25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28D7-4961-4D6B-965F-B03F33F0C4EC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1173B55C-CA4F-4587-8C6A-440CC5DCD06A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A728-0E3C-4CFB-90F3-942EE3BCBB03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F12C0C-3A3E-40FC-9CFA-4D2048CB8E62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arasite@ukneqas.org.u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9870" y="850791"/>
            <a:ext cx="3618827" cy="4198288"/>
          </a:xfrm>
        </p:spPr>
        <p:txBody>
          <a:bodyPr anchor="ctr">
            <a:normAutofit/>
          </a:bodyPr>
          <a:lstStyle/>
          <a:p>
            <a:pPr algn="ctr"/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journey of External Quality Assurance (EQA) specimens for diagnostic parasitology: from our hands to yours</a:t>
            </a:r>
            <a:endParaRPr lang="en-US" sz="2800" b="1" cap="none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 fontScale="62500" lnSpcReduction="20000"/>
          </a:bodyPr>
          <a:lstStyle/>
          <a:p>
            <a:r>
              <a:rPr lang="en-GB" sz="1800" dirty="0"/>
              <a:t>Jaya Shrivastava </a:t>
            </a:r>
          </a:p>
          <a:p>
            <a:r>
              <a:rPr lang="en-GB" sz="1800" dirty="0"/>
              <a:t>UK NEQAS Parasitology Scheme Manager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B9D3CC-53F7-44D6-A83B-FA23D6569F43}"/>
              </a:ext>
            </a:extLst>
          </p:cNvPr>
          <p:cNvGrpSpPr/>
          <p:nvPr/>
        </p:nvGrpSpPr>
        <p:grpSpPr>
          <a:xfrm>
            <a:off x="276837" y="609600"/>
            <a:ext cx="7679074" cy="5747251"/>
            <a:chOff x="409522" y="612396"/>
            <a:chExt cx="7583922" cy="57615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D69ED2E-8A57-436C-84C5-28050EC50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6902"/>
            <a:stretch/>
          </p:blipFill>
          <p:spPr>
            <a:xfrm>
              <a:off x="409522" y="2164360"/>
              <a:ext cx="7583922" cy="42096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BFB2BD-6951-4272-B19B-CC3B30EA4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080" b="25781"/>
            <a:stretch/>
          </p:blipFill>
          <p:spPr>
            <a:xfrm>
              <a:off x="1636151" y="612396"/>
              <a:ext cx="5372100" cy="1275127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67924-77B3-4F36-8ED5-58C9365C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A28ABA80-686E-4F75-A812-9129C64DE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870" y="349642"/>
            <a:ext cx="3977537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03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AF76-26EA-4283-AB02-D8DB4E95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are specimens processed: Faecal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419F7-631A-4F44-A977-FA86C72C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3" descr="Food processor 2">
            <a:extLst>
              <a:ext uri="{FF2B5EF4-FFF2-40B4-BE49-F238E27FC236}">
                <a16:creationId xmlns:a16="http://schemas.microsoft.com/office/drawing/2014/main" id="{EA19A2E6-9548-4B65-A25F-2C18E22A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297021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SCN0207">
            <a:extLst>
              <a:ext uri="{FF2B5EF4-FFF2-40B4-BE49-F238E27FC236}">
                <a16:creationId xmlns:a16="http://schemas.microsoft.com/office/drawing/2014/main" id="{013B5676-6614-45C5-B470-3BD76B05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46" y="2315368"/>
            <a:ext cx="296862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N0200">
            <a:extLst>
              <a:ext uri="{FF2B5EF4-FFF2-40B4-BE49-F238E27FC236}">
                <a16:creationId xmlns:a16="http://schemas.microsoft.com/office/drawing/2014/main" id="{C47DF21A-8029-4C25-9962-2B0F679B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104" y="2315368"/>
            <a:ext cx="28924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07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87804-D68B-441D-A73C-4AEAB6E6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AB38032-4367-4814-A26C-6071CCEC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47" y="978789"/>
            <a:ext cx="6084887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77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1360"/>
          </a:xfrm>
        </p:spPr>
        <p:txBody>
          <a:bodyPr>
            <a:normAutofit/>
          </a:bodyPr>
          <a:lstStyle/>
          <a:p>
            <a:pPr algn="ctr"/>
            <a:r>
              <a:rPr lang="en-US" sz="24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Acknowledgments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981C18-50FF-4415-BE53-60CA22C60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6195" y="6339518"/>
            <a:ext cx="1884209" cy="4495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FC3AD-0692-4D09-A22A-B4A5DE1E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801A3-0CC1-47B8-AFA7-6FC04E28E853}"/>
              </a:ext>
            </a:extLst>
          </p:cNvPr>
          <p:cNvSpPr txBox="1"/>
          <p:nvPr/>
        </p:nvSpPr>
        <p:spPr>
          <a:xfrm>
            <a:off x="4497412" y="1591557"/>
            <a:ext cx="7220125" cy="424731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NEQAS Parasitology team</a:t>
            </a:r>
          </a:p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Department of Clinical Parasitology, HTD and Halo</a:t>
            </a:r>
          </a:p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Reference labs</a:t>
            </a:r>
          </a:p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LSHTM </a:t>
            </a:r>
          </a:p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UK NEQAS consortium (Microbiology) </a:t>
            </a:r>
          </a:p>
          <a:p>
            <a:pPr marL="419100" lvl="1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/>
              <a:t>Participants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GB" altLang="en-US" sz="1800" dirty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For further information</a:t>
            </a:r>
          </a:p>
          <a:p>
            <a:pPr marL="0" indent="0" eaLnBrk="1" hangingPunct="1">
              <a:buFontTx/>
              <a:buNone/>
              <a:defRPr/>
            </a:pPr>
            <a:r>
              <a:rPr lang="en-GB" altLang="en-US" sz="1800" dirty="0"/>
              <a:t>    </a:t>
            </a:r>
            <a:r>
              <a:rPr lang="en-GB" altLang="en-US" sz="1800" dirty="0">
                <a:hlinkClick r:id="rId3"/>
              </a:rPr>
              <a:t>parasite@ukneqas.org.uk</a:t>
            </a:r>
            <a:endParaRPr lang="en-GB" altLang="en-US" sz="1800" dirty="0"/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FC3AE-0DBD-47C7-8165-D0BD738AC311}"/>
              </a:ext>
            </a:extLst>
          </p:cNvPr>
          <p:cNvSpPr txBox="1"/>
          <p:nvPr/>
        </p:nvSpPr>
        <p:spPr>
          <a:xfrm>
            <a:off x="474463" y="1591557"/>
            <a:ext cx="3674378" cy="203132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5D1A8-F587-481A-88BA-976FB86701B5}"/>
              </a:ext>
            </a:extLst>
          </p:cNvPr>
          <p:cNvSpPr txBox="1"/>
          <p:nvPr/>
        </p:nvSpPr>
        <p:spPr>
          <a:xfrm>
            <a:off x="474463" y="4007735"/>
            <a:ext cx="3674378" cy="203132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BD1E09D9-D912-489E-BF0F-8BD80D8B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65" y="2175873"/>
            <a:ext cx="3610976" cy="8614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925984-601F-4D81-A275-D8166F5BDD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902"/>
          <a:stretch/>
        </p:blipFill>
        <p:spPr>
          <a:xfrm>
            <a:off x="710959" y="4278385"/>
            <a:ext cx="2844981" cy="15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50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63AD5-DB61-4EA1-920A-C4B0E9DB4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EXtras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2030C-1E0D-476A-A992-D3C75EEE5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DC82E-89E7-4072-A9E7-DE181285C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8CBAE-27D2-4DF0-8AF7-5399875E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9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00C68415-7A6F-4533-A7EA-B8654BCBB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948" y="2839842"/>
            <a:ext cx="2543703" cy="35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38870-D48C-4CCA-ACE2-9E052F1F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34" y="123305"/>
            <a:ext cx="11029616" cy="1188720"/>
          </a:xfrm>
        </p:spPr>
        <p:txBody>
          <a:bodyPr/>
          <a:lstStyle/>
          <a:p>
            <a:r>
              <a:rPr lang="en-GB" dirty="0"/>
              <a:t>Faecal Parasitology scheme- microscopy based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A4E6-3301-4603-88D3-8FE1DCF66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834" y="1400656"/>
            <a:ext cx="7636521" cy="473967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Specimens distributed in UKNEQAS Faecal Parasitology Distributions consist of liquid specimens (i.e. faecal samples, urine samples and cyst fluid) and faecal smears.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The principal of the successful identification of faecal parasites:</a:t>
            </a:r>
          </a:p>
          <a:p>
            <a:pPr marL="547688" lvl="1" indent="-285750">
              <a:buFont typeface="Arial" panose="020B0604020202020204" pitchFamily="34" charset="0"/>
              <a:buChar char="•"/>
            </a:pPr>
            <a:r>
              <a:rPr lang="en-GB" b="1" dirty="0"/>
              <a:t>Measurement</a:t>
            </a:r>
            <a:br>
              <a:rPr lang="en-GB" dirty="0"/>
            </a:br>
            <a:r>
              <a:rPr lang="en-GB" dirty="0"/>
              <a:t>The use of an eyepiece graticule is of the utmost importance, especially for cyst identification</a:t>
            </a:r>
          </a:p>
          <a:p>
            <a:pPr marL="547688" lvl="1" indent="-285750">
              <a:buFont typeface="Arial" panose="020B0604020202020204" pitchFamily="34" charset="0"/>
              <a:buChar char="•"/>
            </a:pPr>
            <a:r>
              <a:rPr lang="en-GB" b="1" dirty="0"/>
              <a:t>Morphology and appearance</a:t>
            </a:r>
          </a:p>
          <a:p>
            <a:pPr marL="547688" lvl="1" indent="-285750">
              <a:buFont typeface="Arial" panose="020B0604020202020204" pitchFamily="34" charset="0"/>
              <a:buChar char="•"/>
            </a:pPr>
            <a:r>
              <a:rPr lang="en-GB" b="1" dirty="0"/>
              <a:t>Stains</a:t>
            </a:r>
          </a:p>
          <a:p>
            <a:pPr marL="547688" lvl="1" indent="-285750">
              <a:buFont typeface="Arial" panose="020B0604020202020204" pitchFamily="34" charset="0"/>
              <a:buChar char="•"/>
            </a:pPr>
            <a:r>
              <a:rPr lang="en-GB" dirty="0"/>
              <a:t>UK NEQAS Parasitology endeavours to send </a:t>
            </a:r>
            <a:r>
              <a:rPr lang="en-GB" b="1" dirty="0"/>
              <a:t>a range of specimens </a:t>
            </a:r>
            <a:r>
              <a:rPr lang="en-GB" dirty="0"/>
              <a:t>that are not only </a:t>
            </a:r>
            <a:r>
              <a:rPr lang="en-GB" b="1" dirty="0"/>
              <a:t>educational</a:t>
            </a:r>
            <a:r>
              <a:rPr lang="en-GB" dirty="0"/>
              <a:t> but also encourages participants to critically </a:t>
            </a:r>
            <a:r>
              <a:rPr lang="en-GB" b="1" dirty="0"/>
              <a:t>examine their routine method </a:t>
            </a:r>
            <a:r>
              <a:rPr lang="en-GB" dirty="0"/>
              <a:t>to take individual action to </a:t>
            </a:r>
            <a:r>
              <a:rPr lang="en-GB" b="1" dirty="0"/>
              <a:t>investigate</a:t>
            </a:r>
            <a:r>
              <a:rPr lang="en-GB" dirty="0"/>
              <a:t> and </a:t>
            </a:r>
            <a:r>
              <a:rPr lang="en-GB" b="1" dirty="0"/>
              <a:t>remedy</a:t>
            </a:r>
            <a:r>
              <a:rPr lang="en-GB" dirty="0"/>
              <a:t> any defects revealed from their score. </a:t>
            </a:r>
          </a:p>
          <a:p>
            <a:pPr marL="547688" lvl="1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b="1" dirty="0"/>
              <a:t>teaching sheets </a:t>
            </a:r>
            <a:r>
              <a:rPr lang="en-GB" dirty="0"/>
              <a:t>included in each distribution are designed for education purposes.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1E92E-70E2-423A-8109-2D2C87891C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98860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398860">
                <a:defRPr/>
              </a:pPr>
              <a:t>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6AE15-A0B7-47AC-9766-B75E88079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FP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 descr="Calibration of eyepiece graticule for the measurement of blood cells and  ova and cysts in a faecal sample.">
            <a:extLst>
              <a:ext uri="{FF2B5EF4-FFF2-40B4-BE49-F238E27FC236}">
                <a16:creationId xmlns:a16="http://schemas.microsoft.com/office/drawing/2014/main" id="{881DF722-9B6D-4EBA-8A24-2DD205506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215" y="1696135"/>
            <a:ext cx="1803698" cy="15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4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560D6-B361-42A9-8EF8-92B43D5D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49" y="43513"/>
            <a:ext cx="11029616" cy="1188720"/>
          </a:xfrm>
        </p:spPr>
        <p:txBody>
          <a:bodyPr/>
          <a:lstStyle/>
          <a:p>
            <a:r>
              <a:rPr lang="en-GB" dirty="0"/>
              <a:t>Blood Parasitology scheme- microscopy based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2F4BE-24B8-441D-A369-6C3081E19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98860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398860">
                <a:defRPr/>
              </a:pPr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DD0CA-5F3E-4C6D-A70C-B85AE0AA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BP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669A32-BD83-42B3-84A6-67195067E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36" y="1382900"/>
            <a:ext cx="8009383" cy="4739679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UKNEQAS Blood Parasitology Distributions consist of </a:t>
            </a:r>
            <a:r>
              <a:rPr lang="en-GB" sz="1800" b="1" dirty="0">
                <a:cs typeface="+mn-cs"/>
              </a:rPr>
              <a:t>high-quality blood films.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UK NEQAS Parasitology distributes a </a:t>
            </a:r>
            <a:r>
              <a:rPr lang="en-GB" sz="1800" b="1" dirty="0">
                <a:cs typeface="+mn-cs"/>
              </a:rPr>
              <a:t>wide range of specimens </a:t>
            </a:r>
            <a:r>
              <a:rPr lang="en-GB" sz="1800" dirty="0">
                <a:cs typeface="+mn-cs"/>
              </a:rPr>
              <a:t>in order to challenge participants in their diagnostic techniques.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These specimens are </a:t>
            </a:r>
            <a:r>
              <a:rPr lang="en-GB" sz="1800" b="1" dirty="0">
                <a:cs typeface="+mn-cs"/>
              </a:rPr>
              <a:t>pre-stained </a:t>
            </a:r>
            <a:r>
              <a:rPr lang="en-GB" sz="1800" dirty="0">
                <a:cs typeface="+mn-cs"/>
              </a:rPr>
              <a:t>and the purpose is for identification of parasites.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Some specimens are also sent to test the participants’ </a:t>
            </a:r>
            <a:r>
              <a:rPr lang="en-GB" sz="1800" b="1" dirty="0">
                <a:cs typeface="+mn-cs"/>
              </a:rPr>
              <a:t>parasitaemia calculation</a:t>
            </a:r>
            <a:r>
              <a:rPr lang="en-GB" sz="1800" dirty="0">
                <a:cs typeface="+mn-cs"/>
              </a:rPr>
              <a:t> techniques as parasitaemia calculations can have potential clinical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The principal of the successful identification of blood parasites:</a:t>
            </a:r>
          </a:p>
          <a:p>
            <a:pPr marL="751284" lvl="3" indent="-285750">
              <a:buFont typeface="Wingdings" panose="05000000000000000000" pitchFamily="2" charset="2"/>
              <a:buChar char="§"/>
            </a:pPr>
            <a:r>
              <a:rPr lang="en-GB" b="1" dirty="0"/>
              <a:t>High-quality blood films</a:t>
            </a:r>
          </a:p>
          <a:p>
            <a:pPr marL="751284" lvl="3" indent="-285750">
              <a:buFont typeface="Wingdings" panose="05000000000000000000" pitchFamily="2" charset="2"/>
              <a:buChar char="§"/>
            </a:pPr>
            <a:r>
              <a:rPr lang="en-GB" b="1" dirty="0"/>
              <a:t>Correct stain</a:t>
            </a:r>
          </a:p>
          <a:p>
            <a:pPr marL="751284" lvl="3" indent="-285750">
              <a:buFont typeface="Wingdings" panose="05000000000000000000" pitchFamily="2" charset="2"/>
              <a:buChar char="§"/>
            </a:pPr>
            <a:r>
              <a:rPr lang="en-GB" b="1" dirty="0"/>
              <a:t>Morphology and appearance</a:t>
            </a:r>
          </a:p>
          <a:p>
            <a:pPr marL="751284" lvl="3" indent="-285750">
              <a:buFont typeface="Wingdings" panose="05000000000000000000" pitchFamily="2" charset="2"/>
              <a:buChar char="§"/>
            </a:pPr>
            <a:r>
              <a:rPr lang="en-GB" b="1" dirty="0"/>
              <a:t>Percentage parasitaemia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cs typeface="+mn-cs"/>
              </a:rPr>
              <a:t>The </a:t>
            </a:r>
            <a:r>
              <a:rPr lang="en-GB" sz="1800" b="1" dirty="0">
                <a:cs typeface="+mn-cs"/>
              </a:rPr>
              <a:t>teaching sheets </a:t>
            </a:r>
            <a:r>
              <a:rPr lang="en-GB" sz="1800" dirty="0">
                <a:cs typeface="+mn-cs"/>
              </a:rPr>
              <a:t>included in each distribution are designed for education purposes.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5056F-C417-4063-B286-17EFCBD1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16" y="1415148"/>
            <a:ext cx="3101267" cy="232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345B0-640E-49C2-B129-4E3D27D3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595" y="3891765"/>
            <a:ext cx="1953469" cy="260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1F1F-D072-4C08-A64D-9D8FE1D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05" y="204381"/>
            <a:ext cx="11029616" cy="1188720"/>
          </a:xfrm>
        </p:spPr>
        <p:txBody>
          <a:bodyPr/>
          <a:lstStyle/>
          <a:p>
            <a:r>
              <a:rPr lang="en-GB" dirty="0"/>
              <a:t>rapid diagnostic tests (RDTs) for Malaria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02F2D-5813-429F-84FE-CE633D097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35" y="544551"/>
            <a:ext cx="11029615" cy="3634486"/>
          </a:xfrm>
        </p:spPr>
        <p:txBody>
          <a:bodyPr/>
          <a:lstStyle/>
          <a:p>
            <a:r>
              <a:rPr lang="en-GB" sz="2000" dirty="0"/>
              <a:t>WHO recommendation</a:t>
            </a:r>
          </a:p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9D298-6E8E-4A96-92D8-1ED96C22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MR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D9671-F5D2-4927-BC44-DACDDBCCB504}"/>
              </a:ext>
            </a:extLst>
          </p:cNvPr>
          <p:cNvGrpSpPr/>
          <p:nvPr/>
        </p:nvGrpSpPr>
        <p:grpSpPr>
          <a:xfrm>
            <a:off x="1672611" y="2541962"/>
            <a:ext cx="6786931" cy="2759514"/>
            <a:chOff x="2002395" y="2069625"/>
            <a:chExt cx="6786931" cy="2759514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D767167-ABC7-4A30-B060-D9430D782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96" y="2069625"/>
              <a:ext cx="6729413" cy="1550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9D782026-15AD-407E-B36F-E093D37D4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95" y="3846923"/>
              <a:ext cx="6729413" cy="98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2DD0F2-C41D-4413-A301-6B4B664B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8169" y="2919732"/>
              <a:ext cx="2601157" cy="6242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D77715-7704-4AE7-89B1-28DD82052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5035" y="4158616"/>
              <a:ext cx="2601157" cy="62420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1AFE52C-0BCD-4A5B-B9B8-8DCDAED34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832" y="1382085"/>
            <a:ext cx="2402032" cy="5041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3B075-1869-464D-928C-E1540C6B0692}"/>
              </a:ext>
            </a:extLst>
          </p:cNvPr>
          <p:cNvSpPr txBox="1"/>
          <p:nvPr/>
        </p:nvSpPr>
        <p:spPr>
          <a:xfrm>
            <a:off x="10243751" y="1606378"/>
            <a:ext cx="123568" cy="753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40799-75B3-4BDC-9A6B-58D20418378D}"/>
              </a:ext>
            </a:extLst>
          </p:cNvPr>
          <p:cNvSpPr txBox="1"/>
          <p:nvPr/>
        </p:nvSpPr>
        <p:spPr>
          <a:xfrm>
            <a:off x="11017457" y="1573045"/>
            <a:ext cx="123568" cy="7537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488FD-59EB-4A33-9EAA-50C3259957A7}"/>
              </a:ext>
            </a:extLst>
          </p:cNvPr>
          <p:cNvSpPr txBox="1"/>
          <p:nvPr/>
        </p:nvSpPr>
        <p:spPr>
          <a:xfrm>
            <a:off x="10519389" y="4334541"/>
            <a:ext cx="1095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575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707-1693-4C7E-8F8E-F434BA50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47" y="0"/>
            <a:ext cx="11029616" cy="1188720"/>
          </a:xfrm>
        </p:spPr>
        <p:txBody>
          <a:bodyPr/>
          <a:lstStyle/>
          <a:p>
            <a:r>
              <a:rPr lang="en-GB" dirty="0"/>
              <a:t>Scheme for molecular diagnostic methods for Malaria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00092-BB71-49B4-AA0D-B0111DC43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794" y="1684235"/>
            <a:ext cx="8039521" cy="4739679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Nucleic acid tests have become increasingly popular, particularly in Reference laboratories and specialised institutes.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UK NEQAS for Parasitology offers a scheme for the molecular detection of Malaria to Clinical Laboratories who undertake molecular methods to diagnose Malaria infections.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Scheme is comprised of 4 distributions per annum with 4 samples included in each distribution.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500 microlitre of freeze dried positive or negative blood samples are sent to participants of the scheme.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Varying parasite densities for all species of malaria are included.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The EQA scheme is qualitative only with the participants expected to use molecular detection methodologies to report presence or absence of Malaria parasite and identify the species. 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NEQAS plus a WHO scheme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5841F-96BB-430A-BADE-32B576DB8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398860">
              <a:defRPr/>
            </a:pPr>
            <a:r>
              <a:rPr lang="en-US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398860">
                <a:defRPr/>
              </a:pPr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EFF58-4D3B-43DD-8E62-364C96BE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prstClr val="white"/>
                </a:solidFill>
              </a:rPr>
              <a:t>AG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7ADCB6-8A13-409D-B523-84D688FB6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346" y="1171397"/>
            <a:ext cx="2765627" cy="2074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4EF81-1018-4FA2-9B17-EAE6F4215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996" y="3531178"/>
            <a:ext cx="3322655" cy="249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DA030E-F091-40AA-81F6-EEEC76E1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498" y="-74331"/>
            <a:ext cx="2010502" cy="2608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DA0645-8140-49E5-AAD6-18FE41E3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Quality Assurance?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B2990-EF1B-4F87-A245-770D0E11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57" y="2266098"/>
            <a:ext cx="11029615" cy="4591901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Quality assurance in clinical diagnostics:</a:t>
            </a:r>
          </a:p>
          <a:p>
            <a:pPr marL="457200" lvl="1" indent="0">
              <a:buNone/>
            </a:pPr>
            <a:r>
              <a:rPr lang="en-GB" sz="2000" dirty="0"/>
              <a:t>“the right result at the right time on the right specimen from the right patient, with result interpretation based on correct reference data” </a:t>
            </a:r>
          </a:p>
          <a:p>
            <a:r>
              <a:rPr lang="en-GB" sz="2000" dirty="0"/>
              <a:t>Should not be impacted by range of investigations undertaken or of the volume of the workload. </a:t>
            </a:r>
          </a:p>
          <a:p>
            <a:r>
              <a:rPr lang="en-GB" sz="2800" dirty="0"/>
              <a:t>QA tells you that you may have a problem, it does not solve the problem.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Internal Quality assessment: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Are today’s results the same as yesterday’s?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External quality assessment: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	Are my results the same as other laboratories?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800" dirty="0"/>
              <a:t>	Does my method perform as well as others? 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03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1360"/>
          </a:xfrm>
        </p:spPr>
        <p:txBody>
          <a:bodyPr>
            <a:normAutofit/>
          </a:bodyPr>
          <a:lstStyle/>
          <a:p>
            <a:pPr algn="ctr"/>
            <a:r>
              <a:rPr lang="en-GB" sz="2400" dirty="0"/>
              <a:t>The role of EQA/Proficiency testing</a:t>
            </a:r>
            <a:endParaRPr lang="en-US" sz="2400" b="1" cap="none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981C18-50FF-4415-BE53-60CA22C60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6195" y="6339518"/>
            <a:ext cx="1884209" cy="4495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FC3AD-0692-4D09-A22A-B4A5DE1E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801A3-0CC1-47B8-AFA7-6FC04E28E853}"/>
              </a:ext>
            </a:extLst>
          </p:cNvPr>
          <p:cNvSpPr txBox="1"/>
          <p:nvPr/>
        </p:nvSpPr>
        <p:spPr>
          <a:xfrm>
            <a:off x="455802" y="1426127"/>
            <a:ext cx="8416055" cy="960262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External assessment of results from a group of laboratories, where each tests identical specimen of known but undisclosed content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 long term , retrospective and independent assessment of laboratory performance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Advantages: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Comparability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Educational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Credibility/accreditation impacts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Insight into national performance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Improvement in national performance levels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600" dirty="0"/>
              <a:t>PATIENT BENEFIT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5F921-368F-4EE3-B885-B08C1A9B5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099" y="2940782"/>
            <a:ext cx="4217939" cy="1825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C6E951-176F-4E30-9D03-AD6A07C19107}"/>
              </a:ext>
            </a:extLst>
          </p:cNvPr>
          <p:cNvSpPr txBox="1"/>
          <p:nvPr/>
        </p:nvSpPr>
        <p:spPr>
          <a:xfrm>
            <a:off x="1009091" y="6155844"/>
            <a:ext cx="8607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Essential part of Quality Management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093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81360"/>
          </a:xfrm>
        </p:spPr>
        <p:txBody>
          <a:bodyPr>
            <a:normAutofit/>
          </a:bodyPr>
          <a:lstStyle/>
          <a:p>
            <a:pPr algn="ctr"/>
            <a:r>
              <a:rPr lang="en-US" sz="2400" b="1" cap="none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Quality Assurance in Parasitology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981C18-50FF-4415-BE53-60CA22C60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6195" y="6339518"/>
            <a:ext cx="1884209" cy="44952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FC3AD-0692-4D09-A22A-B4A5DE1E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801A3-0CC1-47B8-AFA7-6FC04E28E853}"/>
              </a:ext>
            </a:extLst>
          </p:cNvPr>
          <p:cNvSpPr txBox="1"/>
          <p:nvPr/>
        </p:nvSpPr>
        <p:spPr>
          <a:xfrm>
            <a:off x="4497412" y="1591557"/>
            <a:ext cx="7220125" cy="8002191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External Quality Assessment Schemes for Parasitology- Operating since 1983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Organiser: Professor Peter L Chiodini</a:t>
            </a:r>
          </a:p>
          <a:p>
            <a:pPr marL="990600" marR="0" lvl="1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altLang="en-US" sz="2000" dirty="0">
                <a:solidFill>
                  <a:sysClr val="windowText" lastClr="000000"/>
                </a:solidFill>
                <a:latin typeface="Calibri"/>
              </a:rPr>
              <a:t>Scheme Manager: Dr Jaya Shrivastava	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7155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Overseen by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NEQAS Steering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mmittee</a:t>
            </a:r>
            <a:endParaRPr kumimoji="0" lang="en-GB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Quality Assessment </a:t>
            </a:r>
            <a:r>
              <a:rPr kumimoji="0" lang="en-GB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Adviso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Panel</a:t>
            </a:r>
          </a:p>
          <a:p>
            <a:pPr marL="971550" marR="0" lvl="1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schemes ISO 17043:2010 accredited</a:t>
            </a:r>
          </a:p>
          <a:p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The techniques targeted are microscopy, serology, rapid tests and molecular.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360546-BA4E-40C1-ABFE-E50F9A00D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57" y="1570664"/>
            <a:ext cx="3352060" cy="18583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2BD56FC-3253-4E97-BEE7-0F9F0038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7" y="3716147"/>
            <a:ext cx="3351684" cy="1946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09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FB37A-1521-4E0E-805B-B161AC5FA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ISO 17043:2010 requirements for EQA specimens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893C-A05F-4F38-AFA0-531BC643A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EQA provider shall ensure that environmental conditions do not compromise the scheme. Conditions can include, for example, biological sterility, dust, electrical supply, and temperature. </a:t>
            </a:r>
          </a:p>
          <a:p>
            <a:r>
              <a:rPr lang="en-GB" dirty="0"/>
              <a:t>Homogeneity and stability: inhomogeneity and instability have impact on participant’s performance. </a:t>
            </a:r>
          </a:p>
          <a:p>
            <a:pPr lvl="1"/>
            <a:r>
              <a:rPr lang="en-GB" dirty="0"/>
              <a:t>Each participant to receive comparable test items</a:t>
            </a:r>
          </a:p>
          <a:p>
            <a:pPr lvl="1"/>
            <a:r>
              <a:rPr lang="en-GB" dirty="0"/>
              <a:t>Test items remain stable throughout the testing period</a:t>
            </a:r>
          </a:p>
          <a:p>
            <a:r>
              <a:rPr lang="en-GB" dirty="0"/>
              <a:t>Test to be performed pre- and post- distribution of schemes. </a:t>
            </a:r>
          </a:p>
          <a:p>
            <a:r>
              <a:rPr lang="en-GB" dirty="0"/>
              <a:t>Storage and transport conditions should be optimal. </a:t>
            </a:r>
          </a:p>
          <a:p>
            <a:r>
              <a:rPr lang="en-GB" dirty="0"/>
              <a:t>Procedures used to collect, produce, package and distribute the test items should be sufficient for the purpose of EQA testing. </a:t>
            </a:r>
          </a:p>
          <a:p>
            <a:r>
              <a:rPr lang="en-GB" dirty="0"/>
              <a:t>Statistical analysis of variance to estimate the “sample-to-sample” variability and “within-sample” variability.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5C0608-FF5A-46A8-A135-B5C4D9B8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1AD27-8E2B-4760-A737-3A6DF3B0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681" y="68961"/>
            <a:ext cx="2120834" cy="24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48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3E0C4A-9B72-43C8-8178-D3ED1F30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Considerations	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1D9016-2083-4048-ACD0-7316E12C1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1902941"/>
            <a:ext cx="5194767" cy="3958109"/>
          </a:xfrm>
        </p:spPr>
        <p:txBody>
          <a:bodyPr>
            <a:normAutofit/>
          </a:bodyPr>
          <a:lstStyle/>
          <a:p>
            <a:r>
              <a:rPr lang="en-GB" sz="2000" dirty="0"/>
              <a:t>Microscopy samples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Need to be collected and processed ASAP.</a:t>
            </a:r>
          </a:p>
          <a:p>
            <a:pPr lvl="1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orphological variation of malaria parasites and ex-flagellation of gametocytes occur on prolonged exposure of EDTA, and such changes can occur as early as 2-3 hours after blood collection.</a:t>
            </a:r>
          </a:p>
          <a:p>
            <a:pPr lvl="1"/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Faecal samples need to be formalized to prevent degradation of the morphological features.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6692A7-79F8-4003-AF4C-E5C1667D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042" y="2091897"/>
            <a:ext cx="5194769" cy="4332017"/>
          </a:xfrm>
        </p:spPr>
        <p:txBody>
          <a:bodyPr>
            <a:normAutofit/>
          </a:bodyPr>
          <a:lstStyle/>
          <a:p>
            <a:r>
              <a:rPr lang="en-GB" sz="2000" dirty="0"/>
              <a:t>Serological and Molecular samples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For diagnostic procedures relying on antigen levels (serology or rapid tests), samples should be frozen after collection.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Repeated freeze thaw cycles should be avoided, and it is recommended that no more than 2 cycles of freeze thaw are undertaken.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Molecular samples require aseptic handling, and long-term storage at lower than minus 20 degrees in order to avoid degradation of genomic content. 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1F9A9-9278-4DEA-B6DF-DA1EEA8E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93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cotblood | Update on Coronavirus (Covid-19)">
            <a:extLst>
              <a:ext uri="{FF2B5EF4-FFF2-40B4-BE49-F238E27FC236}">
                <a16:creationId xmlns:a16="http://schemas.microsoft.com/office/drawing/2014/main" id="{1DA259C7-8F77-4FE8-ABBC-8B09FE7E2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65" y="4714566"/>
            <a:ext cx="4266042" cy="223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3F536-2406-46A9-A6F9-BA8AFA96B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the samples come from?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AB0CF-17E3-496F-A947-98FCB062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 descr="Hospital for Tropical Diseases, UCLH Arts | Art UK">
            <a:extLst>
              <a:ext uri="{FF2B5EF4-FFF2-40B4-BE49-F238E27FC236}">
                <a16:creationId xmlns:a16="http://schemas.microsoft.com/office/drawing/2014/main" id="{67897A91-73D3-419E-8811-2CA53AD72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3" y="2224572"/>
            <a:ext cx="5194300" cy="240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bout us | LSHTM">
            <a:extLst>
              <a:ext uri="{FF2B5EF4-FFF2-40B4-BE49-F238E27FC236}">
                <a16:creationId xmlns:a16="http://schemas.microsoft.com/office/drawing/2014/main" id="{11BBA878-9CEB-4316-B651-5DD895B746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2" y="1375457"/>
            <a:ext cx="4099664" cy="273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roducing Moredun Scientific | Moredun">
            <a:extLst>
              <a:ext uri="{FF2B5EF4-FFF2-40B4-BE49-F238E27FC236}">
                <a16:creationId xmlns:a16="http://schemas.microsoft.com/office/drawing/2014/main" id="{9A3046F5-8CC5-4204-8432-6EC87C75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88" y="4189703"/>
            <a:ext cx="4517571" cy="254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ome - NHS Blood and Transplant">
            <a:extLst>
              <a:ext uri="{FF2B5EF4-FFF2-40B4-BE49-F238E27FC236}">
                <a16:creationId xmlns:a16="http://schemas.microsoft.com/office/drawing/2014/main" id="{BCA291DD-79CC-4423-A7DF-F4D0300F7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1" y="5140010"/>
            <a:ext cx="40195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3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32E8-1D86-4AA2-8E9D-112741CA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collections</a:t>
            </a:r>
          </a:p>
        </p:txBody>
      </p:sp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62502CAE-560B-4127-AB64-B2B1659C2C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297594" y="2675657"/>
            <a:ext cx="3633787" cy="2725340"/>
          </a:xfrm>
        </p:spPr>
      </p:pic>
      <p:pic>
        <p:nvPicPr>
          <p:cNvPr id="10" name="Content Placeholder 9" descr="A picture containing text, computer, worktable&#10;&#10;Description automatically generated">
            <a:extLst>
              <a:ext uri="{FF2B5EF4-FFF2-40B4-BE49-F238E27FC236}">
                <a16:creationId xmlns:a16="http://schemas.microsoft.com/office/drawing/2014/main" id="{C9CDDF40-73DF-44BC-A49E-FDC0F9F4F7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67268" y="2221433"/>
            <a:ext cx="2046276" cy="363378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64D4B-EB43-4533-9EFC-294EC108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E708F674-BEAC-42B3-8D82-CB18AF916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4645157" y="2675118"/>
            <a:ext cx="3629479" cy="2722109"/>
          </a:xfrm>
          <a:prstGeom prst="rect">
            <a:avLst/>
          </a:prstGeom>
        </p:spPr>
      </p:pic>
      <p:pic>
        <p:nvPicPr>
          <p:cNvPr id="16" name="Picture 15" descr="A picture containing indoor, seat, cluttered&#10;&#10;Description automatically generated">
            <a:extLst>
              <a:ext uri="{FF2B5EF4-FFF2-40B4-BE49-F238E27FC236}">
                <a16:creationId xmlns:a16="http://schemas.microsoft.com/office/drawing/2014/main" id="{96E49259-B6A7-4036-B269-58FFC4CE3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484" y="1158793"/>
            <a:ext cx="3588974" cy="2691731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5661F38E-F3F6-4113-A225-A50F25AFF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0914" y="4125295"/>
            <a:ext cx="3588975" cy="238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45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37AD-1F0A-4FAF-AD21-CA687DD0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 under </a:t>
            </a:r>
            <a:r>
              <a:rPr lang="en-GB" dirty="0" err="1"/>
              <a:t>iata</a:t>
            </a:r>
            <a:r>
              <a:rPr lang="en-GB" dirty="0"/>
              <a:t> regulations, UN3373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88F26-40C3-4E2E-B946-247BC500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6" descr="arrival of boxes">
            <a:extLst>
              <a:ext uri="{FF2B5EF4-FFF2-40B4-BE49-F238E27FC236}">
                <a16:creationId xmlns:a16="http://schemas.microsoft.com/office/drawing/2014/main" id="{453B6AAA-8532-4BCB-A57E-28F82B09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86" y="2195469"/>
            <a:ext cx="37433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unpacking of boxes">
            <a:extLst>
              <a:ext uri="{FF2B5EF4-FFF2-40B4-BE49-F238E27FC236}">
                <a16:creationId xmlns:a16="http://schemas.microsoft.com/office/drawing/2014/main" id="{A74DB7CE-C5BD-49A7-8153-55340D80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34" y="2195469"/>
            <a:ext cx="4567237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ATA: Recovering Passenger Demand is Rebuilding Airline Profitability -  AviationSource News">
            <a:extLst>
              <a:ext uri="{FF2B5EF4-FFF2-40B4-BE49-F238E27FC236}">
                <a16:creationId xmlns:a16="http://schemas.microsoft.com/office/drawing/2014/main" id="{7E5564E2-F87A-421D-B748-AC99318F6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870972"/>
            <a:ext cx="3315103" cy="18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47586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2D995-20F0-4C14-BF62-1248AB4B484D}">
  <ds:schemaRefs>
    <ds:schemaRef ds:uri="http://purl.org/dc/terms/"/>
    <ds:schemaRef ds:uri="http://schemas.openxmlformats.org/package/2006/metadata/core-properties"/>
    <ds:schemaRef ds:uri="71af3243-3dd4-4a8d-8c0d-dd76da1f02a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{ACBC887F-4594-4558-976A-5F0117A7C8B0}tf67061901</Template>
  <TotalTime>0</TotalTime>
  <Words>1003</Words>
  <Application>Microsoft Office PowerPoint</Application>
  <PresentationFormat>Widescreen</PresentationFormat>
  <Paragraphs>159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</vt:lpstr>
      <vt:lpstr>Calibri</vt:lpstr>
      <vt:lpstr>Century Gothic</vt:lpstr>
      <vt:lpstr>Franklin Gothic Book</vt:lpstr>
      <vt:lpstr>Franklin Gothic Demi</vt:lpstr>
      <vt:lpstr>Gill Sans MT</vt:lpstr>
      <vt:lpstr>Helvetica</vt:lpstr>
      <vt:lpstr>Wingdings</vt:lpstr>
      <vt:lpstr>Wingdings 2</vt:lpstr>
      <vt:lpstr>DividendVTI</vt:lpstr>
      <vt:lpstr>The journey of External Quality Assurance (EQA) specimens for diagnostic parasitology: from our hands to yours</vt:lpstr>
      <vt:lpstr>What is Quality Assurance?</vt:lpstr>
      <vt:lpstr>The role of EQA/Proficiency testing</vt:lpstr>
      <vt:lpstr>Quality Assurance in Parasitology</vt:lpstr>
      <vt:lpstr>ISO 17043:2010 requirements for EQA specimens </vt:lpstr>
      <vt:lpstr>Considerations </vt:lpstr>
      <vt:lpstr>Where do the samples come from?</vt:lpstr>
      <vt:lpstr>Field collections</vt:lpstr>
      <vt:lpstr>Transport under iata regulations, UN3373</vt:lpstr>
      <vt:lpstr>How are specimens processed: Faecal</vt:lpstr>
      <vt:lpstr>PowerPoint Presentation</vt:lpstr>
      <vt:lpstr>Acknowledgments</vt:lpstr>
      <vt:lpstr>EXtras</vt:lpstr>
      <vt:lpstr>Faecal Parasitology scheme- microscopy based detection</vt:lpstr>
      <vt:lpstr>Blood Parasitology scheme- microscopy based detection</vt:lpstr>
      <vt:lpstr>rapid diagnostic tests (RDTs) for Malaria</vt:lpstr>
      <vt:lpstr>Scheme for molecular diagnostic methods for Malaria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2020-04-14T12:26:35Z</dcterms:created>
  <dcterms:modified xsi:type="dcterms:W3CDTF">2023-01-26T09:04:03Z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