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6" r:id="rId2"/>
    <p:sldId id="972" r:id="rId3"/>
    <p:sldId id="266" r:id="rId4"/>
    <p:sldId id="991" r:id="rId5"/>
    <p:sldId id="988" r:id="rId6"/>
    <p:sldId id="992" r:id="rId7"/>
    <p:sldId id="990" r:id="rId8"/>
    <p:sldId id="265" r:id="rId9"/>
    <p:sldId id="258" r:id="rId10"/>
    <p:sldId id="973" r:id="rId11"/>
    <p:sldId id="974" r:id="rId12"/>
    <p:sldId id="975" r:id="rId13"/>
    <p:sldId id="979" r:id="rId14"/>
    <p:sldId id="260" r:id="rId15"/>
    <p:sldId id="275" r:id="rId16"/>
    <p:sldId id="276" r:id="rId17"/>
    <p:sldId id="982" r:id="rId18"/>
    <p:sldId id="976" r:id="rId19"/>
    <p:sldId id="977" r:id="rId20"/>
    <p:sldId id="994" r:id="rId21"/>
    <p:sldId id="978" r:id="rId22"/>
    <p:sldId id="987" r:id="rId23"/>
    <p:sldId id="959" r:id="rId24"/>
    <p:sldId id="963" r:id="rId25"/>
    <p:sldId id="948" r:id="rId26"/>
    <p:sldId id="809" r:id="rId27"/>
    <p:sldId id="983" r:id="rId28"/>
    <p:sldId id="984" r:id="rId29"/>
    <p:sldId id="967" r:id="rId30"/>
    <p:sldId id="995" r:id="rId31"/>
    <p:sldId id="262" r:id="rId32"/>
    <p:sldId id="985" r:id="rId33"/>
    <p:sldId id="937" r:id="rId34"/>
    <p:sldId id="838" r:id="rId35"/>
    <p:sldId id="836" r:id="rId36"/>
    <p:sldId id="980" r:id="rId37"/>
    <p:sldId id="981" r:id="rId38"/>
    <p:sldId id="993"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660" autoAdjust="0"/>
    <p:restoredTop sz="75222" autoAdjust="0"/>
  </p:normalViewPr>
  <p:slideViewPr>
    <p:cSldViewPr snapToGrid="0">
      <p:cViewPr varScale="1">
        <p:scale>
          <a:sx n="60" d="100"/>
          <a:sy n="60" d="100"/>
        </p:scale>
        <p:origin x="1171" y="3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A25FB2-3C59-4952-9F04-776979527E0A}" type="datetimeFigureOut">
              <a:rPr lang="en-US" smtClean="0"/>
              <a:t>1/26/2023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663A21-3055-49A3-9661-E2B8F8856834}" type="slidenum">
              <a:rPr lang="en-US" smtClean="0"/>
              <a:t>‹#›</a:t>
            </a:fld>
            <a:endParaRPr lang="en-US"/>
          </a:p>
        </p:txBody>
      </p:sp>
    </p:spTree>
    <p:extLst>
      <p:ext uri="{BB962C8B-B14F-4D97-AF65-F5344CB8AC3E}">
        <p14:creationId xmlns:p14="http://schemas.microsoft.com/office/powerpoint/2010/main" val="11571268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Thanks for your nice words of introduction and for your invitation, it is  real treat  to speak in this magic environment that captured my imagination when I visited it the first time in 3</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1800" dirty="0">
                <a:effectLst/>
                <a:latin typeface="Calibri" panose="020F0502020204030204" pitchFamily="34" charset="0"/>
                <a:ea typeface="Calibri" panose="020F0502020204030204" pitchFamily="34" charset="0"/>
                <a:cs typeface="Times New Roman" panose="02020603050405020304" pitchFamily="18" charset="0"/>
              </a:rPr>
              <a:t> grade.</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It is even a bigger honor to be here, at what I know to be a unique and tremendously important event, at the 10 year anniversary of the London Center for NTD Research.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And I cherish the opportunity to share a few thoughts with you who are on the front lines of the effort to make this world better, safer, and more healthy for future generations.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There is a tremendous amount of work that we still have to do, but a lot of progress has been made, in 2020, 600 million fewer people required interventions against NTDs than in 2010, and 42 countries eliminated at least one NTD.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Unfortunately the disruptions caused by the covid19 pandemic has caused also an unprecedented  setback to the NTD agenda for nearly half of the countries where NTDs are endemic, with the fight against trachoma, schistosomiasis, and visceral leishmaniasis being most affected.</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climate change that we have been experiencing in the last few years is only adding a new layer of complexity, threats and challenges to progress toward NTD control and local elimination.</a:t>
            </a:r>
          </a:p>
          <a:p>
            <a:pPr marL="0" marR="0">
              <a:lnSpc>
                <a:spcPct val="107000"/>
              </a:lnSpc>
              <a:spcBef>
                <a:spcPts val="0"/>
              </a:spcBef>
              <a:spcAft>
                <a:spcPts val="800"/>
              </a:spcAft>
            </a:pPr>
            <a:endParaRPr lang="en-US" dirty="0"/>
          </a:p>
        </p:txBody>
      </p:sp>
      <p:sp>
        <p:nvSpPr>
          <p:cNvPr id="4" name="Slide Number Placeholder 3"/>
          <p:cNvSpPr>
            <a:spLocks noGrp="1"/>
          </p:cNvSpPr>
          <p:nvPr>
            <p:ph type="sldNum" sz="quarter" idx="5"/>
          </p:nvPr>
        </p:nvSpPr>
        <p:spPr/>
        <p:txBody>
          <a:bodyPr/>
          <a:lstStyle/>
          <a:p>
            <a:fld id="{3D663A21-3055-49A3-9661-E2B8F8856834}" type="slidenum">
              <a:rPr lang="en-US" smtClean="0"/>
              <a:t>1</a:t>
            </a:fld>
            <a:endParaRPr lang="en-US"/>
          </a:p>
        </p:txBody>
      </p:sp>
    </p:spTree>
    <p:extLst>
      <p:ext uri="{BB962C8B-B14F-4D97-AF65-F5344CB8AC3E}">
        <p14:creationId xmlns:p14="http://schemas.microsoft.com/office/powerpoint/2010/main" val="10151383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AGaramondPro-Semibold"/>
              </a:rPr>
              <a:t>found that parasite taxa using three or more obligately required host species—a group</a:t>
            </a:r>
          </a:p>
          <a:p>
            <a:pPr algn="l"/>
            <a:r>
              <a:rPr lang="en-US" sz="1800" b="0" i="0" u="none" strike="noStrike" baseline="0" dirty="0">
                <a:latin typeface="AGaramondPro-Semibold"/>
              </a:rPr>
              <a:t>that comprised 52% of the parasite taxa we detected—declined in abundance at a rate</a:t>
            </a:r>
          </a:p>
          <a:p>
            <a:pPr algn="l"/>
            <a:r>
              <a:rPr lang="en-US" sz="1800" b="0" i="0" u="none" strike="noStrike" baseline="0" dirty="0">
                <a:latin typeface="AGaramondPro-Semibold"/>
              </a:rPr>
              <a:t>of 10.9% per decade, whereas no change in abundance was detected for parasites using</a:t>
            </a:r>
          </a:p>
          <a:p>
            <a:pPr algn="l"/>
            <a:r>
              <a:rPr lang="en-US" sz="1800" b="0" i="0" u="none" strike="noStrike" baseline="0" dirty="0">
                <a:latin typeface="AGaramondPro-Semibold"/>
              </a:rPr>
              <a:t>one or two obligately required host species.</a:t>
            </a:r>
            <a:endParaRPr lang="en-US" dirty="0"/>
          </a:p>
        </p:txBody>
      </p:sp>
      <p:sp>
        <p:nvSpPr>
          <p:cNvPr id="4" name="Slide Number Placeholder 3"/>
          <p:cNvSpPr>
            <a:spLocks noGrp="1"/>
          </p:cNvSpPr>
          <p:nvPr>
            <p:ph type="sldNum" sz="quarter" idx="5"/>
          </p:nvPr>
        </p:nvSpPr>
        <p:spPr/>
        <p:txBody>
          <a:bodyPr/>
          <a:lstStyle/>
          <a:p>
            <a:fld id="{3D663A21-3055-49A3-9661-E2B8F8856834}" type="slidenum">
              <a:rPr lang="en-US" smtClean="0"/>
              <a:t>14</a:t>
            </a:fld>
            <a:endParaRPr lang="en-US"/>
          </a:p>
        </p:txBody>
      </p:sp>
    </p:spTree>
    <p:extLst>
      <p:ext uri="{BB962C8B-B14F-4D97-AF65-F5344CB8AC3E}">
        <p14:creationId xmlns:p14="http://schemas.microsoft.com/office/powerpoint/2010/main" val="30580724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a:t>Thermal performances curve have bene derived to described the metabolic, physiological and demographic response of both parasites and the snails to temperature. Theis type of data, such as this one about swimming speed of cercariae, allows to identify the thermal envelope, i.e., the range of temperature where parasite and or the snail is viable, where transmission occurs – and identify the critical thermal limits, temperatures that are too cold or too hot to ultimately sustain transmission</a:t>
            </a:r>
          </a:p>
          <a:p>
            <a:endParaRPr lang="en-US" dirty="0"/>
          </a:p>
          <a:p>
            <a:r>
              <a:rPr lang="en-US" dirty="0"/>
              <a:t>This information can be used to map where transmission can occur, as shown in the next slide</a:t>
            </a:r>
          </a:p>
          <a:p>
            <a:endParaRPr lang="en-US" dirty="0"/>
          </a:p>
          <a:p>
            <a:r>
              <a:rPr lang="en-US" dirty="0"/>
              <a:t> </a:t>
            </a:r>
          </a:p>
          <a:p>
            <a:endParaRPr lang="en-US" dirty="0"/>
          </a:p>
          <a:p>
            <a:r>
              <a:rPr lang="en-US" dirty="0"/>
              <a:t>Peter Molnar, a Canadian parasitologist at University of Toronto, has published probably the most seminal work to understand the effect of temperature on the various life stages of wildlife and human parasites.</a:t>
            </a:r>
          </a:p>
          <a:p>
            <a:endParaRPr lang="en-US" dirty="0"/>
          </a:p>
          <a:p>
            <a:r>
              <a:rPr lang="en-US" dirty="0"/>
              <a:t>In his seminal 2017 work, Peter has presented an excellent practical guide to models and experiments to understand thermal performances curve in different development stages</a:t>
            </a:r>
          </a:p>
          <a:p>
            <a:endParaRPr lang="en-US" dirty="0"/>
          </a:p>
          <a:p>
            <a:r>
              <a:rPr lang="en-US" dirty="0"/>
              <a:t>In this graph, he present how cercariae swimming rate first increases with a power low with increasing </a:t>
            </a:r>
            <a:r>
              <a:rPr lang="en-US" dirty="0" err="1"/>
              <a:t>tremperature</a:t>
            </a:r>
            <a:r>
              <a:rPr lang="en-US" dirty="0"/>
              <a:t>, it reaches a peak and then drop off quite rapidly with temperatures increasing further.</a:t>
            </a:r>
          </a:p>
          <a:p>
            <a:r>
              <a:rPr lang="en-US" dirty="0"/>
              <a:t>This type of experiments allow to identify the thermal tolerance with viable performances between a critical temperature minimum and maximum</a:t>
            </a:r>
          </a:p>
        </p:txBody>
      </p:sp>
      <p:sp>
        <p:nvSpPr>
          <p:cNvPr id="4" name="Slide Number Placeholder 3"/>
          <p:cNvSpPr>
            <a:spLocks noGrp="1"/>
          </p:cNvSpPr>
          <p:nvPr>
            <p:ph type="sldNum" sz="quarter" idx="5"/>
          </p:nvPr>
        </p:nvSpPr>
        <p:spPr/>
        <p:txBody>
          <a:bodyPr/>
          <a:lstStyle/>
          <a:p>
            <a:fld id="{699F48A2-D193-4149-A823-3D8481B630FA}" type="slidenum">
              <a:rPr lang="en-US" smtClean="0"/>
              <a:t>15</a:t>
            </a:fld>
            <a:endParaRPr lang="en-US"/>
          </a:p>
        </p:txBody>
      </p:sp>
    </p:spTree>
    <p:extLst>
      <p:ext uri="{BB962C8B-B14F-4D97-AF65-F5344CB8AC3E}">
        <p14:creationId xmlns:p14="http://schemas.microsoft.com/office/powerpoint/2010/main" val="37961259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a:t>This graph maps locations where schistosomiasis is endemic according to their location-specific mean temperatures, specifically the mean temperature of the coldest quarter in the horizontal axis, and the mean temperature of the warmest quarter in the vertical axes. </a:t>
            </a:r>
          </a:p>
          <a:p>
            <a:endParaRPr lang="en-US" dirty="0"/>
          </a:p>
          <a:p>
            <a:r>
              <a:rPr lang="en-US" dirty="0"/>
              <a:t>We can overlap them e</a:t>
            </a:r>
            <a:r>
              <a:rPr lang="en-US" sz="1800" b="0" i="0" u="none" strike="noStrike" baseline="0" dirty="0">
                <a:latin typeface="CharisSIL"/>
              </a:rPr>
              <a:t>xperimentally observed critical thermal thresholds for parasite intra-molluscan development for</a:t>
            </a:r>
            <a:r>
              <a:rPr lang="en-US" dirty="0"/>
              <a:t> </a:t>
            </a:r>
            <a:r>
              <a:rPr lang="en-US" i="1" dirty="0" err="1">
                <a:solidFill>
                  <a:schemeClr val="accent2">
                    <a:lumMod val="75000"/>
                  </a:schemeClr>
                </a:solidFill>
              </a:rPr>
              <a:t>mansoni</a:t>
            </a:r>
            <a:r>
              <a:rPr lang="en-US" dirty="0"/>
              <a:t> in orange and </a:t>
            </a:r>
            <a:r>
              <a:rPr lang="en-US" i="1" dirty="0" err="1">
                <a:solidFill>
                  <a:schemeClr val="bg1">
                    <a:lumMod val="50000"/>
                  </a:schemeClr>
                </a:solidFill>
              </a:rPr>
              <a:t>hametabium</a:t>
            </a:r>
            <a:r>
              <a:rPr lang="en-US" dirty="0"/>
              <a:t> in gray.</a:t>
            </a:r>
          </a:p>
          <a:p>
            <a:endParaRPr lang="en-US" dirty="0"/>
          </a:p>
          <a:p>
            <a:r>
              <a:rPr lang="en-US" dirty="0"/>
              <a:t>We see that these critical thermal thresholds delimit the space where schistosomiasis is endemic pretty well, especially the upper one. </a:t>
            </a:r>
          </a:p>
          <a:p>
            <a:endParaRPr lang="en-US" dirty="0"/>
          </a:p>
          <a:p>
            <a:r>
              <a:rPr lang="en-US" dirty="0"/>
              <a:t>Now, for each location, danish scientist dr. Stensgaard, derived the projected temperature in 2070, and the result is this big shift up and right showing basically: </a:t>
            </a:r>
          </a:p>
          <a:p>
            <a:endParaRPr lang="en-US" dirty="0"/>
          </a:p>
          <a:p>
            <a:pPr marL="228600" indent="-228600">
              <a:buAutoNum type="arabicParenR"/>
            </a:pPr>
            <a:r>
              <a:rPr lang="en-US" dirty="0"/>
              <a:t>a potential expansion of schistosomiasis in areas where it is not present, </a:t>
            </a:r>
          </a:p>
          <a:p>
            <a:pPr marL="228600" indent="-228600">
              <a:buAutoNum type="arabicParenR"/>
            </a:pPr>
            <a:r>
              <a:rPr lang="en-US" dirty="0"/>
              <a:t>but also a potential range contraction, mostly in the lowland on the equatorial belt, where temperature is projected to become too high to support the intra snail development of the parasites </a:t>
            </a:r>
          </a:p>
          <a:p>
            <a:r>
              <a:rPr lang="en-US" dirty="0"/>
              <a:t>  </a:t>
            </a:r>
          </a:p>
          <a:p>
            <a:endParaRPr lang="en-US" dirty="0"/>
          </a:p>
          <a:p>
            <a:endParaRPr lang="en-US" dirty="0"/>
          </a:p>
          <a:p>
            <a:r>
              <a:rPr lang="en-US" dirty="0"/>
              <a:t>Anne Sofie Stensgaard, who published some of the most influential papers on how future climate change might affect the distribution of schistosomiasis, in his 2019 Acta </a:t>
            </a:r>
            <a:r>
              <a:rPr lang="en-US" dirty="0" err="1"/>
              <a:t>Tropica</a:t>
            </a:r>
            <a:r>
              <a:rPr lang="en-US" dirty="0"/>
              <a:t> review paper report this very compelling figure with mean temperature of the coldest quarter in the horizontal axis and mean temperature of the warmest quarter in the vertical axes. The light blue line corresponds to minimum critical temperature for schistosome parasites and the horizontal red line the temperature of the maximum critical temperature, as derived from lab experiments, and each dot in the figure corresponds correspond to a specific location where schistosomiasis is endemic and the coordinates are the mean temperature of the coldest quarter and mean temperature of the warmest quarter for that location. We can see that parasites my persist in places where winter is pretty cold and harsh, but the experiments are pretty good in providing the upper thermal limit.</a:t>
            </a:r>
          </a:p>
          <a:p>
            <a:endParaRPr lang="en-US" dirty="0"/>
          </a:p>
          <a:p>
            <a:r>
              <a:rPr lang="en-US" dirty="0"/>
              <a:t>The question is: what happen as a consequence of increasing temperatures associated to climate change?</a:t>
            </a:r>
          </a:p>
          <a:p>
            <a:r>
              <a:rPr lang="en-US" dirty="0"/>
              <a:t>On the right panel, you see that all the points tend to shift to right and up, with a remarkable number of locations whose climate will probably become more favorable to </a:t>
            </a:r>
            <a:r>
              <a:rPr lang="en-US" dirty="0" err="1"/>
              <a:t>schisto</a:t>
            </a:r>
            <a:r>
              <a:rPr lang="en-US" dirty="0"/>
              <a:t> transmission and other where temperatures will become too high for sustained transmission of schistosomiasis.       </a:t>
            </a:r>
          </a:p>
          <a:p>
            <a:endParaRPr lang="en-US" dirty="0"/>
          </a:p>
          <a:p>
            <a:r>
              <a:rPr lang="en-US" dirty="0"/>
              <a:t>What are the implications of these projections in practice:?</a:t>
            </a:r>
          </a:p>
          <a:p>
            <a:r>
              <a:rPr lang="en-US" dirty="0"/>
              <a:t>Let’s see in the next slide a combination of empirical evidence and future </a:t>
            </a:r>
            <a:r>
              <a:rPr lang="en-US" dirty="0" err="1"/>
              <a:t>projectsion</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99F48A2-D193-4149-A823-3D8481B630FA}" type="slidenum">
              <a:rPr lang="en-US" smtClean="0"/>
              <a:t>16</a:t>
            </a:fld>
            <a:endParaRPr lang="en-US"/>
          </a:p>
        </p:txBody>
      </p:sp>
    </p:spTree>
    <p:extLst>
      <p:ext uri="{BB962C8B-B14F-4D97-AF65-F5344CB8AC3E}">
        <p14:creationId xmlns:p14="http://schemas.microsoft.com/office/powerpoint/2010/main" val="4645291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9F48A2-D193-4149-A823-3D8481B630FA}" type="slidenum">
              <a:rPr lang="en-US" smtClean="0"/>
              <a:t>17</a:t>
            </a:fld>
            <a:endParaRPr lang="en-US"/>
          </a:p>
        </p:txBody>
      </p:sp>
    </p:spTree>
    <p:extLst>
      <p:ext uri="{BB962C8B-B14F-4D97-AF65-F5344CB8AC3E}">
        <p14:creationId xmlns:p14="http://schemas.microsoft.com/office/powerpoint/2010/main" val="19717420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Parts of Somalia hit by the driest season in 40 years as climate-fueled drought worsens</a:t>
            </a:r>
          </a:p>
          <a:p>
            <a:r>
              <a:rPr lang="en-US" dirty="0"/>
              <a:t>Nearly 90% of the country faces severe water shortages leaving 3.5 million people in extreme hunger</a:t>
            </a:r>
          </a:p>
          <a:p>
            <a:pPr lvl="1"/>
            <a:endParaRPr lang="en-US" dirty="0"/>
          </a:p>
          <a:p>
            <a:pPr lvl="1"/>
            <a:r>
              <a:rPr lang="en-US" dirty="0"/>
              <a:t>Climatic hazards bringing pathogens closer to people</a:t>
            </a:r>
          </a:p>
          <a:p>
            <a:pPr lvl="2"/>
            <a:r>
              <a:rPr lang="en-US" dirty="0"/>
              <a:t>range expansion of vectors such as  mosquitoes, ticks, fleas, birds, snails implicated in outbreaks by viruses, bacteria, animals and protozoans, including dengue, chikungunya, plague, Lyme disease, West Nile virus, Zika, trypanosomiasis, echinococcosis and malaria</a:t>
            </a:r>
          </a:p>
          <a:p>
            <a:pPr lvl="2"/>
            <a:r>
              <a:rPr lang="en-US" sz="1800" b="0" i="0" u="none" strike="noStrike" baseline="0" dirty="0">
                <a:solidFill>
                  <a:srgbClr val="000000"/>
                </a:solidFill>
                <a:latin typeface="MinionPro-Regular"/>
              </a:rPr>
              <a:t>wastewater overflow, leading to the direct and foodborne transmission of noroviruses, hantavirus, hepatitis</a:t>
            </a:r>
            <a:r>
              <a:rPr lang="en-US" sz="1800" b="0" i="0" u="none" strike="noStrike" baseline="0" dirty="0">
                <a:solidFill>
                  <a:srgbClr val="3B6A9E"/>
                </a:solidFill>
                <a:latin typeface="MinionPro-Regular"/>
              </a:rPr>
              <a:t> </a:t>
            </a:r>
            <a:r>
              <a:rPr lang="en-US" sz="1800" b="0" i="0" u="none" strike="noStrike" baseline="0" dirty="0">
                <a:solidFill>
                  <a:srgbClr val="000000"/>
                </a:solidFill>
                <a:latin typeface="MinionPro-Regular"/>
              </a:rPr>
              <a:t>and </a:t>
            </a:r>
            <a:r>
              <a:rPr lang="en-US" sz="1800" b="0" i="1" u="none" strike="noStrike" baseline="0" dirty="0">
                <a:solidFill>
                  <a:srgbClr val="000000"/>
                </a:solidFill>
                <a:latin typeface="MinionPro-It"/>
              </a:rPr>
              <a:t>Cryptosporidium</a:t>
            </a:r>
            <a:r>
              <a:rPr lang="en-US" sz="1800" b="0" i="0" u="none" strike="noStrike" baseline="0" dirty="0">
                <a:solidFill>
                  <a:srgbClr val="000000"/>
                </a:solidFill>
                <a:latin typeface="MinionPro-Regular"/>
              </a:rPr>
              <a:t>.</a:t>
            </a:r>
            <a:r>
              <a:rPr lang="en-US" dirty="0"/>
              <a:t> </a:t>
            </a:r>
          </a:p>
          <a:p>
            <a:pPr lvl="1"/>
            <a:r>
              <a:rPr lang="en-US" dirty="0"/>
              <a:t>Climatic hazards bringing people closer to pathogens and parasites</a:t>
            </a:r>
          </a:p>
          <a:p>
            <a:pPr lvl="2"/>
            <a:r>
              <a:rPr lang="en-US" sz="1300" b="0" i="0" u="none" strike="noStrike" baseline="0" dirty="0">
                <a:solidFill>
                  <a:srgbClr val="000000"/>
                </a:solidFill>
                <a:latin typeface="MinionPro-Regular"/>
              </a:rPr>
              <a:t>displacements of people and livestock leading to outbreak of leptospirosis, </a:t>
            </a:r>
            <a:r>
              <a:rPr lang="pt-BR" sz="1300" b="0" i="0" u="none" strike="noStrike" baseline="0" dirty="0">
                <a:solidFill>
                  <a:srgbClr val="000000"/>
                </a:solidFill>
                <a:latin typeface="MinionPro-Regular"/>
              </a:rPr>
              <a:t>cryptosporidiosis, Lassa fever, giardiasis, gastroenteritis,</a:t>
            </a:r>
            <a:r>
              <a:rPr lang="en-US" sz="1300" b="0" i="0" u="none" strike="noStrike" baseline="0" dirty="0">
                <a:solidFill>
                  <a:srgbClr val="000000"/>
                </a:solidFill>
                <a:latin typeface="MinionPro-Regular"/>
              </a:rPr>
              <a:t>Legionnaires’ diseases, cholera, salmonellosis, shigellosis, pneumonia, typhoid, hepatitis, respiratory disease and skin diseases</a:t>
            </a:r>
            <a:endParaRPr lang="en-US" sz="3000" dirty="0"/>
          </a:p>
          <a:p>
            <a:pPr lvl="1"/>
            <a:r>
              <a:rPr lang="en-US" dirty="0"/>
              <a:t>Climatic hazards directly strengthening parasites and pathogens or impairing people by altering body conditions, immune response,</a:t>
            </a:r>
          </a:p>
          <a:p>
            <a:endParaRPr lang="en-US" dirty="0"/>
          </a:p>
        </p:txBody>
      </p:sp>
      <p:sp>
        <p:nvSpPr>
          <p:cNvPr id="4" name="Slide Number Placeholder 3"/>
          <p:cNvSpPr>
            <a:spLocks noGrp="1"/>
          </p:cNvSpPr>
          <p:nvPr>
            <p:ph type="sldNum" sz="quarter" idx="5"/>
          </p:nvPr>
        </p:nvSpPr>
        <p:spPr/>
        <p:txBody>
          <a:bodyPr/>
          <a:lstStyle/>
          <a:p>
            <a:fld id="{3D663A21-3055-49A3-9661-E2B8F8856834}" type="slidenum">
              <a:rPr lang="en-US" smtClean="0"/>
              <a:t>22</a:t>
            </a:fld>
            <a:endParaRPr lang="en-US"/>
          </a:p>
        </p:txBody>
      </p:sp>
    </p:spTree>
    <p:extLst>
      <p:ext uri="{BB962C8B-B14F-4D97-AF65-F5344CB8AC3E}">
        <p14:creationId xmlns:p14="http://schemas.microsoft.com/office/powerpoint/2010/main" val="20073505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a:t>and, although there is a lot to be said, here I want to focus on two specific aspects, i.e., construction of dams, and crowding around dwindling water</a:t>
            </a:r>
          </a:p>
        </p:txBody>
      </p:sp>
      <p:sp>
        <p:nvSpPr>
          <p:cNvPr id="4" name="Slide Number Placeholder 3"/>
          <p:cNvSpPr>
            <a:spLocks noGrp="1"/>
          </p:cNvSpPr>
          <p:nvPr>
            <p:ph type="sldNum" sz="quarter" idx="5"/>
          </p:nvPr>
        </p:nvSpPr>
        <p:spPr/>
        <p:txBody>
          <a:bodyPr/>
          <a:lstStyle/>
          <a:p>
            <a:fld id="{699F48A2-D193-4149-A823-3D8481B630FA}" type="slidenum">
              <a:rPr lang="en-US" smtClean="0"/>
              <a:t>23</a:t>
            </a:fld>
            <a:endParaRPr lang="en-US"/>
          </a:p>
        </p:txBody>
      </p:sp>
    </p:spTree>
    <p:extLst>
      <p:ext uri="{BB962C8B-B14F-4D97-AF65-F5344CB8AC3E}">
        <p14:creationId xmlns:p14="http://schemas.microsoft.com/office/powerpoint/2010/main" val="19204351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As for as the first point, there is no doubt that expected agricultural expansion  and intensification to feed a growing human population while fighting increasing frequency and intensity of draughts in a wormer World, the most logical response is to build dams.</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Agriculture expansion and intensification is needed to feed a growing humanity that will peak at about 10 billions by the end of the century. </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050" dirty="0">
                <a:effectLst/>
                <a:latin typeface="Calibri" panose="020F0502020204030204" pitchFamily="34" charset="0"/>
                <a:ea typeface="Calibri" panose="020F0502020204030204" pitchFamily="34" charset="0"/>
                <a:cs typeface="Times New Roman" panose="02020603050405020304" pitchFamily="18" charset="0"/>
              </a:rPr>
              <a:t>(Food insecurity is non the rise with 27% of the world population facing food insecurity, 144 of children suffering stunting, 47 million affected by wasting.)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Increasing food security is good for health</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r>
              <a:rPr lang="en-US" sz="1200" dirty="0">
                <a:effectLst/>
                <a:latin typeface="Calibri" panose="020F0502020204030204" pitchFamily="34" charset="0"/>
                <a:ea typeface="Calibri" panose="020F0502020204030204" pitchFamily="34" charset="0"/>
                <a:cs typeface="Times New Roman" panose="02020603050405020304" pitchFamily="18" charset="0"/>
              </a:rPr>
              <a:t>And yet, agricultural expansion and intensification will lead to increase use of fertilizer and pesticides, potentially polluting water and aquifer, the loss of biodiversity because of deforestation with the associated risk of disease spillover, </a:t>
            </a:r>
          </a:p>
          <a:p>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Calibri" panose="020F0502020204030204" pitchFamily="34" charset="0"/>
                <a:ea typeface="Calibri" panose="020F0502020204030204" pitchFamily="34" charset="0"/>
                <a:cs typeface="Times New Roman" panose="02020603050405020304" pitchFamily="18" charset="0"/>
              </a:rPr>
              <a:t>Well, agricultural expansion need water and water can be provided by the construction of dams, </a:t>
            </a:r>
          </a:p>
          <a:p>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Calibri" panose="020F0502020204030204" pitchFamily="34" charset="0"/>
                <a:ea typeface="Calibri" panose="020F0502020204030204" pitchFamily="34" charset="0"/>
                <a:cs typeface="Times New Roman" panose="02020603050405020304" pitchFamily="18" charset="0"/>
              </a:rPr>
              <a:t>and schistosomiasis is a text book case of a disease that not only is associated with water, but whose transmission risk increases invariably following the construction of water management infrastructure, typically artificial reservoir for power production or agriculture.</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99F48A2-D193-4149-A823-3D8481B630FA}" type="slidenum">
              <a:rPr lang="en-US" smtClean="0"/>
              <a:t>24</a:t>
            </a:fld>
            <a:endParaRPr lang="en-US"/>
          </a:p>
        </p:txBody>
      </p:sp>
    </p:spTree>
    <p:extLst>
      <p:ext uri="{BB962C8B-B14F-4D97-AF65-F5344CB8AC3E}">
        <p14:creationId xmlns:p14="http://schemas.microsoft.com/office/powerpoint/2010/main" val="8606629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Well, agricultural expansion need water and water can be provided by the construction of dams, </a:t>
            </a: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and schistosomiasis is a text book case of a disease that not only is associated with water, but whose transmission risk increases invariably following the construction of water management infrastructure, typically artificial reservoir for power production or agriculture.</a:t>
            </a:r>
            <a:endParaRPr lang="en-US" dirty="0"/>
          </a:p>
        </p:txBody>
      </p:sp>
      <p:sp>
        <p:nvSpPr>
          <p:cNvPr id="4" name="Slide Number Placeholder 3"/>
          <p:cNvSpPr>
            <a:spLocks noGrp="1"/>
          </p:cNvSpPr>
          <p:nvPr>
            <p:ph type="sldNum" sz="quarter" idx="5"/>
          </p:nvPr>
        </p:nvSpPr>
        <p:spPr/>
        <p:txBody>
          <a:bodyPr/>
          <a:lstStyle/>
          <a:p>
            <a:fld id="{699F48A2-D193-4149-A823-3D8481B630FA}" type="slidenum">
              <a:rPr lang="en-US" smtClean="0"/>
              <a:t>25</a:t>
            </a:fld>
            <a:endParaRPr lang="en-US"/>
          </a:p>
        </p:txBody>
      </p:sp>
    </p:spTree>
    <p:extLst>
      <p:ext uri="{BB962C8B-B14F-4D97-AF65-F5344CB8AC3E}">
        <p14:creationId xmlns:p14="http://schemas.microsoft.com/office/powerpoint/2010/main" val="20653984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 will show you a specific example, the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Diama</a:t>
            </a:r>
            <a:r>
              <a:rPr lang="en-US" sz="1800" dirty="0">
                <a:effectLst/>
                <a:latin typeface="Calibri" panose="020F0502020204030204" pitchFamily="34" charset="0"/>
                <a:ea typeface="Calibri" panose="020F0502020204030204" pitchFamily="34" charset="0"/>
                <a:cs typeface="Times New Roman" panose="02020603050405020304" pitchFamily="18" charset="0"/>
              </a:rPr>
              <a:t> dam in Senegal. The dam was built in 1986 on the mouth of the Senegal river at the border with Mauritania to support agricultural expansion and prevent saltwater intrusion.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It worked incredibly well, but unfortunately the construction of the dam was immediately followed by what was probably one of the most spectacular outbreak of schistosomiasis, as clearly document by several peer reviewed studies.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question is WHY?</a:t>
            </a:r>
          </a:p>
        </p:txBody>
      </p:sp>
      <p:sp>
        <p:nvSpPr>
          <p:cNvPr id="4" name="Slide Number Placeholder 3"/>
          <p:cNvSpPr>
            <a:spLocks noGrp="1"/>
          </p:cNvSpPr>
          <p:nvPr>
            <p:ph type="sldNum" sz="quarter" idx="5"/>
          </p:nvPr>
        </p:nvSpPr>
        <p:spPr/>
        <p:txBody>
          <a:bodyPr/>
          <a:lstStyle/>
          <a:p>
            <a:fld id="{699F48A2-D193-4149-A823-3D8481B630FA}" type="slidenum">
              <a:rPr lang="en-US" smtClean="0"/>
              <a:t>26</a:t>
            </a:fld>
            <a:endParaRPr lang="en-US"/>
          </a:p>
        </p:txBody>
      </p:sp>
    </p:spTree>
    <p:extLst>
      <p:ext uri="{BB962C8B-B14F-4D97-AF65-F5344CB8AC3E}">
        <p14:creationId xmlns:p14="http://schemas.microsoft.com/office/powerpoint/2010/main" val="40504748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Further studies have provided more nuances on the web of events leading to increase in schistosomiasis, including the use of agrochemicals , extirpation of migratory freshwater species that feeds on the snails , increase in the human populations gathering around water reservoirs.</a:t>
            </a:r>
          </a:p>
        </p:txBody>
      </p:sp>
      <p:sp>
        <p:nvSpPr>
          <p:cNvPr id="4" name="Slide Number Placeholder 3"/>
          <p:cNvSpPr>
            <a:spLocks noGrp="1"/>
          </p:cNvSpPr>
          <p:nvPr>
            <p:ph type="sldNum" sz="quarter" idx="10"/>
          </p:nvPr>
        </p:nvSpPr>
        <p:spPr/>
        <p:txBody>
          <a:bodyPr/>
          <a:lstStyle/>
          <a:p>
            <a:fld id="{4BDF742C-DE67-E149-A048-BC95E076F43F}" type="slidenum">
              <a:rPr lang="en-US" smtClean="0"/>
              <a:t>27</a:t>
            </a:fld>
            <a:endParaRPr lang="en-US" dirty="0"/>
          </a:p>
        </p:txBody>
      </p:sp>
    </p:spTree>
    <p:extLst>
      <p:ext uri="{BB962C8B-B14F-4D97-AF65-F5344CB8AC3E}">
        <p14:creationId xmlns:p14="http://schemas.microsoft.com/office/powerpoint/2010/main" val="334046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9F48A2-D193-4149-A823-3D8481B630FA}" type="slidenum">
              <a:rPr lang="en-US" smtClean="0"/>
              <a:t>2</a:t>
            </a:fld>
            <a:endParaRPr lang="en-US"/>
          </a:p>
        </p:txBody>
      </p:sp>
    </p:spTree>
    <p:extLst>
      <p:ext uri="{BB962C8B-B14F-4D97-AF65-F5344CB8AC3E}">
        <p14:creationId xmlns:p14="http://schemas.microsoft.com/office/powerpoint/2010/main" val="27229265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9F48A2-D193-4149-A823-3D8481B630FA}" type="slidenum">
              <a:rPr lang="en-US" smtClean="0"/>
              <a:t>28</a:t>
            </a:fld>
            <a:endParaRPr lang="en-US"/>
          </a:p>
        </p:txBody>
      </p:sp>
    </p:spTree>
    <p:extLst>
      <p:ext uri="{BB962C8B-B14F-4D97-AF65-F5344CB8AC3E}">
        <p14:creationId xmlns:p14="http://schemas.microsoft.com/office/powerpoint/2010/main" val="36232757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a:t>\this allow me to transition to the third </a:t>
            </a:r>
            <a:r>
              <a:rPr lang="en-US" dirty="0" err="1"/>
              <a:t>pointm</a:t>
            </a:r>
            <a:r>
              <a:rPr lang="en-US" dirty="0"/>
              <a:t>,</a:t>
            </a:r>
          </a:p>
        </p:txBody>
      </p:sp>
      <p:sp>
        <p:nvSpPr>
          <p:cNvPr id="4" name="Slide Number Placeholder 3"/>
          <p:cNvSpPr>
            <a:spLocks noGrp="1"/>
          </p:cNvSpPr>
          <p:nvPr>
            <p:ph type="sldNum" sz="quarter" idx="5"/>
          </p:nvPr>
        </p:nvSpPr>
        <p:spPr/>
        <p:txBody>
          <a:bodyPr/>
          <a:lstStyle/>
          <a:p>
            <a:fld id="{699F48A2-D193-4149-A823-3D8481B630FA}" type="slidenum">
              <a:rPr lang="en-US" smtClean="0"/>
              <a:t>29</a:t>
            </a:fld>
            <a:endParaRPr lang="en-US"/>
          </a:p>
        </p:txBody>
      </p:sp>
    </p:spTree>
    <p:extLst>
      <p:ext uri="{BB962C8B-B14F-4D97-AF65-F5344CB8AC3E}">
        <p14:creationId xmlns:p14="http://schemas.microsoft.com/office/powerpoint/2010/main" val="10502502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I can feel the possibility and the potential right here in this room -- the coming together of ideas and innovations -- along with the sense that someday we will be able to look back on what LCNTDR has accomplished in this 10 years and the next one, as key stepping stones in the fight against NTD.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D663A21-3055-49A3-9661-E2B8F8856834}" type="slidenum">
              <a:rPr lang="en-US" smtClean="0"/>
              <a:t>31</a:t>
            </a:fld>
            <a:endParaRPr lang="en-US"/>
          </a:p>
        </p:txBody>
      </p:sp>
    </p:spTree>
    <p:extLst>
      <p:ext uri="{BB962C8B-B14F-4D97-AF65-F5344CB8AC3E}">
        <p14:creationId xmlns:p14="http://schemas.microsoft.com/office/powerpoint/2010/main" val="39406140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of all, I want to acknowledge the contribution of my large group of amazing collaborators who, at different times and different role contributed to formulate some of the concepts and considerations I am </a:t>
            </a:r>
            <a:r>
              <a:rPr lang="en-US" dirty="0" err="1"/>
              <a:t>goingt</a:t>
            </a:r>
            <a:r>
              <a:rPr lang="en-US" dirty="0"/>
              <a:t> o share today.</a:t>
            </a:r>
          </a:p>
          <a:p>
            <a:endParaRPr lang="en-US" dirty="0"/>
          </a:p>
          <a:p>
            <a:r>
              <a:rPr lang="en-US" dirty="0"/>
              <a:t>There are too many to cite them all, but I want to call out in particular </a:t>
            </a:r>
            <a:r>
              <a:rPr lang="en-US" b="1" dirty="0"/>
              <a:t>dr. Sokolow</a:t>
            </a:r>
            <a:r>
              <a:rPr lang="en-US" dirty="0"/>
              <a:t> and </a:t>
            </a:r>
            <a:r>
              <a:rPr lang="en-US" b="1" dirty="0"/>
              <a:t>dr. Wood</a:t>
            </a:r>
            <a:r>
              <a:rPr lang="en-US" dirty="0"/>
              <a:t>, with whom I have developed the entire program, </a:t>
            </a:r>
            <a:r>
              <a:rPr lang="en-US" b="1" dirty="0"/>
              <a:t>Andy Chamberlin,</a:t>
            </a:r>
            <a:r>
              <a:rPr lang="en-US" dirty="0"/>
              <a:t> our lab and field manager who assists us on all activities  and, because it is relevant in the specific context of this conference, our collaborators fantastic collaborators from Brazil, that is, </a:t>
            </a:r>
          </a:p>
          <a:p>
            <a:pPr marL="171450" indent="-171450">
              <a:buFont typeface="Arial" panose="020B0604020202020204" pitchFamily="34" charset="0"/>
              <a:buChar char="•"/>
            </a:pPr>
            <a:r>
              <a:rPr lang="en-US" b="1" dirty="0"/>
              <a:t>Roseli Tuan</a:t>
            </a:r>
            <a:r>
              <a:rPr lang="en-US" dirty="0"/>
              <a:t>, </a:t>
            </a:r>
            <a:r>
              <a:rPr lang="en-US" b="0" i="0" dirty="0">
                <a:solidFill>
                  <a:srgbClr val="4D5156"/>
                </a:solidFill>
                <a:effectLst/>
                <a:latin typeface="Roboto" panose="02000000000000000000" pitchFamily="2" charset="0"/>
              </a:rPr>
              <a:t>senior scientific researcher at Secretariat of Health in Sao Paulo</a:t>
            </a:r>
            <a:endParaRPr lang="en-US" dirty="0"/>
          </a:p>
          <a:p>
            <a:pPr marL="171450" indent="-171450">
              <a:buFont typeface="Arial" panose="020B0604020202020204" pitchFamily="34" charset="0"/>
              <a:buChar char="•"/>
            </a:pPr>
            <a:r>
              <a:rPr lang="en-US" b="1" dirty="0"/>
              <a:t>Roberta Caldeira</a:t>
            </a:r>
            <a:r>
              <a:rPr lang="en-US" dirty="0"/>
              <a:t>, Research associate at </a:t>
            </a:r>
            <a:r>
              <a:rPr lang="en-US" dirty="0" err="1"/>
              <a:t>FioCruz</a:t>
            </a:r>
            <a:r>
              <a:rPr lang="en-US" dirty="0"/>
              <a:t>, </a:t>
            </a:r>
            <a:r>
              <a:rPr lang="en-US" b="0" i="0" dirty="0" err="1">
                <a:solidFill>
                  <a:srgbClr val="111111"/>
                </a:solidFill>
                <a:effectLst/>
                <a:latin typeface="Roboto" panose="02000000000000000000" pitchFamily="2" charset="0"/>
              </a:rPr>
              <a:t>Berlo</a:t>
            </a:r>
            <a:r>
              <a:rPr lang="en-US" b="0" i="0" dirty="0">
                <a:solidFill>
                  <a:srgbClr val="111111"/>
                </a:solidFill>
                <a:effectLst/>
                <a:latin typeface="Roboto" panose="02000000000000000000" pitchFamily="2" charset="0"/>
              </a:rPr>
              <a:t> Horizonte, Brazil</a:t>
            </a:r>
            <a:endParaRPr lang="en-US" dirty="0"/>
          </a:p>
          <a:p>
            <a:pPr marL="171450" indent="-171450">
              <a:buFont typeface="Arial" panose="020B0604020202020204" pitchFamily="34" charset="0"/>
              <a:buChar char="•"/>
            </a:pPr>
            <a:r>
              <a:rPr lang="en-US" b="1" dirty="0"/>
              <a:t>Miguel </a:t>
            </a:r>
            <a:r>
              <a:rPr lang="en-US" b="1" dirty="0" err="1"/>
              <a:t>Monteira</a:t>
            </a:r>
            <a:r>
              <a:rPr lang="en-US" dirty="0"/>
              <a:t>, </a:t>
            </a:r>
            <a:r>
              <a:rPr lang="en-US" sz="1800" dirty="0">
                <a:solidFill>
                  <a:srgbClr val="000000"/>
                </a:solidFill>
                <a:effectLst/>
                <a:latin typeface="Calibri" panose="020F0502020204030204" pitchFamily="34" charset="0"/>
                <a:ea typeface="Times New Roman" panose="02020603050405020304" pitchFamily="18" charset="0"/>
              </a:rPr>
              <a:t>National Institute for Space Research in São José dos Campos, </a:t>
            </a:r>
            <a:endParaRPr lang="en-US" dirty="0"/>
          </a:p>
          <a:p>
            <a:pPr marL="171450" indent="-171450">
              <a:buFont typeface="Arial" panose="020B0604020202020204" pitchFamily="34" charset="0"/>
              <a:buChar char="•"/>
            </a:pPr>
            <a:r>
              <a:rPr lang="en-US" b="1" dirty="0"/>
              <a:t>Thiago Pereira</a:t>
            </a:r>
            <a:r>
              <a:rPr lang="en-US" dirty="0"/>
              <a:t> research scientist at the Stem cell institute of Stanford university)</a:t>
            </a:r>
          </a:p>
        </p:txBody>
      </p:sp>
      <p:sp>
        <p:nvSpPr>
          <p:cNvPr id="4" name="Slide Number Placeholder 3"/>
          <p:cNvSpPr>
            <a:spLocks noGrp="1"/>
          </p:cNvSpPr>
          <p:nvPr>
            <p:ph type="sldNum" sz="quarter" idx="5"/>
          </p:nvPr>
        </p:nvSpPr>
        <p:spPr/>
        <p:txBody>
          <a:bodyPr/>
          <a:lstStyle/>
          <a:p>
            <a:fld id="{699F48A2-D193-4149-A823-3D8481B630FA}" type="slidenum">
              <a:rPr lang="en-US" smtClean="0"/>
              <a:t>33</a:t>
            </a:fld>
            <a:endParaRPr lang="en-US"/>
          </a:p>
        </p:txBody>
      </p:sp>
    </p:spTree>
    <p:extLst>
      <p:ext uri="{BB962C8B-B14F-4D97-AF65-F5344CB8AC3E}">
        <p14:creationId xmlns:p14="http://schemas.microsoft.com/office/powerpoint/2010/main" val="13113129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Better slides to clarify that  with free living stages, and invertebrate hosts that are ectotherms, it is inevitable that changes in temperature will affect a whole wide range of biological, behavioral and ecological processes. Maybe slides </a:t>
            </a:r>
          </a:p>
        </p:txBody>
      </p:sp>
      <p:sp>
        <p:nvSpPr>
          <p:cNvPr id="4" name="Slide Number Placeholder 3"/>
          <p:cNvSpPr>
            <a:spLocks noGrp="1"/>
          </p:cNvSpPr>
          <p:nvPr>
            <p:ph type="sldNum" sz="quarter" idx="5"/>
          </p:nvPr>
        </p:nvSpPr>
        <p:spPr/>
        <p:txBody>
          <a:bodyPr/>
          <a:lstStyle/>
          <a:p>
            <a:fld id="{3D663A21-3055-49A3-9661-E2B8F8856834}" type="slidenum">
              <a:rPr lang="en-US" smtClean="0"/>
              <a:t>34</a:t>
            </a:fld>
            <a:endParaRPr lang="en-US"/>
          </a:p>
        </p:txBody>
      </p:sp>
    </p:spTree>
    <p:extLst>
      <p:ext uri="{BB962C8B-B14F-4D97-AF65-F5344CB8AC3E}">
        <p14:creationId xmlns:p14="http://schemas.microsoft.com/office/powerpoint/2010/main" val="353294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Media press about CC being detrimental to good bugs (i.e., pollinators) and beneficial for bad bugs (pests, parasites and pathogens).</a:t>
            </a:r>
          </a:p>
          <a:p>
            <a:r>
              <a:rPr lang="en-US" dirty="0"/>
              <a:t>The latter is partially a legacy of the body of work on the bioenergetic of insect development in the context of pests control in agriculture, according to which, the hotter, the faster pests develop</a:t>
            </a:r>
          </a:p>
          <a:p>
            <a:r>
              <a:rPr lang="en-US" dirty="0"/>
              <a:t>For long we have heard about range expansion for vector born diseases, for instance, is that the case</a:t>
            </a:r>
          </a:p>
          <a:p>
            <a:endParaRPr lang="en-US" dirty="0"/>
          </a:p>
        </p:txBody>
      </p:sp>
      <p:sp>
        <p:nvSpPr>
          <p:cNvPr id="4" name="Slide Number Placeholder 3"/>
          <p:cNvSpPr>
            <a:spLocks noGrp="1"/>
          </p:cNvSpPr>
          <p:nvPr>
            <p:ph type="sldNum" sz="quarter" idx="5"/>
          </p:nvPr>
        </p:nvSpPr>
        <p:spPr/>
        <p:txBody>
          <a:bodyPr/>
          <a:lstStyle/>
          <a:p>
            <a:fld id="{3D663A21-3055-49A3-9661-E2B8F8856834}" type="slidenum">
              <a:rPr lang="en-US" smtClean="0"/>
              <a:t>35</a:t>
            </a:fld>
            <a:endParaRPr lang="en-US"/>
          </a:p>
        </p:txBody>
      </p:sp>
    </p:spTree>
    <p:extLst>
      <p:ext uri="{BB962C8B-B14F-4D97-AF65-F5344CB8AC3E}">
        <p14:creationId xmlns:p14="http://schemas.microsoft.com/office/powerpoint/2010/main" val="19466453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9F48A2-D193-4149-A823-3D8481B630FA}" type="slidenum">
              <a:rPr lang="en-US" smtClean="0"/>
              <a:t>36</a:t>
            </a:fld>
            <a:endParaRPr lang="en-US"/>
          </a:p>
        </p:txBody>
      </p:sp>
    </p:spTree>
    <p:extLst>
      <p:ext uri="{BB962C8B-B14F-4D97-AF65-F5344CB8AC3E}">
        <p14:creationId xmlns:p14="http://schemas.microsoft.com/office/powerpoint/2010/main" val="35296460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9F48A2-D193-4149-A823-3D8481B630FA}" type="slidenum">
              <a:rPr lang="en-US" smtClean="0"/>
              <a:t>37</a:t>
            </a:fld>
            <a:endParaRPr lang="en-US"/>
          </a:p>
        </p:txBody>
      </p:sp>
    </p:spTree>
    <p:extLst>
      <p:ext uri="{BB962C8B-B14F-4D97-AF65-F5344CB8AC3E}">
        <p14:creationId xmlns:p14="http://schemas.microsoft.com/office/powerpoint/2010/main" val="13202742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Parts of Somalia hit by the driest season in 40 years as climate-fueled drought worsens</a:t>
            </a:r>
          </a:p>
          <a:p>
            <a:r>
              <a:rPr lang="en-US" dirty="0"/>
              <a:t>Nearly 90% of the country faces severe water shortages leaving 3.5 million people in extreme hunger</a:t>
            </a:r>
          </a:p>
          <a:p>
            <a:endParaRPr lang="en-US" dirty="0"/>
          </a:p>
        </p:txBody>
      </p:sp>
      <p:sp>
        <p:nvSpPr>
          <p:cNvPr id="4" name="Slide Number Placeholder 3"/>
          <p:cNvSpPr>
            <a:spLocks noGrp="1"/>
          </p:cNvSpPr>
          <p:nvPr>
            <p:ph type="sldNum" sz="quarter" idx="5"/>
          </p:nvPr>
        </p:nvSpPr>
        <p:spPr/>
        <p:txBody>
          <a:bodyPr/>
          <a:lstStyle/>
          <a:p>
            <a:fld id="{3D663A21-3055-49A3-9661-E2B8F8856834}" type="slidenum">
              <a:rPr lang="en-US" smtClean="0"/>
              <a:t>38</a:t>
            </a:fld>
            <a:endParaRPr lang="en-US"/>
          </a:p>
        </p:txBody>
      </p:sp>
    </p:spTree>
    <p:extLst>
      <p:ext uri="{BB962C8B-B14F-4D97-AF65-F5344CB8AC3E}">
        <p14:creationId xmlns:p14="http://schemas.microsoft.com/office/powerpoint/2010/main" val="25856999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https://showyourstripes.info/s/globe</a:t>
            </a:r>
          </a:p>
          <a:p>
            <a:r>
              <a:rPr lang="en-US" dirty="0"/>
              <a:t>https://earthobservatory.nasa.gov/world-of-change/global-temperatures</a:t>
            </a:r>
          </a:p>
          <a:p>
            <a:r>
              <a:rPr lang="en-US" b="0" i="0" dirty="0">
                <a:solidFill>
                  <a:srgbClr val="000000"/>
                </a:solidFill>
                <a:effectLst/>
                <a:latin typeface="Myriad Pro"/>
              </a:rPr>
              <a:t>Since 1880,</a:t>
            </a:r>
            <a:br>
              <a:rPr lang="en-US" b="0" i="0" dirty="0">
                <a:solidFill>
                  <a:srgbClr val="000000"/>
                </a:solidFill>
                <a:effectLst/>
                <a:latin typeface="Myriad Pro"/>
              </a:rPr>
            </a:br>
            <a:r>
              <a:rPr lang="en-US" b="0" i="0" dirty="0">
                <a:solidFill>
                  <a:srgbClr val="000000"/>
                </a:solidFill>
                <a:effectLst/>
                <a:latin typeface="Myriad Pro"/>
              </a:rPr>
              <a:t>global temp. on Earth </a:t>
            </a:r>
            <a:br>
              <a:rPr lang="en-US" b="0" i="0" dirty="0">
                <a:solidFill>
                  <a:srgbClr val="000000"/>
                </a:solidFill>
                <a:effectLst/>
                <a:latin typeface="Myriad Pro"/>
              </a:rPr>
            </a:br>
            <a:r>
              <a:rPr lang="en-US" b="0" i="0" dirty="0">
                <a:solidFill>
                  <a:srgbClr val="000000"/>
                </a:solidFill>
                <a:effectLst/>
                <a:latin typeface="Myriad Pro"/>
              </a:rPr>
              <a:t> &gt; +1.1° Celsius. </a:t>
            </a:r>
          </a:p>
          <a:p>
            <a:endParaRPr lang="en-US" dirty="0">
              <a:solidFill>
                <a:srgbClr val="000000"/>
              </a:solidFill>
              <a:latin typeface="Myriad Pro"/>
            </a:endParaRPr>
          </a:p>
          <a:p>
            <a:r>
              <a:rPr lang="en-US" b="0" i="0" dirty="0">
                <a:solidFill>
                  <a:srgbClr val="000000"/>
                </a:solidFill>
                <a:effectLst/>
                <a:latin typeface="Myriad Pro"/>
              </a:rPr>
              <a:t>The majority of the warming has occurred since 1975</a:t>
            </a:r>
          </a:p>
          <a:p>
            <a:r>
              <a:rPr lang="en-US" b="0" i="0" dirty="0">
                <a:solidFill>
                  <a:srgbClr val="000000"/>
                </a:solidFill>
                <a:effectLst/>
                <a:latin typeface="Myriad Pro"/>
              </a:rPr>
              <a:t>at a rate of roughly 0.15 to 0.20°C per decade</a:t>
            </a:r>
            <a:endParaRPr lang="en-US" dirty="0"/>
          </a:p>
          <a:p>
            <a:endParaRPr lang="en-US" dirty="0"/>
          </a:p>
        </p:txBody>
      </p:sp>
      <p:sp>
        <p:nvSpPr>
          <p:cNvPr id="4" name="Slide Number Placeholder 3"/>
          <p:cNvSpPr>
            <a:spLocks noGrp="1"/>
          </p:cNvSpPr>
          <p:nvPr>
            <p:ph type="sldNum" sz="quarter" idx="5"/>
          </p:nvPr>
        </p:nvSpPr>
        <p:spPr/>
        <p:txBody>
          <a:bodyPr/>
          <a:lstStyle/>
          <a:p>
            <a:fld id="{3D663A21-3055-49A3-9661-E2B8F8856834}" type="slidenum">
              <a:rPr lang="en-US" smtClean="0"/>
              <a:t>3</a:t>
            </a:fld>
            <a:endParaRPr lang="en-US"/>
          </a:p>
        </p:txBody>
      </p:sp>
    </p:spTree>
    <p:extLst>
      <p:ext uri="{BB962C8B-B14F-4D97-AF65-F5344CB8AC3E}">
        <p14:creationId xmlns:p14="http://schemas.microsoft.com/office/powerpoint/2010/main" val="21243709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663A21-3055-49A3-9661-E2B8F8856834}" type="slidenum">
              <a:rPr lang="en-US" smtClean="0"/>
              <a:t>7</a:t>
            </a:fld>
            <a:endParaRPr lang="en-US"/>
          </a:p>
        </p:txBody>
      </p:sp>
    </p:spTree>
    <p:extLst>
      <p:ext uri="{BB962C8B-B14F-4D97-AF65-F5344CB8AC3E}">
        <p14:creationId xmlns:p14="http://schemas.microsoft.com/office/powerpoint/2010/main" val="1063101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https://www.carbonbrief.org/analysis-the-climate-papers-most-featured-in-the-media-in-2022/</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Yet, positive effects for bad bugs  – typically mosquitoes and ticks acting as agents of vector-borne diseases - that will benefit from anthropogenic changes and will increase their geographical range and abundance</a:t>
            </a:r>
            <a:endParaRPr lang="en-US" sz="1200" u="sng" dirty="0">
              <a:solidFill>
                <a:srgbClr val="C00000"/>
              </a:solidFill>
            </a:endParaRPr>
          </a:p>
          <a:p>
            <a:endParaRPr lang="en-US" dirty="0"/>
          </a:p>
          <a:p>
            <a:endParaRPr lang="en-US" dirty="0"/>
          </a:p>
        </p:txBody>
      </p:sp>
      <p:sp>
        <p:nvSpPr>
          <p:cNvPr id="4" name="Slide Number Placeholder 3"/>
          <p:cNvSpPr>
            <a:spLocks noGrp="1"/>
          </p:cNvSpPr>
          <p:nvPr>
            <p:ph type="sldNum" sz="quarter" idx="5"/>
          </p:nvPr>
        </p:nvSpPr>
        <p:spPr/>
        <p:txBody>
          <a:bodyPr/>
          <a:lstStyle/>
          <a:p>
            <a:fld id="{3D663A21-3055-49A3-9661-E2B8F8856834}" type="slidenum">
              <a:rPr lang="en-US" smtClean="0"/>
              <a:t>9</a:t>
            </a:fld>
            <a:endParaRPr lang="en-US"/>
          </a:p>
        </p:txBody>
      </p:sp>
    </p:spTree>
    <p:extLst>
      <p:ext uri="{BB962C8B-B14F-4D97-AF65-F5344CB8AC3E}">
        <p14:creationId xmlns:p14="http://schemas.microsoft.com/office/powerpoint/2010/main" val="18843937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BDC1C6"/>
                </a:solidFill>
                <a:effectLst/>
                <a:latin typeface="arial" panose="020B0604020202020204" pitchFamily="34" charset="0"/>
              </a:rPr>
              <a:t>What is meant by growing degree days?</a:t>
            </a:r>
          </a:p>
          <a:p>
            <a:pPr algn="l"/>
            <a:r>
              <a:rPr lang="en-US" b="0" i="0" dirty="0">
                <a:solidFill>
                  <a:srgbClr val="BDC1C6"/>
                </a:solidFill>
                <a:effectLst/>
                <a:latin typeface="arial" panose="020B0604020202020204" pitchFamily="34" charset="0"/>
              </a:rPr>
              <a:t>Growing Degree Days (GDD) are </a:t>
            </a:r>
            <a:r>
              <a:rPr lang="en-US" b="1" i="0" dirty="0">
                <a:solidFill>
                  <a:srgbClr val="BDC1C6"/>
                </a:solidFill>
                <a:effectLst/>
                <a:latin typeface="arial" panose="020B0604020202020204" pitchFamily="34" charset="0"/>
              </a:rPr>
              <a:t>used to estimate the growth and development of plants and insects during the growing season</a:t>
            </a:r>
            <a:r>
              <a:rPr lang="en-US" b="0" i="0" dirty="0">
                <a:solidFill>
                  <a:srgbClr val="BDC1C6"/>
                </a:solidFill>
                <a:effectLst/>
                <a:latin typeface="arial" panose="020B0604020202020204" pitchFamily="34" charset="0"/>
              </a:rPr>
              <a:t>. The basic concept is that development will only occur if the temperature exceeds some minimum development threshold, or base temperature</a:t>
            </a:r>
          </a:p>
          <a:p>
            <a:endParaRPr lang="en-US" dirty="0"/>
          </a:p>
          <a:p>
            <a:pPr algn="l"/>
            <a:r>
              <a:rPr lang="en-US" b="0" i="0" dirty="0">
                <a:solidFill>
                  <a:srgbClr val="BDC1C6"/>
                </a:solidFill>
                <a:effectLst/>
                <a:latin typeface="arial" panose="020B0604020202020204" pitchFamily="34" charset="0"/>
              </a:rPr>
              <a:t>What is the benefit of using growing degree days as a measurement?</a:t>
            </a:r>
          </a:p>
          <a:p>
            <a:pPr algn="l"/>
            <a:r>
              <a:rPr lang="en-US" b="0" i="0" dirty="0">
                <a:solidFill>
                  <a:srgbClr val="BDC1C6"/>
                </a:solidFill>
                <a:effectLst/>
                <a:latin typeface="arial" panose="020B0604020202020204" pitchFamily="34" charset="0"/>
              </a:rPr>
              <a:t>In the absence of extreme conditions such as drought, pests grow in a cumulative stepwise manner which is strongly influenced by the ambient temperature. The Growing Degree Days calculation allows producers to predict parasite development and modulate control.</a:t>
            </a:r>
          </a:p>
          <a:p>
            <a:endParaRPr lang="en-US" dirty="0"/>
          </a:p>
        </p:txBody>
      </p:sp>
      <p:sp>
        <p:nvSpPr>
          <p:cNvPr id="4" name="Slide Number Placeholder 3"/>
          <p:cNvSpPr>
            <a:spLocks noGrp="1"/>
          </p:cNvSpPr>
          <p:nvPr>
            <p:ph type="sldNum" sz="quarter" idx="5"/>
          </p:nvPr>
        </p:nvSpPr>
        <p:spPr/>
        <p:txBody>
          <a:bodyPr/>
          <a:lstStyle/>
          <a:p>
            <a:fld id="{3D663A21-3055-49A3-9661-E2B8F8856834}" type="slidenum">
              <a:rPr lang="en-US" smtClean="0"/>
              <a:t>10</a:t>
            </a:fld>
            <a:endParaRPr lang="en-US"/>
          </a:p>
        </p:txBody>
      </p:sp>
    </p:spTree>
    <p:extLst>
      <p:ext uri="{BB962C8B-B14F-4D97-AF65-F5344CB8AC3E}">
        <p14:creationId xmlns:p14="http://schemas.microsoft.com/office/powerpoint/2010/main" val="34144224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https://earthobservatory.nasa.gov/world-of-change/global-temperatures</a:t>
            </a:r>
          </a:p>
          <a:p>
            <a:endParaRPr lang="en-US" dirty="0"/>
          </a:p>
          <a:p>
            <a:r>
              <a:rPr lang="en-US" b="0" i="0" dirty="0">
                <a:solidFill>
                  <a:srgbClr val="222222"/>
                </a:solidFill>
                <a:effectLst/>
                <a:latin typeface="DDG_ProximaNova"/>
              </a:rPr>
              <a:t>A syllogism is a kind of logical argument that applies deductive reasoning to arrive at a conclusion based on two propositions that are asserted or assumed to be true. In its earliest form, a syllogism arises when two true premises validly imply a conclusion, or the main point that the argument aims to get across</a:t>
            </a:r>
            <a:endParaRPr lang="en-US" dirty="0"/>
          </a:p>
        </p:txBody>
      </p:sp>
      <p:sp>
        <p:nvSpPr>
          <p:cNvPr id="4" name="Slide Number Placeholder 3"/>
          <p:cNvSpPr>
            <a:spLocks noGrp="1"/>
          </p:cNvSpPr>
          <p:nvPr>
            <p:ph type="sldNum" sz="quarter" idx="5"/>
          </p:nvPr>
        </p:nvSpPr>
        <p:spPr/>
        <p:txBody>
          <a:bodyPr/>
          <a:lstStyle/>
          <a:p>
            <a:fld id="{3D663A21-3055-49A3-9661-E2B8F8856834}" type="slidenum">
              <a:rPr lang="en-US" smtClean="0"/>
              <a:t>11</a:t>
            </a:fld>
            <a:endParaRPr lang="en-US"/>
          </a:p>
        </p:txBody>
      </p:sp>
    </p:spTree>
    <p:extLst>
      <p:ext uri="{BB962C8B-B14F-4D97-AF65-F5344CB8AC3E}">
        <p14:creationId xmlns:p14="http://schemas.microsoft.com/office/powerpoint/2010/main" val="19941253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a:buFont typeface="Arial" panose="020B0604020202020204" pitchFamily="34" charset="0"/>
              <a:buChar char="•"/>
            </a:pPr>
            <a:r>
              <a:rPr lang="en-US" sz="1800" b="0" i="0" u="none" strike="noStrike" baseline="0" dirty="0">
                <a:latin typeface="AGaramondPro-Regular"/>
              </a:rPr>
              <a:t>Specimens held in natural history collections are often fixed and stored in such a way that both host and parasite tissues are maintained,</a:t>
            </a:r>
          </a:p>
          <a:p>
            <a:pPr marL="285750" indent="-285750" algn="l">
              <a:buFont typeface="Arial" panose="020B0604020202020204" pitchFamily="34" charset="0"/>
              <a:buChar char="•"/>
            </a:pPr>
            <a:r>
              <a:rPr lang="en-US" sz="1800" b="0" i="0" u="none" strike="noStrike" baseline="0" dirty="0">
                <a:latin typeface="AGaramondPro-Regular"/>
              </a:rPr>
              <a:t>Parasitological dissection, visual detection, and morphological identification can therefore yield accurate counts of the number and identity of metazoan parasites infecting a host at the time of its death</a:t>
            </a:r>
          </a:p>
          <a:p>
            <a:pPr marL="285750" indent="-285750" algn="l">
              <a:buFont typeface="Arial" panose="020B0604020202020204" pitchFamily="34" charset="0"/>
              <a:buChar char="•"/>
            </a:pPr>
            <a:r>
              <a:rPr lang="en-US" sz="1800" b="0" i="0" u="none" strike="noStrike" baseline="0" dirty="0">
                <a:solidFill>
                  <a:srgbClr val="000000"/>
                </a:solidFill>
                <a:latin typeface="AGaramondPro-Regular"/>
              </a:rPr>
              <a:t>reconstructed approximately one century (1880 to 2019, but the vast majority of data span 1920 to 2019) of change in parasite abundance (i.e., parasite counts per host individual) for eight fish hosts (</a:t>
            </a:r>
            <a:r>
              <a:rPr lang="en-US" sz="1800" b="0" i="1" u="none" strike="noStrike" baseline="0" dirty="0">
                <a:solidFill>
                  <a:srgbClr val="0000FF"/>
                </a:solidFill>
                <a:latin typeface="AGaramondPro-Italic"/>
              </a:rPr>
              <a:t>SI Appendix</a:t>
            </a:r>
            <a:r>
              <a:rPr lang="en-US" sz="1800" b="0" i="0" u="none" strike="noStrike" baseline="0" dirty="0">
                <a:solidFill>
                  <a:srgbClr val="0000FF"/>
                </a:solidFill>
                <a:latin typeface="AGaramondPro-Regular"/>
              </a:rPr>
              <a:t>, Tables S1 and S2</a:t>
            </a:r>
            <a:r>
              <a:rPr lang="en-US" sz="1800" b="0" i="0" u="none" strike="noStrike" baseline="0" dirty="0">
                <a:solidFill>
                  <a:srgbClr val="000000"/>
                </a:solidFill>
                <a:latin typeface="AGaramondPro-Regular"/>
              </a:rPr>
              <a:t>) and 85 common parasite taxa (</a:t>
            </a:r>
            <a:r>
              <a:rPr lang="en-US" sz="1800" b="0" i="1" u="none" strike="noStrike" baseline="0" dirty="0">
                <a:solidFill>
                  <a:srgbClr val="0000FF"/>
                </a:solidFill>
                <a:latin typeface="AGaramondPro-Italic"/>
              </a:rPr>
              <a:t>SI Appendix</a:t>
            </a:r>
            <a:r>
              <a:rPr lang="en-US" sz="1800" b="0" i="0" u="none" strike="noStrike" baseline="0" dirty="0">
                <a:solidFill>
                  <a:srgbClr val="0000FF"/>
                </a:solidFill>
                <a:latin typeface="AGaramondPro-Regular"/>
              </a:rPr>
              <a:t>, Table S3</a:t>
            </a:r>
            <a:r>
              <a:rPr lang="en-US" sz="1800" b="0" i="0" u="none" strike="noStrike" baseline="0" dirty="0">
                <a:solidFill>
                  <a:srgbClr val="000000"/>
                </a:solidFill>
                <a:latin typeface="AGaramondPro-Regular"/>
              </a:rPr>
              <a:t>) in Puget Sound,</a:t>
            </a:r>
            <a:endParaRPr lang="en-US" sz="1800" b="0" i="0" u="none" strike="noStrike" baseline="0" dirty="0">
              <a:latin typeface="AGaramondPro-Regular"/>
            </a:endParaRPr>
          </a:p>
          <a:p>
            <a:pPr marL="285750" indent="-285750" algn="l">
              <a:buFont typeface="Arial" panose="020B0604020202020204" pitchFamily="34" charset="0"/>
              <a:buChar char="•"/>
            </a:pPr>
            <a:endParaRPr lang="en-US" sz="1800" b="0" i="0" u="none" strike="noStrike" baseline="0" dirty="0">
              <a:latin typeface="AGaramondPro-Regular"/>
            </a:endParaRPr>
          </a:p>
          <a:p>
            <a:pPr algn="l"/>
            <a:endParaRPr lang="en-US" dirty="0"/>
          </a:p>
        </p:txBody>
      </p:sp>
      <p:sp>
        <p:nvSpPr>
          <p:cNvPr id="4" name="Slide Number Placeholder 3"/>
          <p:cNvSpPr>
            <a:spLocks noGrp="1"/>
          </p:cNvSpPr>
          <p:nvPr>
            <p:ph type="sldNum" sz="quarter" idx="5"/>
          </p:nvPr>
        </p:nvSpPr>
        <p:spPr/>
        <p:txBody>
          <a:bodyPr/>
          <a:lstStyle/>
          <a:p>
            <a:fld id="{3D663A21-3055-49A3-9661-E2B8F8856834}" type="slidenum">
              <a:rPr lang="en-US" smtClean="0"/>
              <a:t>12</a:t>
            </a:fld>
            <a:endParaRPr lang="en-US"/>
          </a:p>
        </p:txBody>
      </p:sp>
    </p:spTree>
    <p:extLst>
      <p:ext uri="{BB962C8B-B14F-4D97-AF65-F5344CB8AC3E}">
        <p14:creationId xmlns:p14="http://schemas.microsoft.com/office/powerpoint/2010/main" val="2584829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a:buFont typeface="Arial" panose="020B0604020202020204" pitchFamily="34" charset="0"/>
              <a:buChar char="•"/>
            </a:pPr>
            <a:r>
              <a:rPr lang="en-US" sz="1800" b="0" i="0" u="none" strike="noStrike" baseline="0" dirty="0">
                <a:latin typeface="AGaramondPro-Regular"/>
              </a:rPr>
              <a:t>Specimens held in natural history collections are often fixed and stored in such a way that both host and parasite tissues are maintained,</a:t>
            </a:r>
          </a:p>
          <a:p>
            <a:pPr marL="285750" indent="-285750" algn="l">
              <a:buFont typeface="Arial" panose="020B0604020202020204" pitchFamily="34" charset="0"/>
              <a:buChar char="•"/>
            </a:pPr>
            <a:r>
              <a:rPr lang="en-US" sz="1800" b="0" i="0" u="none" strike="noStrike" baseline="0" dirty="0">
                <a:latin typeface="AGaramondPro-Regular"/>
              </a:rPr>
              <a:t>Parasitological dissection, visual detection, and morphological identification can therefore yield accurate counts of the number and identity of metazoan parasites infecting a host at the time of its death</a:t>
            </a:r>
          </a:p>
          <a:p>
            <a:pPr marL="285750" indent="-285750" algn="l">
              <a:buFont typeface="Arial" panose="020B0604020202020204" pitchFamily="34" charset="0"/>
              <a:buChar char="•"/>
            </a:pPr>
            <a:r>
              <a:rPr lang="en-US" sz="1800" b="0" i="0" u="none" strike="noStrike" baseline="0" dirty="0">
                <a:solidFill>
                  <a:srgbClr val="000000"/>
                </a:solidFill>
                <a:latin typeface="AGaramondPro-Regular"/>
              </a:rPr>
              <a:t>reconstructed approximately one century (1880 to 2019, but the vast majority of data span 1920 to 2019) of change in parasite abundance (i.e., parasite counts per host individual) for eight fish hosts (</a:t>
            </a:r>
            <a:r>
              <a:rPr lang="en-US" sz="1800" b="0" i="1" u="none" strike="noStrike" baseline="0" dirty="0">
                <a:solidFill>
                  <a:srgbClr val="0000FF"/>
                </a:solidFill>
                <a:latin typeface="AGaramondPro-Italic"/>
              </a:rPr>
              <a:t>SI Appendix</a:t>
            </a:r>
            <a:r>
              <a:rPr lang="en-US" sz="1800" b="0" i="0" u="none" strike="noStrike" baseline="0" dirty="0">
                <a:solidFill>
                  <a:srgbClr val="0000FF"/>
                </a:solidFill>
                <a:latin typeface="AGaramondPro-Regular"/>
              </a:rPr>
              <a:t>, Tables S1 and S2</a:t>
            </a:r>
            <a:r>
              <a:rPr lang="en-US" sz="1800" b="0" i="0" u="none" strike="noStrike" baseline="0" dirty="0">
                <a:solidFill>
                  <a:srgbClr val="000000"/>
                </a:solidFill>
                <a:latin typeface="AGaramondPro-Regular"/>
              </a:rPr>
              <a:t>) and 85 common parasite taxa (</a:t>
            </a:r>
            <a:r>
              <a:rPr lang="en-US" sz="1800" b="0" i="1" u="none" strike="noStrike" baseline="0" dirty="0">
                <a:solidFill>
                  <a:srgbClr val="0000FF"/>
                </a:solidFill>
                <a:latin typeface="AGaramondPro-Italic"/>
              </a:rPr>
              <a:t>SI Appendix</a:t>
            </a:r>
            <a:r>
              <a:rPr lang="en-US" sz="1800" b="0" i="0" u="none" strike="noStrike" baseline="0" dirty="0">
                <a:solidFill>
                  <a:srgbClr val="0000FF"/>
                </a:solidFill>
                <a:latin typeface="AGaramondPro-Regular"/>
              </a:rPr>
              <a:t>, Table S3</a:t>
            </a:r>
            <a:r>
              <a:rPr lang="en-US" sz="1800" b="0" i="0" u="none" strike="noStrike" baseline="0" dirty="0">
                <a:solidFill>
                  <a:srgbClr val="000000"/>
                </a:solidFill>
                <a:latin typeface="AGaramondPro-Regular"/>
              </a:rPr>
              <a:t>) in Puget Sound,</a:t>
            </a:r>
            <a:endParaRPr lang="en-US" sz="1800" b="0" i="0" u="none" strike="noStrike" baseline="0" dirty="0">
              <a:latin typeface="AGaramondPro-Regular"/>
            </a:endParaRPr>
          </a:p>
          <a:p>
            <a:pPr marL="285750" indent="-285750" algn="l">
              <a:buFont typeface="Arial" panose="020B0604020202020204" pitchFamily="34" charset="0"/>
              <a:buChar char="•"/>
            </a:pPr>
            <a:endParaRPr lang="en-US" sz="1800" b="0" i="0" u="none" strike="noStrike" baseline="0" dirty="0">
              <a:latin typeface="AGaramondPro-Regular"/>
            </a:endParaRPr>
          </a:p>
          <a:p>
            <a:pPr algn="l"/>
            <a:endParaRPr lang="en-US" dirty="0"/>
          </a:p>
        </p:txBody>
      </p:sp>
      <p:sp>
        <p:nvSpPr>
          <p:cNvPr id="4" name="Slide Number Placeholder 3"/>
          <p:cNvSpPr>
            <a:spLocks noGrp="1"/>
          </p:cNvSpPr>
          <p:nvPr>
            <p:ph type="sldNum" sz="quarter" idx="5"/>
          </p:nvPr>
        </p:nvSpPr>
        <p:spPr/>
        <p:txBody>
          <a:bodyPr/>
          <a:lstStyle/>
          <a:p>
            <a:fld id="{3D663A21-3055-49A3-9661-E2B8F8856834}" type="slidenum">
              <a:rPr lang="en-US" smtClean="0"/>
              <a:t>13</a:t>
            </a:fld>
            <a:endParaRPr lang="en-US"/>
          </a:p>
        </p:txBody>
      </p:sp>
    </p:spTree>
    <p:extLst>
      <p:ext uri="{BB962C8B-B14F-4D97-AF65-F5344CB8AC3E}">
        <p14:creationId xmlns:p14="http://schemas.microsoft.com/office/powerpoint/2010/main" val="24649774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D80DD-747D-C906-92B4-8DB22C11FCD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A174B68-41E3-0F0E-8941-5E0448CBC3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6F5526-FD70-56A9-954A-D2ADA0CA87E5}"/>
              </a:ext>
            </a:extLst>
          </p:cNvPr>
          <p:cNvSpPr>
            <a:spLocks noGrp="1"/>
          </p:cNvSpPr>
          <p:nvPr>
            <p:ph type="dt" sz="half" idx="10"/>
          </p:nvPr>
        </p:nvSpPr>
        <p:spPr/>
        <p:txBody>
          <a:bodyPr/>
          <a:lstStyle/>
          <a:p>
            <a:fld id="{F2666461-71F0-4873-8E61-07CD78849B28}" type="datetimeFigureOut">
              <a:rPr lang="en-US" smtClean="0"/>
              <a:t>1/26/2023</a:t>
            </a:fld>
            <a:endParaRPr lang="en-US"/>
          </a:p>
        </p:txBody>
      </p:sp>
      <p:sp>
        <p:nvSpPr>
          <p:cNvPr id="5" name="Footer Placeholder 4">
            <a:extLst>
              <a:ext uri="{FF2B5EF4-FFF2-40B4-BE49-F238E27FC236}">
                <a16:creationId xmlns:a16="http://schemas.microsoft.com/office/drawing/2014/main" id="{127929C5-B956-4DCA-6C35-66B6E321A6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D9EC2F-E2D7-AD47-1649-13BEB62F2DA6}"/>
              </a:ext>
            </a:extLst>
          </p:cNvPr>
          <p:cNvSpPr>
            <a:spLocks noGrp="1"/>
          </p:cNvSpPr>
          <p:nvPr>
            <p:ph type="sldNum" sz="quarter" idx="12"/>
          </p:nvPr>
        </p:nvSpPr>
        <p:spPr/>
        <p:txBody>
          <a:bodyPr/>
          <a:lstStyle/>
          <a:p>
            <a:fld id="{F0AA7046-DAE6-41D1-9330-8D35415AB1C3}" type="slidenum">
              <a:rPr lang="en-US" smtClean="0"/>
              <a:t>‹#›</a:t>
            </a:fld>
            <a:endParaRPr lang="en-US"/>
          </a:p>
        </p:txBody>
      </p:sp>
    </p:spTree>
    <p:extLst>
      <p:ext uri="{BB962C8B-B14F-4D97-AF65-F5344CB8AC3E}">
        <p14:creationId xmlns:p14="http://schemas.microsoft.com/office/powerpoint/2010/main" val="2553403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69516-B936-D398-3FF0-45D017E836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C60F0D5-2A12-C392-2F0D-A43336B4713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B78705-AB49-7076-A5A4-3548C231593E}"/>
              </a:ext>
            </a:extLst>
          </p:cNvPr>
          <p:cNvSpPr>
            <a:spLocks noGrp="1"/>
          </p:cNvSpPr>
          <p:nvPr>
            <p:ph type="dt" sz="half" idx="10"/>
          </p:nvPr>
        </p:nvSpPr>
        <p:spPr/>
        <p:txBody>
          <a:bodyPr/>
          <a:lstStyle/>
          <a:p>
            <a:fld id="{F2666461-71F0-4873-8E61-07CD78849B28}" type="datetimeFigureOut">
              <a:rPr lang="en-US" smtClean="0"/>
              <a:t>1/26/2023</a:t>
            </a:fld>
            <a:endParaRPr lang="en-US"/>
          </a:p>
        </p:txBody>
      </p:sp>
      <p:sp>
        <p:nvSpPr>
          <p:cNvPr id="5" name="Footer Placeholder 4">
            <a:extLst>
              <a:ext uri="{FF2B5EF4-FFF2-40B4-BE49-F238E27FC236}">
                <a16:creationId xmlns:a16="http://schemas.microsoft.com/office/drawing/2014/main" id="{01042576-F958-165F-DDD6-3EEAFF12B0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5189F8-58D2-1218-D351-BD3555CC8823}"/>
              </a:ext>
            </a:extLst>
          </p:cNvPr>
          <p:cNvSpPr>
            <a:spLocks noGrp="1"/>
          </p:cNvSpPr>
          <p:nvPr>
            <p:ph type="sldNum" sz="quarter" idx="12"/>
          </p:nvPr>
        </p:nvSpPr>
        <p:spPr/>
        <p:txBody>
          <a:bodyPr/>
          <a:lstStyle/>
          <a:p>
            <a:fld id="{F0AA7046-DAE6-41D1-9330-8D35415AB1C3}" type="slidenum">
              <a:rPr lang="en-US" smtClean="0"/>
              <a:t>‹#›</a:t>
            </a:fld>
            <a:endParaRPr lang="en-US"/>
          </a:p>
        </p:txBody>
      </p:sp>
    </p:spTree>
    <p:extLst>
      <p:ext uri="{BB962C8B-B14F-4D97-AF65-F5344CB8AC3E}">
        <p14:creationId xmlns:p14="http://schemas.microsoft.com/office/powerpoint/2010/main" val="2656140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A27290-02EB-82D0-7D7F-7AE137C3FA9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FB2CE1-D755-2407-C751-143FD9DD8BD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8D9503-5DFE-7631-949F-A291B156DFD2}"/>
              </a:ext>
            </a:extLst>
          </p:cNvPr>
          <p:cNvSpPr>
            <a:spLocks noGrp="1"/>
          </p:cNvSpPr>
          <p:nvPr>
            <p:ph type="dt" sz="half" idx="10"/>
          </p:nvPr>
        </p:nvSpPr>
        <p:spPr/>
        <p:txBody>
          <a:bodyPr/>
          <a:lstStyle/>
          <a:p>
            <a:fld id="{F2666461-71F0-4873-8E61-07CD78849B28}" type="datetimeFigureOut">
              <a:rPr lang="en-US" smtClean="0"/>
              <a:t>1/26/2023</a:t>
            </a:fld>
            <a:endParaRPr lang="en-US"/>
          </a:p>
        </p:txBody>
      </p:sp>
      <p:sp>
        <p:nvSpPr>
          <p:cNvPr id="5" name="Footer Placeholder 4">
            <a:extLst>
              <a:ext uri="{FF2B5EF4-FFF2-40B4-BE49-F238E27FC236}">
                <a16:creationId xmlns:a16="http://schemas.microsoft.com/office/drawing/2014/main" id="{ACBD266B-CF4D-DC5B-6DEF-66DCA7ECDA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3D2219-EE66-8556-3CF4-8EEB988C0EBD}"/>
              </a:ext>
            </a:extLst>
          </p:cNvPr>
          <p:cNvSpPr>
            <a:spLocks noGrp="1"/>
          </p:cNvSpPr>
          <p:nvPr>
            <p:ph type="sldNum" sz="quarter" idx="12"/>
          </p:nvPr>
        </p:nvSpPr>
        <p:spPr/>
        <p:txBody>
          <a:bodyPr/>
          <a:lstStyle/>
          <a:p>
            <a:fld id="{F0AA7046-DAE6-41D1-9330-8D35415AB1C3}" type="slidenum">
              <a:rPr lang="en-US" smtClean="0"/>
              <a:t>‹#›</a:t>
            </a:fld>
            <a:endParaRPr lang="en-US"/>
          </a:p>
        </p:txBody>
      </p:sp>
    </p:spTree>
    <p:extLst>
      <p:ext uri="{BB962C8B-B14F-4D97-AF65-F5344CB8AC3E}">
        <p14:creationId xmlns:p14="http://schemas.microsoft.com/office/powerpoint/2010/main" val="41103510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B2F5F-FB89-8E92-B27F-26DD1F0B210F}"/>
              </a:ext>
            </a:extLst>
          </p:cNvPr>
          <p:cNvSpPr>
            <a:spLocks noGrp="1"/>
          </p:cNvSpPr>
          <p:nvPr>
            <p:ph type="title"/>
          </p:nvPr>
        </p:nvSpPr>
        <p:spPr/>
        <p:txBody>
          <a:bodyPr>
            <a:normAutofit/>
          </a:bodyPr>
          <a:lstStyle>
            <a:lvl1pPr>
              <a:defRPr sz="3600" b="1">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88361652-BFEB-EAF3-1E3B-46F59B5119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C5E5A4-DD39-3276-87DD-A4FFAF74613B}"/>
              </a:ext>
            </a:extLst>
          </p:cNvPr>
          <p:cNvSpPr>
            <a:spLocks noGrp="1"/>
          </p:cNvSpPr>
          <p:nvPr>
            <p:ph type="dt" sz="half" idx="10"/>
          </p:nvPr>
        </p:nvSpPr>
        <p:spPr/>
        <p:txBody>
          <a:bodyPr/>
          <a:lstStyle/>
          <a:p>
            <a:fld id="{F2666461-71F0-4873-8E61-07CD78849B28}" type="datetimeFigureOut">
              <a:rPr lang="en-US" smtClean="0"/>
              <a:t>1/26/2023</a:t>
            </a:fld>
            <a:endParaRPr lang="en-US"/>
          </a:p>
        </p:txBody>
      </p:sp>
      <p:sp>
        <p:nvSpPr>
          <p:cNvPr id="5" name="Footer Placeholder 4">
            <a:extLst>
              <a:ext uri="{FF2B5EF4-FFF2-40B4-BE49-F238E27FC236}">
                <a16:creationId xmlns:a16="http://schemas.microsoft.com/office/drawing/2014/main" id="{52B6EC75-F827-2144-51CB-5399A0CA91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09A6A9-CD03-C65B-BE2D-A9E2907393EA}"/>
              </a:ext>
            </a:extLst>
          </p:cNvPr>
          <p:cNvSpPr>
            <a:spLocks noGrp="1"/>
          </p:cNvSpPr>
          <p:nvPr>
            <p:ph type="sldNum" sz="quarter" idx="12"/>
          </p:nvPr>
        </p:nvSpPr>
        <p:spPr/>
        <p:txBody>
          <a:bodyPr/>
          <a:lstStyle/>
          <a:p>
            <a:fld id="{F0AA7046-DAE6-41D1-9330-8D35415AB1C3}" type="slidenum">
              <a:rPr lang="en-US" smtClean="0"/>
              <a:t>‹#›</a:t>
            </a:fld>
            <a:endParaRPr lang="en-US"/>
          </a:p>
        </p:txBody>
      </p:sp>
    </p:spTree>
    <p:extLst>
      <p:ext uri="{BB962C8B-B14F-4D97-AF65-F5344CB8AC3E}">
        <p14:creationId xmlns:p14="http://schemas.microsoft.com/office/powerpoint/2010/main" val="3596514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5521D-BA86-0146-36BA-056C3751A68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3902016-92FE-A897-97AC-36C887C4A5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40EBE99-0BE3-1672-CEEE-1D566659E1DF}"/>
              </a:ext>
            </a:extLst>
          </p:cNvPr>
          <p:cNvSpPr>
            <a:spLocks noGrp="1"/>
          </p:cNvSpPr>
          <p:nvPr>
            <p:ph type="dt" sz="half" idx="10"/>
          </p:nvPr>
        </p:nvSpPr>
        <p:spPr/>
        <p:txBody>
          <a:bodyPr/>
          <a:lstStyle/>
          <a:p>
            <a:fld id="{F2666461-71F0-4873-8E61-07CD78849B28}" type="datetimeFigureOut">
              <a:rPr lang="en-US" smtClean="0"/>
              <a:t>1/26/2023</a:t>
            </a:fld>
            <a:endParaRPr lang="en-US"/>
          </a:p>
        </p:txBody>
      </p:sp>
      <p:sp>
        <p:nvSpPr>
          <p:cNvPr id="5" name="Footer Placeholder 4">
            <a:extLst>
              <a:ext uri="{FF2B5EF4-FFF2-40B4-BE49-F238E27FC236}">
                <a16:creationId xmlns:a16="http://schemas.microsoft.com/office/drawing/2014/main" id="{268A4694-60B4-2CCC-FB0F-5654A6A802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C7F398-8DA0-9FDC-5652-13B621AB7EA4}"/>
              </a:ext>
            </a:extLst>
          </p:cNvPr>
          <p:cNvSpPr>
            <a:spLocks noGrp="1"/>
          </p:cNvSpPr>
          <p:nvPr>
            <p:ph type="sldNum" sz="quarter" idx="12"/>
          </p:nvPr>
        </p:nvSpPr>
        <p:spPr/>
        <p:txBody>
          <a:bodyPr/>
          <a:lstStyle/>
          <a:p>
            <a:fld id="{F0AA7046-DAE6-41D1-9330-8D35415AB1C3}" type="slidenum">
              <a:rPr lang="en-US" smtClean="0"/>
              <a:t>‹#›</a:t>
            </a:fld>
            <a:endParaRPr lang="en-US"/>
          </a:p>
        </p:txBody>
      </p:sp>
    </p:spTree>
    <p:extLst>
      <p:ext uri="{BB962C8B-B14F-4D97-AF65-F5344CB8AC3E}">
        <p14:creationId xmlns:p14="http://schemas.microsoft.com/office/powerpoint/2010/main" val="3950636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BA3CC-93AB-99CD-EEE7-92606E32A6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8D98A3-ED9E-062E-9C6D-F7C5C5E272D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DF93CF-7D34-F60A-3BC8-BF4E224A77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D30593A-5D84-0D31-7FDD-2B0333FFB741}"/>
              </a:ext>
            </a:extLst>
          </p:cNvPr>
          <p:cNvSpPr>
            <a:spLocks noGrp="1"/>
          </p:cNvSpPr>
          <p:nvPr>
            <p:ph type="dt" sz="half" idx="10"/>
          </p:nvPr>
        </p:nvSpPr>
        <p:spPr/>
        <p:txBody>
          <a:bodyPr/>
          <a:lstStyle/>
          <a:p>
            <a:fld id="{F2666461-71F0-4873-8E61-07CD78849B28}" type="datetimeFigureOut">
              <a:rPr lang="en-US" smtClean="0"/>
              <a:t>1/26/2023</a:t>
            </a:fld>
            <a:endParaRPr lang="en-US"/>
          </a:p>
        </p:txBody>
      </p:sp>
      <p:sp>
        <p:nvSpPr>
          <p:cNvPr id="6" name="Footer Placeholder 5">
            <a:extLst>
              <a:ext uri="{FF2B5EF4-FFF2-40B4-BE49-F238E27FC236}">
                <a16:creationId xmlns:a16="http://schemas.microsoft.com/office/drawing/2014/main" id="{D04C891F-083E-8049-7D2D-FE0F706859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05C6AF-7E9C-0371-C600-B116627DBDAD}"/>
              </a:ext>
            </a:extLst>
          </p:cNvPr>
          <p:cNvSpPr>
            <a:spLocks noGrp="1"/>
          </p:cNvSpPr>
          <p:nvPr>
            <p:ph type="sldNum" sz="quarter" idx="12"/>
          </p:nvPr>
        </p:nvSpPr>
        <p:spPr/>
        <p:txBody>
          <a:bodyPr/>
          <a:lstStyle/>
          <a:p>
            <a:fld id="{F0AA7046-DAE6-41D1-9330-8D35415AB1C3}" type="slidenum">
              <a:rPr lang="en-US" smtClean="0"/>
              <a:t>‹#›</a:t>
            </a:fld>
            <a:endParaRPr lang="en-US"/>
          </a:p>
        </p:txBody>
      </p:sp>
    </p:spTree>
    <p:extLst>
      <p:ext uri="{BB962C8B-B14F-4D97-AF65-F5344CB8AC3E}">
        <p14:creationId xmlns:p14="http://schemas.microsoft.com/office/powerpoint/2010/main" val="173703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6C904-7503-07CC-4347-3D47D77F79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D7C0E74-864F-B3D1-DF3C-9489FD11C8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F6769C-DE97-62BF-2018-7787190598F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CE6F4A9-4B29-E9C0-B40A-907A0DD983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1A3CF9-B165-3886-C0DA-0EF8A237F4B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BCE10E9-61C0-24EB-9E2C-EFF3780A15FF}"/>
              </a:ext>
            </a:extLst>
          </p:cNvPr>
          <p:cNvSpPr>
            <a:spLocks noGrp="1"/>
          </p:cNvSpPr>
          <p:nvPr>
            <p:ph type="dt" sz="half" idx="10"/>
          </p:nvPr>
        </p:nvSpPr>
        <p:spPr/>
        <p:txBody>
          <a:bodyPr/>
          <a:lstStyle/>
          <a:p>
            <a:fld id="{F2666461-71F0-4873-8E61-07CD78849B28}" type="datetimeFigureOut">
              <a:rPr lang="en-US" smtClean="0"/>
              <a:t>1/26/2023</a:t>
            </a:fld>
            <a:endParaRPr lang="en-US"/>
          </a:p>
        </p:txBody>
      </p:sp>
      <p:sp>
        <p:nvSpPr>
          <p:cNvPr id="8" name="Footer Placeholder 7">
            <a:extLst>
              <a:ext uri="{FF2B5EF4-FFF2-40B4-BE49-F238E27FC236}">
                <a16:creationId xmlns:a16="http://schemas.microsoft.com/office/drawing/2014/main" id="{F69FBF41-3ECE-EE37-15A4-5F943A2402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37392DD-EA51-0056-8BA1-D5C541746ABB}"/>
              </a:ext>
            </a:extLst>
          </p:cNvPr>
          <p:cNvSpPr>
            <a:spLocks noGrp="1"/>
          </p:cNvSpPr>
          <p:nvPr>
            <p:ph type="sldNum" sz="quarter" idx="12"/>
          </p:nvPr>
        </p:nvSpPr>
        <p:spPr/>
        <p:txBody>
          <a:bodyPr/>
          <a:lstStyle/>
          <a:p>
            <a:fld id="{F0AA7046-DAE6-41D1-9330-8D35415AB1C3}" type="slidenum">
              <a:rPr lang="en-US" smtClean="0"/>
              <a:t>‹#›</a:t>
            </a:fld>
            <a:endParaRPr lang="en-US"/>
          </a:p>
        </p:txBody>
      </p:sp>
    </p:spTree>
    <p:extLst>
      <p:ext uri="{BB962C8B-B14F-4D97-AF65-F5344CB8AC3E}">
        <p14:creationId xmlns:p14="http://schemas.microsoft.com/office/powerpoint/2010/main" val="3720657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1A3B7-1ED7-E539-BD22-01000AC202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9785375-4099-51B6-D7F6-FA5761F119D0}"/>
              </a:ext>
            </a:extLst>
          </p:cNvPr>
          <p:cNvSpPr>
            <a:spLocks noGrp="1"/>
          </p:cNvSpPr>
          <p:nvPr>
            <p:ph type="dt" sz="half" idx="10"/>
          </p:nvPr>
        </p:nvSpPr>
        <p:spPr/>
        <p:txBody>
          <a:bodyPr/>
          <a:lstStyle/>
          <a:p>
            <a:fld id="{F2666461-71F0-4873-8E61-07CD78849B28}" type="datetimeFigureOut">
              <a:rPr lang="en-US" smtClean="0"/>
              <a:t>1/26/2023</a:t>
            </a:fld>
            <a:endParaRPr lang="en-US"/>
          </a:p>
        </p:txBody>
      </p:sp>
      <p:sp>
        <p:nvSpPr>
          <p:cNvPr id="4" name="Footer Placeholder 3">
            <a:extLst>
              <a:ext uri="{FF2B5EF4-FFF2-40B4-BE49-F238E27FC236}">
                <a16:creationId xmlns:a16="http://schemas.microsoft.com/office/drawing/2014/main" id="{07D84E33-68FF-BF19-6814-02AF5D223B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22D44BF-EA56-3D61-7FFF-8A8A548A41A5}"/>
              </a:ext>
            </a:extLst>
          </p:cNvPr>
          <p:cNvSpPr>
            <a:spLocks noGrp="1"/>
          </p:cNvSpPr>
          <p:nvPr>
            <p:ph type="sldNum" sz="quarter" idx="12"/>
          </p:nvPr>
        </p:nvSpPr>
        <p:spPr/>
        <p:txBody>
          <a:bodyPr/>
          <a:lstStyle/>
          <a:p>
            <a:fld id="{F0AA7046-DAE6-41D1-9330-8D35415AB1C3}" type="slidenum">
              <a:rPr lang="en-US" smtClean="0"/>
              <a:t>‹#›</a:t>
            </a:fld>
            <a:endParaRPr lang="en-US"/>
          </a:p>
        </p:txBody>
      </p:sp>
    </p:spTree>
    <p:extLst>
      <p:ext uri="{BB962C8B-B14F-4D97-AF65-F5344CB8AC3E}">
        <p14:creationId xmlns:p14="http://schemas.microsoft.com/office/powerpoint/2010/main" val="10860166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FCEC93-69D3-C9B2-AAEB-8982BA1CCF57}"/>
              </a:ext>
            </a:extLst>
          </p:cNvPr>
          <p:cNvSpPr>
            <a:spLocks noGrp="1"/>
          </p:cNvSpPr>
          <p:nvPr>
            <p:ph type="dt" sz="half" idx="10"/>
          </p:nvPr>
        </p:nvSpPr>
        <p:spPr/>
        <p:txBody>
          <a:bodyPr/>
          <a:lstStyle/>
          <a:p>
            <a:fld id="{F2666461-71F0-4873-8E61-07CD78849B28}" type="datetimeFigureOut">
              <a:rPr lang="en-US" smtClean="0"/>
              <a:t>1/26/2023</a:t>
            </a:fld>
            <a:endParaRPr lang="en-US"/>
          </a:p>
        </p:txBody>
      </p:sp>
      <p:sp>
        <p:nvSpPr>
          <p:cNvPr id="3" name="Footer Placeholder 2">
            <a:extLst>
              <a:ext uri="{FF2B5EF4-FFF2-40B4-BE49-F238E27FC236}">
                <a16:creationId xmlns:a16="http://schemas.microsoft.com/office/drawing/2014/main" id="{6DCC6C84-885A-8FBC-EDF9-98D3AD946A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38DBC7C-E0D1-CC01-D00A-2B24E6A49A03}"/>
              </a:ext>
            </a:extLst>
          </p:cNvPr>
          <p:cNvSpPr>
            <a:spLocks noGrp="1"/>
          </p:cNvSpPr>
          <p:nvPr>
            <p:ph type="sldNum" sz="quarter" idx="12"/>
          </p:nvPr>
        </p:nvSpPr>
        <p:spPr/>
        <p:txBody>
          <a:bodyPr/>
          <a:lstStyle/>
          <a:p>
            <a:fld id="{F0AA7046-DAE6-41D1-9330-8D35415AB1C3}" type="slidenum">
              <a:rPr lang="en-US" smtClean="0"/>
              <a:t>‹#›</a:t>
            </a:fld>
            <a:endParaRPr lang="en-US"/>
          </a:p>
        </p:txBody>
      </p:sp>
    </p:spTree>
    <p:extLst>
      <p:ext uri="{BB962C8B-B14F-4D97-AF65-F5344CB8AC3E}">
        <p14:creationId xmlns:p14="http://schemas.microsoft.com/office/powerpoint/2010/main" val="2897605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870B9-6B16-BA3D-DFFC-1ABCFB1583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CAE017F-7AF0-8CAC-D3FE-A0A0E05B5B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C21ADAA-3CEE-C875-5B46-8FC34BEC02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461254-27E9-2BC9-496A-6B75A83523E4}"/>
              </a:ext>
            </a:extLst>
          </p:cNvPr>
          <p:cNvSpPr>
            <a:spLocks noGrp="1"/>
          </p:cNvSpPr>
          <p:nvPr>
            <p:ph type="dt" sz="half" idx="10"/>
          </p:nvPr>
        </p:nvSpPr>
        <p:spPr/>
        <p:txBody>
          <a:bodyPr/>
          <a:lstStyle/>
          <a:p>
            <a:fld id="{F2666461-71F0-4873-8E61-07CD78849B28}" type="datetimeFigureOut">
              <a:rPr lang="en-US" smtClean="0"/>
              <a:t>1/26/2023</a:t>
            </a:fld>
            <a:endParaRPr lang="en-US"/>
          </a:p>
        </p:txBody>
      </p:sp>
      <p:sp>
        <p:nvSpPr>
          <p:cNvPr id="6" name="Footer Placeholder 5">
            <a:extLst>
              <a:ext uri="{FF2B5EF4-FFF2-40B4-BE49-F238E27FC236}">
                <a16:creationId xmlns:a16="http://schemas.microsoft.com/office/drawing/2014/main" id="{D490D1D2-E42D-686B-3122-0D0C5FD2CD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B17A81-075D-5AF2-8238-CF41DB06B476}"/>
              </a:ext>
            </a:extLst>
          </p:cNvPr>
          <p:cNvSpPr>
            <a:spLocks noGrp="1"/>
          </p:cNvSpPr>
          <p:nvPr>
            <p:ph type="sldNum" sz="quarter" idx="12"/>
          </p:nvPr>
        </p:nvSpPr>
        <p:spPr/>
        <p:txBody>
          <a:bodyPr/>
          <a:lstStyle/>
          <a:p>
            <a:fld id="{F0AA7046-DAE6-41D1-9330-8D35415AB1C3}" type="slidenum">
              <a:rPr lang="en-US" smtClean="0"/>
              <a:t>‹#›</a:t>
            </a:fld>
            <a:endParaRPr lang="en-US"/>
          </a:p>
        </p:txBody>
      </p:sp>
    </p:spTree>
    <p:extLst>
      <p:ext uri="{BB962C8B-B14F-4D97-AF65-F5344CB8AC3E}">
        <p14:creationId xmlns:p14="http://schemas.microsoft.com/office/powerpoint/2010/main" val="2082080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507EE-56D1-DAFE-3795-DC518A7F1D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863486-36F6-2A4A-FE0E-72D1C07FA9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5739E0A-03DC-1D5E-3A19-34D8884926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5DD7F4-0595-3202-3DBF-D30095A64D68}"/>
              </a:ext>
            </a:extLst>
          </p:cNvPr>
          <p:cNvSpPr>
            <a:spLocks noGrp="1"/>
          </p:cNvSpPr>
          <p:nvPr>
            <p:ph type="dt" sz="half" idx="10"/>
          </p:nvPr>
        </p:nvSpPr>
        <p:spPr/>
        <p:txBody>
          <a:bodyPr/>
          <a:lstStyle/>
          <a:p>
            <a:fld id="{F2666461-71F0-4873-8E61-07CD78849B28}" type="datetimeFigureOut">
              <a:rPr lang="en-US" smtClean="0"/>
              <a:t>1/26/2023</a:t>
            </a:fld>
            <a:endParaRPr lang="en-US"/>
          </a:p>
        </p:txBody>
      </p:sp>
      <p:sp>
        <p:nvSpPr>
          <p:cNvPr id="6" name="Footer Placeholder 5">
            <a:extLst>
              <a:ext uri="{FF2B5EF4-FFF2-40B4-BE49-F238E27FC236}">
                <a16:creationId xmlns:a16="http://schemas.microsoft.com/office/drawing/2014/main" id="{A6873DF2-327F-44EF-FD02-B3C3F2D305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1782AB-2971-4619-F260-0B0D12AA901B}"/>
              </a:ext>
            </a:extLst>
          </p:cNvPr>
          <p:cNvSpPr>
            <a:spLocks noGrp="1"/>
          </p:cNvSpPr>
          <p:nvPr>
            <p:ph type="sldNum" sz="quarter" idx="12"/>
          </p:nvPr>
        </p:nvSpPr>
        <p:spPr/>
        <p:txBody>
          <a:bodyPr/>
          <a:lstStyle/>
          <a:p>
            <a:fld id="{F0AA7046-DAE6-41D1-9330-8D35415AB1C3}" type="slidenum">
              <a:rPr lang="en-US" smtClean="0"/>
              <a:t>‹#›</a:t>
            </a:fld>
            <a:endParaRPr lang="en-US"/>
          </a:p>
        </p:txBody>
      </p:sp>
    </p:spTree>
    <p:extLst>
      <p:ext uri="{BB962C8B-B14F-4D97-AF65-F5344CB8AC3E}">
        <p14:creationId xmlns:p14="http://schemas.microsoft.com/office/powerpoint/2010/main" val="18700476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3F9541-B3D8-9D41-1BF0-92BC59449D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3FF86C2-266F-D0DC-926E-457E423E58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70F6F2-6021-AB36-CC91-66BFD3B65E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666461-71F0-4873-8E61-07CD78849B28}" type="datetimeFigureOut">
              <a:rPr lang="en-US" smtClean="0"/>
              <a:t>1/26/2023</a:t>
            </a:fld>
            <a:endParaRPr lang="en-US"/>
          </a:p>
        </p:txBody>
      </p:sp>
      <p:sp>
        <p:nvSpPr>
          <p:cNvPr id="5" name="Footer Placeholder 4">
            <a:extLst>
              <a:ext uri="{FF2B5EF4-FFF2-40B4-BE49-F238E27FC236}">
                <a16:creationId xmlns:a16="http://schemas.microsoft.com/office/drawing/2014/main" id="{4AF4B626-616B-A17B-1D10-02F0EB646A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D155440-E005-DEBB-88D5-D2D3329DB8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AA7046-DAE6-41D1-9330-8D35415AB1C3}" type="slidenum">
              <a:rPr lang="en-US" smtClean="0"/>
              <a:t>‹#›</a:t>
            </a:fld>
            <a:endParaRPr lang="en-US"/>
          </a:p>
        </p:txBody>
      </p:sp>
    </p:spTree>
    <p:extLst>
      <p:ext uri="{BB962C8B-B14F-4D97-AF65-F5344CB8AC3E}">
        <p14:creationId xmlns:p14="http://schemas.microsoft.com/office/powerpoint/2010/main" val="13991956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deleo@stanford.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emf"/><Relationship Id="rId4" Type="http://schemas.openxmlformats.org/officeDocument/2006/relationships/image" Target="../media/image58.jpeg"/></Relationships>
</file>

<file path=ppt/slides/_rels/slide17.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4.xml"/><Relationship Id="rId5" Type="http://schemas.openxmlformats.org/officeDocument/2006/relationships/image" Target="../media/image65.png"/><Relationship Id="rId4" Type="http://schemas.openxmlformats.org/officeDocument/2006/relationships/image" Target="../media/image64.jpeg"/></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hyperlink" Target="https://camilo-mora.github.io/Diseases/" TargetMode="External"/><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73.jpeg"/></Relationships>
</file>

<file path=ppt/slides/_rels/slide26.xml.rels><?xml version="1.0" encoding="UTF-8" standalone="yes"?>
<Relationships xmlns="http://schemas.openxmlformats.org/package/2006/relationships"><Relationship Id="rId3" Type="http://schemas.openxmlformats.org/officeDocument/2006/relationships/image" Target="../media/image75.jpeg"/><Relationship Id="rId7" Type="http://schemas.openxmlformats.org/officeDocument/2006/relationships/image" Target="../media/image7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8.emf"/><Relationship Id="rId5" Type="http://schemas.openxmlformats.org/officeDocument/2006/relationships/image" Target="../media/image77.jpeg"/><Relationship Id="rId4" Type="http://schemas.openxmlformats.org/officeDocument/2006/relationships/image" Target="../media/image76.jpeg"/></Relationships>
</file>

<file path=ppt/slides/_rels/slide27.xml.rels><?xml version="1.0" encoding="UTF-8" standalone="yes"?>
<Relationships xmlns="http://schemas.openxmlformats.org/package/2006/relationships"><Relationship Id="rId3" Type="http://schemas.openxmlformats.org/officeDocument/2006/relationships/image" Target="../media/image78.emf"/><Relationship Id="rId7" Type="http://schemas.openxmlformats.org/officeDocument/2006/relationships/image" Target="../media/image83.em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82.emf"/><Relationship Id="rId5" Type="http://schemas.openxmlformats.org/officeDocument/2006/relationships/image" Target="../media/image81.emf"/><Relationship Id="rId4" Type="http://schemas.openxmlformats.org/officeDocument/2006/relationships/image" Target="../media/image80.emf"/></Relationships>
</file>

<file path=ppt/slides/_rels/slide28.xml.rels><?xml version="1.0" encoding="UTF-8" standalone="yes"?>
<Relationships xmlns="http://schemas.openxmlformats.org/package/2006/relationships"><Relationship Id="rId3" Type="http://schemas.openxmlformats.org/officeDocument/2006/relationships/image" Target="../media/image84.tif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88.jpeg"/><Relationship Id="rId5" Type="http://schemas.openxmlformats.org/officeDocument/2006/relationships/image" Target="../media/image87.png"/><Relationship Id="rId4" Type="http://schemas.openxmlformats.org/officeDocument/2006/relationships/image" Target="../media/image86.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3" Type="http://schemas.openxmlformats.org/officeDocument/2006/relationships/image" Target="../media/image99.jpeg"/><Relationship Id="rId18" Type="http://schemas.openxmlformats.org/officeDocument/2006/relationships/image" Target="../media/image104.png"/><Relationship Id="rId26" Type="http://schemas.openxmlformats.org/officeDocument/2006/relationships/image" Target="../media/image112.jpeg"/><Relationship Id="rId39" Type="http://schemas.openxmlformats.org/officeDocument/2006/relationships/image" Target="../media/image125.png"/><Relationship Id="rId21" Type="http://schemas.openxmlformats.org/officeDocument/2006/relationships/image" Target="../media/image107.jpeg"/><Relationship Id="rId34" Type="http://schemas.openxmlformats.org/officeDocument/2006/relationships/image" Target="../media/image120.png"/><Relationship Id="rId42" Type="http://schemas.openxmlformats.org/officeDocument/2006/relationships/image" Target="../media/image128.png"/><Relationship Id="rId47" Type="http://schemas.openxmlformats.org/officeDocument/2006/relationships/image" Target="../media/image133.jpeg"/><Relationship Id="rId7" Type="http://schemas.openxmlformats.org/officeDocument/2006/relationships/image" Target="../media/image93.jpeg"/><Relationship Id="rId2" Type="http://schemas.openxmlformats.org/officeDocument/2006/relationships/notesSlide" Target="../notesSlides/notesSlide23.xml"/><Relationship Id="rId16" Type="http://schemas.openxmlformats.org/officeDocument/2006/relationships/image" Target="../media/image102.jpeg"/><Relationship Id="rId29" Type="http://schemas.openxmlformats.org/officeDocument/2006/relationships/image" Target="../media/image115.jpeg"/><Relationship Id="rId11" Type="http://schemas.openxmlformats.org/officeDocument/2006/relationships/image" Target="../media/image97.jpeg"/><Relationship Id="rId24" Type="http://schemas.openxmlformats.org/officeDocument/2006/relationships/image" Target="../media/image110.png"/><Relationship Id="rId32" Type="http://schemas.openxmlformats.org/officeDocument/2006/relationships/image" Target="../media/image118.jpeg"/><Relationship Id="rId37" Type="http://schemas.openxmlformats.org/officeDocument/2006/relationships/image" Target="../media/image123.jpeg"/><Relationship Id="rId40" Type="http://schemas.openxmlformats.org/officeDocument/2006/relationships/image" Target="../media/image126.png"/><Relationship Id="rId45" Type="http://schemas.openxmlformats.org/officeDocument/2006/relationships/image" Target="../media/image131.jpeg"/><Relationship Id="rId5" Type="http://schemas.openxmlformats.org/officeDocument/2006/relationships/image" Target="../media/image91.jpeg"/><Relationship Id="rId15" Type="http://schemas.openxmlformats.org/officeDocument/2006/relationships/image" Target="../media/image101.jpeg"/><Relationship Id="rId23" Type="http://schemas.openxmlformats.org/officeDocument/2006/relationships/image" Target="../media/image109.jpeg"/><Relationship Id="rId28" Type="http://schemas.openxmlformats.org/officeDocument/2006/relationships/image" Target="../media/image114.jpeg"/><Relationship Id="rId36" Type="http://schemas.openxmlformats.org/officeDocument/2006/relationships/image" Target="../media/image122.jpeg"/><Relationship Id="rId49" Type="http://schemas.openxmlformats.org/officeDocument/2006/relationships/image" Target="../media/image135.png"/><Relationship Id="rId10" Type="http://schemas.openxmlformats.org/officeDocument/2006/relationships/image" Target="../media/image96.gif"/><Relationship Id="rId19" Type="http://schemas.openxmlformats.org/officeDocument/2006/relationships/image" Target="../media/image105.jpeg"/><Relationship Id="rId31" Type="http://schemas.openxmlformats.org/officeDocument/2006/relationships/image" Target="../media/image117.jpeg"/><Relationship Id="rId44" Type="http://schemas.openxmlformats.org/officeDocument/2006/relationships/image" Target="../media/image130.png"/><Relationship Id="rId4" Type="http://schemas.openxmlformats.org/officeDocument/2006/relationships/image" Target="../media/image90.jpeg"/><Relationship Id="rId9" Type="http://schemas.openxmlformats.org/officeDocument/2006/relationships/image" Target="../media/image95.jpeg"/><Relationship Id="rId14" Type="http://schemas.openxmlformats.org/officeDocument/2006/relationships/image" Target="../media/image100.jpeg"/><Relationship Id="rId22" Type="http://schemas.openxmlformats.org/officeDocument/2006/relationships/image" Target="../media/image108.jpeg"/><Relationship Id="rId27" Type="http://schemas.openxmlformats.org/officeDocument/2006/relationships/image" Target="../media/image113.jpeg"/><Relationship Id="rId30" Type="http://schemas.openxmlformats.org/officeDocument/2006/relationships/image" Target="../media/image116.jpeg"/><Relationship Id="rId35" Type="http://schemas.openxmlformats.org/officeDocument/2006/relationships/image" Target="../media/image121.jpeg"/><Relationship Id="rId43" Type="http://schemas.openxmlformats.org/officeDocument/2006/relationships/image" Target="../media/image129.jpeg"/><Relationship Id="rId48" Type="http://schemas.openxmlformats.org/officeDocument/2006/relationships/image" Target="../media/image134.png"/><Relationship Id="rId8" Type="http://schemas.openxmlformats.org/officeDocument/2006/relationships/image" Target="../media/image94.jpeg"/><Relationship Id="rId3" Type="http://schemas.openxmlformats.org/officeDocument/2006/relationships/image" Target="../media/image89.png"/><Relationship Id="rId12" Type="http://schemas.openxmlformats.org/officeDocument/2006/relationships/image" Target="../media/image98.jpeg"/><Relationship Id="rId17" Type="http://schemas.openxmlformats.org/officeDocument/2006/relationships/image" Target="../media/image103.jpeg"/><Relationship Id="rId25" Type="http://schemas.openxmlformats.org/officeDocument/2006/relationships/image" Target="../media/image111.jpeg"/><Relationship Id="rId33" Type="http://schemas.openxmlformats.org/officeDocument/2006/relationships/image" Target="../media/image119.jpeg"/><Relationship Id="rId38" Type="http://schemas.openxmlformats.org/officeDocument/2006/relationships/image" Target="../media/image124.png"/><Relationship Id="rId46" Type="http://schemas.openxmlformats.org/officeDocument/2006/relationships/image" Target="../media/image132.jpeg"/><Relationship Id="rId20" Type="http://schemas.openxmlformats.org/officeDocument/2006/relationships/image" Target="../media/image106.jpeg"/><Relationship Id="rId41" Type="http://schemas.openxmlformats.org/officeDocument/2006/relationships/image" Target="../media/image127.emf"/><Relationship Id="rId1" Type="http://schemas.openxmlformats.org/officeDocument/2006/relationships/slideLayout" Target="../slideLayouts/slideLayout2.xml"/><Relationship Id="rId6" Type="http://schemas.openxmlformats.org/officeDocument/2006/relationships/image" Target="../media/image92.jpeg"/></Relationships>
</file>

<file path=ppt/slides/_rels/slide34.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36.png"/><Relationship Id="rId7" Type="http://schemas.openxmlformats.org/officeDocument/2006/relationships/image" Target="../media/image140.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 Id="rId9" Type="http://schemas.openxmlformats.org/officeDocument/2006/relationships/image" Target="../media/image142.png"/></Relationships>
</file>

<file path=ppt/slides/_rels/slide35.xml.rels><?xml version="1.0" encoding="UTF-8" standalone="yes"?>
<Relationships xmlns="http://schemas.openxmlformats.org/package/2006/relationships"><Relationship Id="rId3" Type="http://schemas.openxmlformats.org/officeDocument/2006/relationships/image" Target="../media/image143.jpeg"/><Relationship Id="rId7" Type="http://schemas.openxmlformats.org/officeDocument/2006/relationships/image" Target="../media/image147.JP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46.png"/><Relationship Id="rId5" Type="http://schemas.openxmlformats.org/officeDocument/2006/relationships/image" Target="../media/image145.jpeg"/><Relationship Id="rId4" Type="http://schemas.openxmlformats.org/officeDocument/2006/relationships/image" Target="../media/image144.jpeg"/></Relationships>
</file>

<file path=ppt/slides/_rels/slide36.xml.rels><?xml version="1.0" encoding="UTF-8" standalone="yes"?>
<Relationships xmlns="http://schemas.openxmlformats.org/package/2006/relationships"><Relationship Id="rId3" Type="http://schemas.openxmlformats.org/officeDocument/2006/relationships/image" Target="../media/image148.emf"/><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50.emf"/><Relationship Id="rId4" Type="http://schemas.openxmlformats.org/officeDocument/2006/relationships/image" Target="../media/image149.emf"/></Relationships>
</file>

<file path=ppt/slides/_rels/slide37.xml.rels><?xml version="1.0" encoding="UTF-8" standalone="yes"?>
<Relationships xmlns="http://schemas.openxmlformats.org/package/2006/relationships"><Relationship Id="rId3" Type="http://schemas.openxmlformats.org/officeDocument/2006/relationships/image" Target="../media/image151.e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54.png"/><Relationship Id="rId4" Type="http://schemas.openxmlformats.org/officeDocument/2006/relationships/image" Target="../media/image15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jpeg"/><Relationship Id="rId18" Type="http://schemas.openxmlformats.org/officeDocument/2006/relationships/image" Target="../media/image21.jpeg"/><Relationship Id="rId26" Type="http://schemas.openxmlformats.org/officeDocument/2006/relationships/image" Target="../media/image29.jpeg"/><Relationship Id="rId3" Type="http://schemas.openxmlformats.org/officeDocument/2006/relationships/image" Target="../media/image6.jpeg"/><Relationship Id="rId21" Type="http://schemas.openxmlformats.org/officeDocument/2006/relationships/image" Target="../media/image24.jpeg"/><Relationship Id="rId7" Type="http://schemas.openxmlformats.org/officeDocument/2006/relationships/image" Target="../media/image10.jpeg"/><Relationship Id="rId12" Type="http://schemas.openxmlformats.org/officeDocument/2006/relationships/image" Target="../media/image15.jpeg"/><Relationship Id="rId17" Type="http://schemas.openxmlformats.org/officeDocument/2006/relationships/image" Target="../media/image20.png"/><Relationship Id="rId25" Type="http://schemas.openxmlformats.org/officeDocument/2006/relationships/image" Target="../media/image28.jpeg"/><Relationship Id="rId2" Type="http://schemas.openxmlformats.org/officeDocument/2006/relationships/image" Target="../media/image5.jpeg"/><Relationship Id="rId16" Type="http://schemas.openxmlformats.org/officeDocument/2006/relationships/image" Target="../media/image19.jpeg"/><Relationship Id="rId20" Type="http://schemas.openxmlformats.org/officeDocument/2006/relationships/image" Target="../media/image23.png"/><Relationship Id="rId29"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9.jpeg"/><Relationship Id="rId11" Type="http://schemas.openxmlformats.org/officeDocument/2006/relationships/image" Target="../media/image14.png"/><Relationship Id="rId24" Type="http://schemas.openxmlformats.org/officeDocument/2006/relationships/image" Target="../media/image27.png"/><Relationship Id="rId32" Type="http://schemas.openxmlformats.org/officeDocument/2006/relationships/image" Target="../media/image35.png"/><Relationship Id="rId5" Type="http://schemas.openxmlformats.org/officeDocument/2006/relationships/image" Target="../media/image8.jpeg"/><Relationship Id="rId15" Type="http://schemas.openxmlformats.org/officeDocument/2006/relationships/image" Target="../media/image18.jpeg"/><Relationship Id="rId23" Type="http://schemas.openxmlformats.org/officeDocument/2006/relationships/image" Target="../media/image26.jpeg"/><Relationship Id="rId28" Type="http://schemas.openxmlformats.org/officeDocument/2006/relationships/image" Target="../media/image31.png"/><Relationship Id="rId10" Type="http://schemas.openxmlformats.org/officeDocument/2006/relationships/image" Target="../media/image13.png"/><Relationship Id="rId19" Type="http://schemas.openxmlformats.org/officeDocument/2006/relationships/image" Target="../media/image22.jpeg"/><Relationship Id="rId31" Type="http://schemas.openxmlformats.org/officeDocument/2006/relationships/image" Target="../media/image34.png"/><Relationship Id="rId4" Type="http://schemas.openxmlformats.org/officeDocument/2006/relationships/image" Target="../media/image7.jpeg"/><Relationship Id="rId9" Type="http://schemas.openxmlformats.org/officeDocument/2006/relationships/image" Target="../media/image12.jpeg"/><Relationship Id="rId14" Type="http://schemas.openxmlformats.org/officeDocument/2006/relationships/image" Target="../media/image17.jpeg"/><Relationship Id="rId22" Type="http://schemas.openxmlformats.org/officeDocument/2006/relationships/image" Target="../media/image25.jpeg"/><Relationship Id="rId27" Type="http://schemas.openxmlformats.org/officeDocument/2006/relationships/image" Target="../media/image30.png"/><Relationship Id="rId30" Type="http://schemas.openxmlformats.org/officeDocument/2006/relationships/image" Target="../media/image3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F3F8F-E225-CEA0-B822-D81A28DCCA66}"/>
              </a:ext>
            </a:extLst>
          </p:cNvPr>
          <p:cNvSpPr>
            <a:spLocks noGrp="1"/>
          </p:cNvSpPr>
          <p:nvPr>
            <p:ph type="ctrTitle"/>
          </p:nvPr>
        </p:nvSpPr>
        <p:spPr/>
        <p:txBody>
          <a:bodyPr>
            <a:normAutofit/>
          </a:bodyPr>
          <a:lstStyle/>
          <a:p>
            <a:r>
              <a:rPr lang="en-US" sz="5400" b="1" dirty="0">
                <a:latin typeface="+mn-lt"/>
              </a:rPr>
              <a:t>Neglected Tropical Diseases in the era of global changes</a:t>
            </a:r>
          </a:p>
        </p:txBody>
      </p:sp>
      <p:sp>
        <p:nvSpPr>
          <p:cNvPr id="3" name="Subtitle 2">
            <a:extLst>
              <a:ext uri="{FF2B5EF4-FFF2-40B4-BE49-F238E27FC236}">
                <a16:creationId xmlns:a16="http://schemas.microsoft.com/office/drawing/2014/main" id="{F6D450D4-6A3D-C6FB-72FB-9A3A5EAD0C5D}"/>
              </a:ext>
            </a:extLst>
          </p:cNvPr>
          <p:cNvSpPr>
            <a:spLocks noGrp="1"/>
          </p:cNvSpPr>
          <p:nvPr>
            <p:ph type="subTitle" idx="1"/>
          </p:nvPr>
        </p:nvSpPr>
        <p:spPr>
          <a:xfrm>
            <a:off x="1524000" y="3886200"/>
            <a:ext cx="9144000" cy="1371600"/>
          </a:xfrm>
        </p:spPr>
        <p:txBody>
          <a:bodyPr>
            <a:normAutofit fontScale="92500" lnSpcReduction="10000"/>
          </a:bodyPr>
          <a:lstStyle/>
          <a:p>
            <a:r>
              <a:rPr lang="en-US" sz="3900" b="1" dirty="0"/>
              <a:t>Giulio De Leo</a:t>
            </a:r>
          </a:p>
          <a:p>
            <a:r>
              <a:rPr lang="en-US" dirty="0">
                <a:hlinkClick r:id="rId3"/>
              </a:rPr>
              <a:t>deleo@stanford.edu</a:t>
            </a:r>
            <a:endParaRPr lang="en-US" dirty="0"/>
          </a:p>
          <a:p>
            <a:r>
              <a:rPr lang="en-US" dirty="0"/>
              <a:t>Stanford </a:t>
            </a:r>
            <a:r>
              <a:rPr lang="en-US" dirty="0" err="1"/>
              <a:t>Doerr</a:t>
            </a:r>
            <a:r>
              <a:rPr lang="en-US" dirty="0"/>
              <a:t> School of Sustainability</a:t>
            </a:r>
          </a:p>
        </p:txBody>
      </p:sp>
      <p:pic>
        <p:nvPicPr>
          <p:cNvPr id="4" name="Picture 3" descr="ProgramForDiseaseEcologyHealthAndTheEnvironment-logoLOCKUP_CMYK-01-01.png">
            <a:extLst>
              <a:ext uri="{FF2B5EF4-FFF2-40B4-BE49-F238E27FC236}">
                <a16:creationId xmlns:a16="http://schemas.microsoft.com/office/drawing/2014/main" id="{26618D43-8C5D-59BD-995B-F65B1F7E9A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04064" y="5634037"/>
            <a:ext cx="4216036" cy="977338"/>
          </a:xfrm>
          <a:prstGeom prst="rect">
            <a:avLst/>
          </a:prstGeom>
          <a:solidFill>
            <a:schemeClr val="bg1"/>
          </a:solidFill>
        </p:spPr>
      </p:pic>
      <p:pic>
        <p:nvPicPr>
          <p:cNvPr id="7" name="Picture 6">
            <a:extLst>
              <a:ext uri="{FF2B5EF4-FFF2-40B4-BE49-F238E27FC236}">
                <a16:creationId xmlns:a16="http://schemas.microsoft.com/office/drawing/2014/main" id="{58D3B136-528B-DCD2-5163-0A346CD83E96}"/>
              </a:ext>
            </a:extLst>
          </p:cNvPr>
          <p:cNvPicPr>
            <a:picLocks noChangeAspect="1"/>
          </p:cNvPicPr>
          <p:nvPr/>
        </p:nvPicPr>
        <p:blipFill>
          <a:blip r:embed="rId5"/>
          <a:stretch>
            <a:fillRect/>
          </a:stretch>
        </p:blipFill>
        <p:spPr>
          <a:xfrm>
            <a:off x="3359151" y="162280"/>
            <a:ext cx="2978150" cy="837176"/>
          </a:xfrm>
          <a:prstGeom prst="rect">
            <a:avLst/>
          </a:prstGeom>
        </p:spPr>
      </p:pic>
      <p:sp>
        <p:nvSpPr>
          <p:cNvPr id="8" name="TextBox 7">
            <a:extLst>
              <a:ext uri="{FF2B5EF4-FFF2-40B4-BE49-F238E27FC236}">
                <a16:creationId xmlns:a16="http://schemas.microsoft.com/office/drawing/2014/main" id="{64693F6E-FD20-5DF4-FEC6-6223F47CD17F}"/>
              </a:ext>
            </a:extLst>
          </p:cNvPr>
          <p:cNvSpPr txBox="1"/>
          <p:nvPr/>
        </p:nvSpPr>
        <p:spPr>
          <a:xfrm>
            <a:off x="4530908" y="1130562"/>
            <a:ext cx="3060700" cy="369332"/>
          </a:xfrm>
          <a:prstGeom prst="rect">
            <a:avLst/>
          </a:prstGeom>
          <a:noFill/>
        </p:spPr>
        <p:txBody>
          <a:bodyPr wrap="square" rtlCol="0">
            <a:spAutoFit/>
          </a:bodyPr>
          <a:lstStyle/>
          <a:p>
            <a:pPr algn="ctr"/>
            <a:r>
              <a:rPr lang="en-US" dirty="0"/>
              <a:t>January 26 2023</a:t>
            </a:r>
          </a:p>
        </p:txBody>
      </p:sp>
      <p:sp>
        <p:nvSpPr>
          <p:cNvPr id="10" name="TextBox 9">
            <a:extLst>
              <a:ext uri="{FF2B5EF4-FFF2-40B4-BE49-F238E27FC236}">
                <a16:creationId xmlns:a16="http://schemas.microsoft.com/office/drawing/2014/main" id="{F451ADAF-60F3-219A-4B2E-C43597DF6E93}"/>
              </a:ext>
            </a:extLst>
          </p:cNvPr>
          <p:cNvSpPr txBox="1"/>
          <p:nvPr/>
        </p:nvSpPr>
        <p:spPr>
          <a:xfrm>
            <a:off x="6337300" y="231105"/>
            <a:ext cx="2171700" cy="707886"/>
          </a:xfrm>
          <a:prstGeom prst="rect">
            <a:avLst/>
          </a:prstGeom>
          <a:noFill/>
        </p:spPr>
        <p:txBody>
          <a:bodyPr wrap="square">
            <a:spAutoFit/>
          </a:bodyPr>
          <a:lstStyle/>
          <a:p>
            <a:r>
              <a:rPr lang="en-US" sz="2000" b="1" i="0" dirty="0">
                <a:solidFill>
                  <a:srgbClr val="0070C0"/>
                </a:solidFill>
                <a:effectLst/>
                <a:latin typeface="Arial" panose="020B0604020202020204" pitchFamily="34" charset="0"/>
                <a:cs typeface="Arial" panose="020B0604020202020204" pitchFamily="34" charset="0"/>
              </a:rPr>
              <a:t>10</a:t>
            </a:r>
            <a:r>
              <a:rPr lang="en-US" sz="2000" b="1" i="0" baseline="30000" dirty="0">
                <a:solidFill>
                  <a:srgbClr val="0070C0"/>
                </a:solidFill>
                <a:effectLst/>
                <a:latin typeface="Arial" panose="020B0604020202020204" pitchFamily="34" charset="0"/>
                <a:cs typeface="Arial" panose="020B0604020202020204" pitchFamily="34" charset="0"/>
              </a:rPr>
              <a:t>th</a:t>
            </a:r>
            <a:r>
              <a:rPr lang="en-US" sz="2000" b="1" i="0" dirty="0">
                <a:solidFill>
                  <a:srgbClr val="0070C0"/>
                </a:solidFill>
                <a:effectLst/>
                <a:latin typeface="Arial" panose="020B0604020202020204" pitchFamily="34" charset="0"/>
                <a:cs typeface="Arial" panose="020B0604020202020204" pitchFamily="34" charset="0"/>
              </a:rPr>
              <a:t>  Anniversary</a:t>
            </a:r>
            <a:endParaRPr lang="en-US" sz="2000" b="1"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88869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53EE5-84AF-336B-8432-0BA05C6F529F}"/>
              </a:ext>
            </a:extLst>
          </p:cNvPr>
          <p:cNvSpPr>
            <a:spLocks noGrp="1"/>
          </p:cNvSpPr>
          <p:nvPr>
            <p:ph type="title"/>
          </p:nvPr>
        </p:nvSpPr>
        <p:spPr/>
        <p:txBody>
          <a:bodyPr>
            <a:normAutofit/>
          </a:bodyPr>
          <a:lstStyle/>
          <a:p>
            <a:r>
              <a:rPr lang="en-US" dirty="0"/>
              <a:t>The legacy of the widespread use of “cumulated degree days” needed for pest development</a:t>
            </a:r>
          </a:p>
        </p:txBody>
      </p:sp>
      <p:pic>
        <p:nvPicPr>
          <p:cNvPr id="8" name="Picture 7">
            <a:extLst>
              <a:ext uri="{FF2B5EF4-FFF2-40B4-BE49-F238E27FC236}">
                <a16:creationId xmlns:a16="http://schemas.microsoft.com/office/drawing/2014/main" id="{F8756D29-D070-F59A-8FD4-86A4D1626A69}"/>
              </a:ext>
            </a:extLst>
          </p:cNvPr>
          <p:cNvPicPr>
            <a:picLocks noChangeAspect="1"/>
          </p:cNvPicPr>
          <p:nvPr/>
        </p:nvPicPr>
        <p:blipFill>
          <a:blip r:embed="rId3"/>
          <a:stretch>
            <a:fillRect/>
          </a:stretch>
        </p:blipFill>
        <p:spPr>
          <a:xfrm>
            <a:off x="4633495" y="1690688"/>
            <a:ext cx="5973009" cy="4544059"/>
          </a:xfrm>
          <a:prstGeom prst="rect">
            <a:avLst/>
          </a:prstGeom>
        </p:spPr>
      </p:pic>
      <p:pic>
        <p:nvPicPr>
          <p:cNvPr id="6150" name="Picture 6" descr="tomato pinworm (Keiferia lycopersicella ) on garden tomato (Solanum ...">
            <a:extLst>
              <a:ext uri="{FF2B5EF4-FFF2-40B4-BE49-F238E27FC236}">
                <a16:creationId xmlns:a16="http://schemas.microsoft.com/office/drawing/2014/main" id="{868A3A0F-283F-2D5C-E4EF-C4AE5D333F6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5466" b="6017"/>
          <a:stretch/>
        </p:blipFill>
        <p:spPr bwMode="auto">
          <a:xfrm>
            <a:off x="838199" y="4105273"/>
            <a:ext cx="3048000" cy="2562227"/>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Endophage : définition et explications">
            <a:extLst>
              <a:ext uri="{FF2B5EF4-FFF2-40B4-BE49-F238E27FC236}">
                <a16:creationId xmlns:a16="http://schemas.microsoft.com/office/drawing/2014/main" id="{23CDD277-B552-D564-A0AB-432341AD1D8A}"/>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838199" y="1690688"/>
            <a:ext cx="3048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0E0CEB8-4708-FB72-624E-D4B9E57CF7DE}"/>
              </a:ext>
            </a:extLst>
          </p:cNvPr>
          <p:cNvSpPr txBox="1"/>
          <p:nvPr/>
        </p:nvSpPr>
        <p:spPr>
          <a:xfrm>
            <a:off x="4762500" y="6262686"/>
            <a:ext cx="7429500" cy="369332"/>
          </a:xfrm>
          <a:prstGeom prst="rect">
            <a:avLst/>
          </a:prstGeom>
          <a:noFill/>
        </p:spPr>
        <p:txBody>
          <a:bodyPr wrap="square" rtlCol="0">
            <a:spAutoFit/>
          </a:bodyPr>
          <a:lstStyle/>
          <a:p>
            <a:r>
              <a:rPr lang="en-US" b="1" dirty="0"/>
              <a:t>Reference: </a:t>
            </a:r>
            <a:r>
              <a:rPr lang="en-US" b="1" dirty="0" err="1"/>
              <a:t>Brahim</a:t>
            </a:r>
            <a:r>
              <a:rPr lang="en-US" b="1" dirty="0"/>
              <a:t> et al. 2012. </a:t>
            </a:r>
            <a:r>
              <a:rPr lang="sv-SE" b="1" i="0" dirty="0">
                <a:solidFill>
                  <a:srgbClr val="111111"/>
                </a:solidFill>
                <a:effectLst/>
                <a:latin typeface="Manrope Var"/>
              </a:rPr>
              <a:t>Pest Risk Analysis for Keiferia lycopersicella</a:t>
            </a:r>
            <a:endParaRPr lang="en-US" b="1" dirty="0"/>
          </a:p>
        </p:txBody>
      </p:sp>
    </p:spTree>
    <p:extLst>
      <p:ext uri="{BB962C8B-B14F-4D97-AF65-F5344CB8AC3E}">
        <p14:creationId xmlns:p14="http://schemas.microsoft.com/office/powerpoint/2010/main" val="3993492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5BD62-D56B-C4FA-C7A8-17310154BDCE}"/>
              </a:ext>
            </a:extLst>
          </p:cNvPr>
          <p:cNvSpPr>
            <a:spLocks noGrp="1"/>
          </p:cNvSpPr>
          <p:nvPr>
            <p:ph type="title"/>
          </p:nvPr>
        </p:nvSpPr>
        <p:spPr/>
        <p:txBody>
          <a:bodyPr/>
          <a:lstStyle/>
          <a:p>
            <a:r>
              <a:rPr lang="en-US" dirty="0"/>
              <a:t>The old “climate change-pests” syllogisms</a:t>
            </a:r>
          </a:p>
        </p:txBody>
      </p:sp>
      <p:pic>
        <p:nvPicPr>
          <p:cNvPr id="5" name="Picture 4">
            <a:extLst>
              <a:ext uri="{FF2B5EF4-FFF2-40B4-BE49-F238E27FC236}">
                <a16:creationId xmlns:a16="http://schemas.microsoft.com/office/drawing/2014/main" id="{AF98CE32-1F05-BAF3-DF99-06926A4B36F5}"/>
              </a:ext>
            </a:extLst>
          </p:cNvPr>
          <p:cNvPicPr>
            <a:picLocks noChangeAspect="1"/>
          </p:cNvPicPr>
          <p:nvPr/>
        </p:nvPicPr>
        <p:blipFill>
          <a:blip r:embed="rId3"/>
          <a:stretch>
            <a:fillRect/>
          </a:stretch>
        </p:blipFill>
        <p:spPr>
          <a:xfrm>
            <a:off x="7032813" y="2818208"/>
            <a:ext cx="5005030" cy="2846791"/>
          </a:xfrm>
          <a:prstGeom prst="rect">
            <a:avLst/>
          </a:prstGeom>
        </p:spPr>
      </p:pic>
      <p:sp>
        <p:nvSpPr>
          <p:cNvPr id="3" name="Content Placeholder 2">
            <a:extLst>
              <a:ext uri="{FF2B5EF4-FFF2-40B4-BE49-F238E27FC236}">
                <a16:creationId xmlns:a16="http://schemas.microsoft.com/office/drawing/2014/main" id="{E5245867-4028-DC2C-8D3B-0A05DD7A079B}"/>
              </a:ext>
            </a:extLst>
          </p:cNvPr>
          <p:cNvSpPr>
            <a:spLocks noGrp="1"/>
          </p:cNvSpPr>
          <p:nvPr>
            <p:ph idx="1"/>
          </p:nvPr>
        </p:nvSpPr>
        <p:spPr>
          <a:xfrm>
            <a:off x="838200" y="1825625"/>
            <a:ext cx="10515600" cy="4763434"/>
          </a:xfrm>
        </p:spPr>
        <p:txBody>
          <a:bodyPr>
            <a:normAutofit/>
          </a:bodyPr>
          <a:lstStyle/>
          <a:p>
            <a:pPr marL="514350" indent="-514350">
              <a:buFont typeface="+mj-lt"/>
              <a:buAutoNum type="arabicPeriod"/>
            </a:pPr>
            <a:r>
              <a:rPr lang="en-US" dirty="0"/>
              <a:t>As bug’s development requires temperatures above a baseline, the higher the temperature, the faster the development</a:t>
            </a:r>
          </a:p>
          <a:p>
            <a:pPr marL="514350" indent="-514350">
              <a:buFont typeface="+mj-lt"/>
              <a:buAutoNum type="arabicPeriod"/>
            </a:pPr>
            <a:r>
              <a:rPr lang="en-US" dirty="0"/>
              <a:t>Climate change is about “global warming”</a:t>
            </a:r>
            <a:br>
              <a:rPr lang="en-US" dirty="0"/>
            </a:br>
            <a:r>
              <a:rPr lang="en-US" dirty="0"/>
              <a:t>i.e., increasing temperature</a:t>
            </a:r>
          </a:p>
          <a:p>
            <a:pPr marL="514350" indent="-514350">
              <a:buFont typeface="+mj-lt"/>
              <a:buAutoNum type="arabicPeriod"/>
            </a:pPr>
            <a:endParaRPr lang="en-US" dirty="0"/>
          </a:p>
          <a:p>
            <a:pPr marL="514350" indent="-514350">
              <a:buFont typeface="+mj-lt"/>
              <a:buAutoNum type="arabicPeriod"/>
            </a:pPr>
            <a:endParaRPr lang="en-US" dirty="0"/>
          </a:p>
          <a:p>
            <a:pPr marL="514350" indent="-514350">
              <a:buFont typeface="+mj-lt"/>
              <a:buAutoNum type="arabicPeriod"/>
            </a:pPr>
            <a:endParaRPr lang="en-US" dirty="0"/>
          </a:p>
          <a:p>
            <a:pPr marL="514350" indent="-514350">
              <a:buFont typeface="+mj-lt"/>
              <a:buAutoNum type="arabicPeriod"/>
            </a:pPr>
            <a:endParaRPr lang="en-US" dirty="0"/>
          </a:p>
          <a:p>
            <a:pPr marL="0" indent="0">
              <a:buNone/>
            </a:pPr>
            <a:r>
              <a:rPr lang="en-US" dirty="0"/>
              <a:t>--&gt; A warmer world is also a more wormy world, </a:t>
            </a:r>
            <a:br>
              <a:rPr lang="en-US" dirty="0"/>
            </a:br>
            <a:r>
              <a:rPr lang="en-US" dirty="0"/>
              <a:t>      a world with more bugs, parasites and diseases</a:t>
            </a:r>
          </a:p>
        </p:txBody>
      </p:sp>
    </p:spTree>
    <p:extLst>
      <p:ext uri="{BB962C8B-B14F-4D97-AF65-F5344CB8AC3E}">
        <p14:creationId xmlns:p14="http://schemas.microsoft.com/office/powerpoint/2010/main" val="703586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fade">
                                      <p:cBhvr>
                                        <p:cTn id="2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DF504-DC11-9F46-09C4-FBDF2178B71C}"/>
              </a:ext>
            </a:extLst>
          </p:cNvPr>
          <p:cNvSpPr>
            <a:spLocks noGrp="1"/>
          </p:cNvSpPr>
          <p:nvPr>
            <p:ph type="title"/>
          </p:nvPr>
        </p:nvSpPr>
        <p:spPr/>
        <p:txBody>
          <a:bodyPr/>
          <a:lstStyle/>
          <a:p>
            <a:r>
              <a:rPr lang="en-US" dirty="0"/>
              <a:t>How do we test this hypothesis in practice?</a:t>
            </a:r>
          </a:p>
        </p:txBody>
      </p:sp>
      <p:sp>
        <p:nvSpPr>
          <p:cNvPr id="3" name="Content Placeholder 2">
            <a:extLst>
              <a:ext uri="{FF2B5EF4-FFF2-40B4-BE49-F238E27FC236}">
                <a16:creationId xmlns:a16="http://schemas.microsoft.com/office/drawing/2014/main" id="{1E563372-522C-3E44-2502-D9502F1EE7D9}"/>
              </a:ext>
            </a:extLst>
          </p:cNvPr>
          <p:cNvSpPr>
            <a:spLocks noGrp="1"/>
          </p:cNvSpPr>
          <p:nvPr>
            <p:ph idx="1"/>
          </p:nvPr>
        </p:nvSpPr>
        <p:spPr>
          <a:xfrm>
            <a:off x="838200" y="1649634"/>
            <a:ext cx="10515600" cy="4351338"/>
          </a:xfrm>
        </p:spPr>
        <p:txBody>
          <a:bodyPr/>
          <a:lstStyle/>
          <a:p>
            <a:r>
              <a:rPr lang="en-US" dirty="0"/>
              <a:t>Need for long time series of parasite mean burden or disease prevalence</a:t>
            </a:r>
          </a:p>
        </p:txBody>
      </p:sp>
      <p:sp>
        <p:nvSpPr>
          <p:cNvPr id="5" name="Title 1">
            <a:extLst>
              <a:ext uri="{FF2B5EF4-FFF2-40B4-BE49-F238E27FC236}">
                <a16:creationId xmlns:a16="http://schemas.microsoft.com/office/drawing/2014/main" id="{55A6118D-D3AF-B977-1474-48F52091C9B4}"/>
              </a:ext>
            </a:extLst>
          </p:cNvPr>
          <p:cNvSpPr txBox="1">
            <a:spLocks/>
          </p:cNvSpPr>
          <p:nvPr/>
        </p:nvSpPr>
        <p:spPr>
          <a:xfrm>
            <a:off x="6748910" y="5574686"/>
            <a:ext cx="5059116" cy="789934"/>
          </a:xfrm>
          <a:prstGeom prst="rect">
            <a:avLst/>
          </a:prstGeom>
        </p:spPr>
        <p:txBody>
          <a:bodyPr vert="horz" lIns="91440" tIns="45720" rIns="91440" bIns="45720" rtlCol="0" anchor="ctr">
            <a:normAutofit fontScale="4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200" b="1" dirty="0"/>
              <a:t>A copper rockfish collected </a:t>
            </a:r>
            <a:br>
              <a:rPr lang="en-US" sz="4200" b="1" dirty="0"/>
            </a:br>
            <a:r>
              <a:rPr lang="en-US" sz="4200" b="1" dirty="0"/>
              <a:t>from Puget Sound in 1964 </a:t>
            </a:r>
          </a:p>
          <a:p>
            <a:r>
              <a:rPr lang="en-US" sz="3600" dirty="0" err="1"/>
              <a:t>Credit:Natalie</a:t>
            </a:r>
            <a:r>
              <a:rPr lang="en-US" sz="3600" dirty="0"/>
              <a:t> </a:t>
            </a:r>
            <a:r>
              <a:rPr lang="en-US" sz="3600" dirty="0" err="1"/>
              <a:t>Mastick</a:t>
            </a:r>
            <a:r>
              <a:rPr lang="en-US" sz="3600" dirty="0"/>
              <a:t>/University of Washington</a:t>
            </a:r>
          </a:p>
        </p:txBody>
      </p:sp>
      <p:sp>
        <p:nvSpPr>
          <p:cNvPr id="8" name="Content Placeholder 2">
            <a:extLst>
              <a:ext uri="{FF2B5EF4-FFF2-40B4-BE49-F238E27FC236}">
                <a16:creationId xmlns:a16="http://schemas.microsoft.com/office/drawing/2014/main" id="{70F62677-D72A-B546-406D-02BB85332E61}"/>
              </a:ext>
            </a:extLst>
          </p:cNvPr>
          <p:cNvSpPr txBox="1">
            <a:spLocks/>
          </p:cNvSpPr>
          <p:nvPr/>
        </p:nvSpPr>
        <p:spPr>
          <a:xfrm>
            <a:off x="6550226" y="2506662"/>
            <a:ext cx="468292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pic>
        <p:nvPicPr>
          <p:cNvPr id="7170" name="Picture 2" descr="A copper rockfish rests on a white sheet of paper in a red tray next to a scale, with a label bearing information about the fish on the paper.">
            <a:extLst>
              <a:ext uri="{FF2B5EF4-FFF2-40B4-BE49-F238E27FC236}">
                <a16:creationId xmlns:a16="http://schemas.microsoft.com/office/drawing/2014/main" id="{FE7088B5-5A74-DB84-0754-E2C82D0CC2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9508" y="2831910"/>
            <a:ext cx="3962400" cy="26416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C588CC61-DCF0-BEFC-F56C-4ECF67601A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5638" y="2901426"/>
            <a:ext cx="513715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0752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nodePh="1">
                                  <p:stCondLst>
                                    <p:cond delay="0"/>
                                  </p:stCondLst>
                                  <p:endCondLst>
                                    <p:cond evt="begin" delay="0">
                                      <p:tn val="13"/>
                                    </p:cond>
                                  </p:end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7170"/>
                                        </p:tgtEl>
                                        <p:attrNameLst>
                                          <p:attrName>style.visibility</p:attrName>
                                        </p:attrNameLst>
                                      </p:cBhvr>
                                      <p:to>
                                        <p:strVal val="visible"/>
                                      </p:to>
                                    </p:set>
                                    <p:animEffect transition="in" filter="fade">
                                      <p:cBhvr>
                                        <p:cTn id="18" dur="500"/>
                                        <p:tgtEl>
                                          <p:spTgt spid="7170"/>
                                        </p:tgtEl>
                                      </p:cBhvr>
                                    </p:animEffect>
                                  </p:childTnLst>
                                </p:cTn>
                              </p:par>
                              <p:par>
                                <p:cTn id="19" presetID="10" presetClass="entr" presetSubtype="0" fill="hold" nodeType="withEffect">
                                  <p:stCondLst>
                                    <p:cond delay="0"/>
                                  </p:stCondLst>
                                  <p:childTnLst>
                                    <p:set>
                                      <p:cBhvr>
                                        <p:cTn id="20" dur="1" fill="hold">
                                          <p:stCondLst>
                                            <p:cond delay="0"/>
                                          </p:stCondLst>
                                        </p:cTn>
                                        <p:tgtEl>
                                          <p:spTgt spid="7172"/>
                                        </p:tgtEl>
                                        <p:attrNameLst>
                                          <p:attrName>style.visibility</p:attrName>
                                        </p:attrNameLst>
                                      </p:cBhvr>
                                      <p:to>
                                        <p:strVal val="visible"/>
                                      </p:to>
                                    </p:set>
                                    <p:animEffect transition="in" filter="fade">
                                      <p:cBhvr>
                                        <p:cTn id="21"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DF504-DC11-9F46-09C4-FBDF2178B71C}"/>
              </a:ext>
            </a:extLst>
          </p:cNvPr>
          <p:cNvSpPr>
            <a:spLocks noGrp="1"/>
          </p:cNvSpPr>
          <p:nvPr>
            <p:ph type="title"/>
          </p:nvPr>
        </p:nvSpPr>
        <p:spPr/>
        <p:txBody>
          <a:bodyPr/>
          <a:lstStyle/>
          <a:p>
            <a:r>
              <a:rPr lang="en-US" dirty="0"/>
              <a:t>Historical ecology of parasites</a:t>
            </a:r>
          </a:p>
        </p:txBody>
      </p:sp>
      <p:sp>
        <p:nvSpPr>
          <p:cNvPr id="3" name="Content Placeholder 2">
            <a:extLst>
              <a:ext uri="{FF2B5EF4-FFF2-40B4-BE49-F238E27FC236}">
                <a16:creationId xmlns:a16="http://schemas.microsoft.com/office/drawing/2014/main" id="{1E563372-522C-3E44-2502-D9502F1EE7D9}"/>
              </a:ext>
            </a:extLst>
          </p:cNvPr>
          <p:cNvSpPr>
            <a:spLocks noGrp="1"/>
          </p:cNvSpPr>
          <p:nvPr>
            <p:ph idx="1"/>
          </p:nvPr>
        </p:nvSpPr>
        <p:spPr>
          <a:xfrm>
            <a:off x="838200" y="1649634"/>
            <a:ext cx="10515600" cy="4351338"/>
          </a:xfrm>
        </p:spPr>
        <p:txBody>
          <a:bodyPr/>
          <a:lstStyle/>
          <a:p>
            <a:r>
              <a:rPr lang="en-US" dirty="0"/>
              <a:t>Track change in parasite abundance (i.e., parasite counts per host individual) from NHM specimens</a:t>
            </a:r>
          </a:p>
        </p:txBody>
      </p:sp>
      <p:pic>
        <p:nvPicPr>
          <p:cNvPr id="4" name="Picture 2" descr="Chelsea Wood – Wood Lab">
            <a:extLst>
              <a:ext uri="{FF2B5EF4-FFF2-40B4-BE49-F238E27FC236}">
                <a16:creationId xmlns:a16="http://schemas.microsoft.com/office/drawing/2014/main" id="{2068E9A5-9270-EDEC-967B-97281D8CF43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6886"/>
          <a:stretch/>
        </p:blipFill>
        <p:spPr bwMode="auto">
          <a:xfrm>
            <a:off x="6287914" y="2390997"/>
            <a:ext cx="4202103" cy="3609975"/>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55A6118D-D3AF-B977-1474-48F52091C9B4}"/>
              </a:ext>
            </a:extLst>
          </p:cNvPr>
          <p:cNvSpPr txBox="1">
            <a:spLocks/>
          </p:cNvSpPr>
          <p:nvPr/>
        </p:nvSpPr>
        <p:spPr>
          <a:xfrm>
            <a:off x="6191476" y="5620173"/>
            <a:ext cx="429854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Chelsea Wood, UW</a:t>
            </a:r>
          </a:p>
        </p:txBody>
      </p:sp>
      <p:sp>
        <p:nvSpPr>
          <p:cNvPr id="8" name="Content Placeholder 2">
            <a:extLst>
              <a:ext uri="{FF2B5EF4-FFF2-40B4-BE49-F238E27FC236}">
                <a16:creationId xmlns:a16="http://schemas.microsoft.com/office/drawing/2014/main" id="{70F62677-D72A-B546-406D-02BB85332E61}"/>
              </a:ext>
            </a:extLst>
          </p:cNvPr>
          <p:cNvSpPr txBox="1">
            <a:spLocks/>
          </p:cNvSpPr>
          <p:nvPr/>
        </p:nvSpPr>
        <p:spPr>
          <a:xfrm>
            <a:off x="838200" y="2506662"/>
            <a:ext cx="535327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17,702 parasites </a:t>
            </a:r>
            <a:br>
              <a:rPr lang="en-US" dirty="0"/>
            </a:br>
            <a:r>
              <a:rPr lang="en-US" dirty="0"/>
              <a:t>from 699 fish specimens </a:t>
            </a:r>
            <a:br>
              <a:rPr lang="en-US" dirty="0"/>
            </a:br>
            <a:r>
              <a:rPr lang="en-US" dirty="0"/>
              <a:t>for 8 fish hosts and </a:t>
            </a:r>
            <a:br>
              <a:rPr lang="en-US" dirty="0"/>
            </a:br>
            <a:r>
              <a:rPr lang="en-US" dirty="0"/>
              <a:t>    85 marine taxa</a:t>
            </a:r>
          </a:p>
          <a:p>
            <a:r>
              <a:rPr lang="en-US" dirty="0"/>
              <a:t>nearly 140 years of data </a:t>
            </a:r>
            <a:br>
              <a:rPr lang="en-US" dirty="0"/>
            </a:br>
            <a:r>
              <a:rPr lang="en-US" dirty="0"/>
              <a:t>(1880-2019) </a:t>
            </a:r>
          </a:p>
          <a:p>
            <a:r>
              <a:rPr lang="en-US" dirty="0"/>
              <a:t>Puget Sound (Seattle, UW)</a:t>
            </a:r>
          </a:p>
        </p:txBody>
      </p:sp>
    </p:spTree>
    <p:extLst>
      <p:ext uri="{BB962C8B-B14F-4D97-AF65-F5344CB8AC3E}">
        <p14:creationId xmlns:p14="http://schemas.microsoft.com/office/powerpoint/2010/main" val="18711446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5687-AAFF-76D8-EA5C-B8F181303A46}"/>
              </a:ext>
            </a:extLst>
          </p:cNvPr>
          <p:cNvSpPr>
            <a:spLocks noGrp="1"/>
          </p:cNvSpPr>
          <p:nvPr>
            <p:ph type="title"/>
          </p:nvPr>
        </p:nvSpPr>
        <p:spPr>
          <a:xfrm>
            <a:off x="838200" y="5993302"/>
            <a:ext cx="3585884" cy="746045"/>
          </a:xfrm>
        </p:spPr>
        <p:txBody>
          <a:bodyPr>
            <a:normAutofit/>
          </a:bodyPr>
          <a:lstStyle/>
          <a:p>
            <a:r>
              <a:rPr lang="en-US" sz="2800" dirty="0"/>
              <a:t>Wood et al. 2023 PNAS</a:t>
            </a:r>
          </a:p>
        </p:txBody>
      </p:sp>
      <p:sp>
        <p:nvSpPr>
          <p:cNvPr id="7" name="TextBox 6">
            <a:extLst>
              <a:ext uri="{FF2B5EF4-FFF2-40B4-BE49-F238E27FC236}">
                <a16:creationId xmlns:a16="http://schemas.microsoft.com/office/drawing/2014/main" id="{01C65CF4-9EEC-5835-FFE6-9ABB7BEA0413}"/>
              </a:ext>
            </a:extLst>
          </p:cNvPr>
          <p:cNvSpPr txBox="1"/>
          <p:nvPr/>
        </p:nvSpPr>
        <p:spPr>
          <a:xfrm>
            <a:off x="2400782" y="2347338"/>
            <a:ext cx="6094070" cy="369332"/>
          </a:xfrm>
          <a:prstGeom prst="rect">
            <a:avLst/>
          </a:prstGeom>
          <a:noFill/>
        </p:spPr>
        <p:txBody>
          <a:bodyPr wrap="square">
            <a:spAutoFit/>
          </a:bodyPr>
          <a:lstStyle/>
          <a:p>
            <a:endParaRPr lang="en-US" sz="1800" b="0" i="0" u="none" strike="noStrike" baseline="0" dirty="0">
              <a:latin typeface="Times New Roman" panose="02020603050405020304" pitchFamily="18" charset="0"/>
            </a:endParaRPr>
          </a:p>
        </p:txBody>
      </p:sp>
      <p:pic>
        <p:nvPicPr>
          <p:cNvPr id="9" name="Picture 8">
            <a:extLst>
              <a:ext uri="{FF2B5EF4-FFF2-40B4-BE49-F238E27FC236}">
                <a16:creationId xmlns:a16="http://schemas.microsoft.com/office/drawing/2014/main" id="{AEAC66B9-1751-1124-CF34-62AB35688DB0}"/>
              </a:ext>
            </a:extLst>
          </p:cNvPr>
          <p:cNvPicPr>
            <a:picLocks noChangeAspect="1"/>
          </p:cNvPicPr>
          <p:nvPr/>
        </p:nvPicPr>
        <p:blipFill>
          <a:blip r:embed="rId3"/>
          <a:stretch>
            <a:fillRect/>
          </a:stretch>
        </p:blipFill>
        <p:spPr>
          <a:xfrm>
            <a:off x="838200" y="1305350"/>
            <a:ext cx="5645064" cy="4276846"/>
          </a:xfrm>
          <a:prstGeom prst="rect">
            <a:avLst/>
          </a:prstGeom>
        </p:spPr>
      </p:pic>
      <p:sp>
        <p:nvSpPr>
          <p:cNvPr id="10" name="TextBox 9">
            <a:extLst>
              <a:ext uri="{FF2B5EF4-FFF2-40B4-BE49-F238E27FC236}">
                <a16:creationId xmlns:a16="http://schemas.microsoft.com/office/drawing/2014/main" id="{77AB0D2C-D089-F50A-F5CF-E1A484C4E273}"/>
              </a:ext>
            </a:extLst>
          </p:cNvPr>
          <p:cNvSpPr txBox="1"/>
          <p:nvPr/>
        </p:nvSpPr>
        <p:spPr>
          <a:xfrm>
            <a:off x="4632076" y="1728909"/>
            <a:ext cx="4496688" cy="1384995"/>
          </a:xfrm>
          <a:prstGeom prst="rect">
            <a:avLst/>
          </a:prstGeom>
          <a:solidFill>
            <a:schemeClr val="bg1"/>
          </a:solidFill>
        </p:spPr>
        <p:txBody>
          <a:bodyPr wrap="square" rtlCol="0">
            <a:spAutoFit/>
          </a:bodyPr>
          <a:lstStyle/>
          <a:p>
            <a:r>
              <a:rPr lang="en-US" sz="2800" dirty="0"/>
              <a:t>1 host parasite count</a:t>
            </a:r>
            <a:br>
              <a:rPr lang="en-US" sz="2800" dirty="0"/>
            </a:br>
            <a:r>
              <a:rPr lang="en-US" sz="2800" dirty="0"/>
              <a:t>2 host parasites</a:t>
            </a:r>
            <a:br>
              <a:rPr lang="en-US" sz="2800" dirty="0"/>
            </a:br>
            <a:r>
              <a:rPr lang="en-US" sz="2800" dirty="0"/>
              <a:t>3+ host parasites</a:t>
            </a:r>
          </a:p>
        </p:txBody>
      </p:sp>
      <p:sp>
        <p:nvSpPr>
          <p:cNvPr id="13" name="TextBox 12">
            <a:extLst>
              <a:ext uri="{FF2B5EF4-FFF2-40B4-BE49-F238E27FC236}">
                <a16:creationId xmlns:a16="http://schemas.microsoft.com/office/drawing/2014/main" id="{91F871B4-1709-1BF5-B7AD-1F4054BD7BB2}"/>
              </a:ext>
            </a:extLst>
          </p:cNvPr>
          <p:cNvSpPr txBox="1"/>
          <p:nvPr/>
        </p:nvSpPr>
        <p:spPr>
          <a:xfrm>
            <a:off x="617081" y="568976"/>
            <a:ext cx="3043651" cy="646331"/>
          </a:xfrm>
          <a:prstGeom prst="rect">
            <a:avLst/>
          </a:prstGeom>
          <a:noFill/>
        </p:spPr>
        <p:txBody>
          <a:bodyPr wrap="square" rtlCol="0">
            <a:spAutoFit/>
          </a:bodyPr>
          <a:lstStyle/>
          <a:p>
            <a:r>
              <a:rPr lang="en-US" sz="3600" dirty="0"/>
              <a:t>parasites/host</a:t>
            </a:r>
          </a:p>
        </p:txBody>
      </p:sp>
      <p:sp>
        <p:nvSpPr>
          <p:cNvPr id="21" name="TextBox 20">
            <a:extLst>
              <a:ext uri="{FF2B5EF4-FFF2-40B4-BE49-F238E27FC236}">
                <a16:creationId xmlns:a16="http://schemas.microsoft.com/office/drawing/2014/main" id="{F6410A62-7DF1-805E-BC71-BD6B45144830}"/>
              </a:ext>
            </a:extLst>
          </p:cNvPr>
          <p:cNvSpPr txBox="1"/>
          <p:nvPr/>
        </p:nvSpPr>
        <p:spPr>
          <a:xfrm>
            <a:off x="5719480" y="3315646"/>
            <a:ext cx="6269319" cy="2677656"/>
          </a:xfrm>
          <a:prstGeom prst="rect">
            <a:avLst/>
          </a:prstGeom>
          <a:noFill/>
        </p:spPr>
        <p:txBody>
          <a:bodyPr wrap="square">
            <a:spAutoFit/>
          </a:bodyPr>
          <a:lstStyle/>
          <a:p>
            <a:pPr algn="l"/>
            <a:r>
              <a:rPr lang="en-US" sz="2800" dirty="0">
                <a:latin typeface="AGaramondPro-Semibold"/>
              </a:rPr>
              <a:t>They</a:t>
            </a:r>
            <a:r>
              <a:rPr lang="en-US" sz="2800" b="0" i="0" u="none" strike="noStrike" baseline="0" dirty="0">
                <a:latin typeface="AGaramondPro-Semibold"/>
              </a:rPr>
              <a:t> found that:</a:t>
            </a:r>
          </a:p>
          <a:p>
            <a:pPr marL="282575" algn="l"/>
            <a:r>
              <a:rPr lang="en-US" sz="2800" b="0" i="0" u="none" strike="noStrike" baseline="0" dirty="0">
                <a:latin typeface="AGaramondPro-Semibold"/>
              </a:rPr>
              <a:t>parasite abundance </a:t>
            </a:r>
            <a:r>
              <a:rPr lang="en-US" sz="2800" b="1" i="0" u="none" strike="noStrike" baseline="0" dirty="0">
                <a:latin typeface="AGaramondPro-Semibold"/>
              </a:rPr>
              <a:t>negatively</a:t>
            </a:r>
            <a:r>
              <a:rPr lang="en-US" sz="2800" b="1" dirty="0">
                <a:latin typeface="AGaramondPro-Semibold"/>
              </a:rPr>
              <a:t> </a:t>
            </a:r>
            <a:r>
              <a:rPr lang="en-US" sz="2800" b="1" i="0" u="none" strike="noStrike" baseline="0" dirty="0">
                <a:latin typeface="AGaramondPro-Semibold"/>
              </a:rPr>
              <a:t>correlate with sea surface temperature</a:t>
            </a:r>
          </a:p>
          <a:p>
            <a:pPr marL="282575" algn="l"/>
            <a:endParaRPr lang="en-US" sz="2800" dirty="0">
              <a:latin typeface="AGaramondPro-Semibold"/>
            </a:endParaRPr>
          </a:p>
          <a:p>
            <a:pPr marL="282575" algn="l"/>
            <a:r>
              <a:rPr lang="en-US" sz="2800" b="0" i="0" u="none" strike="noStrike" baseline="0" dirty="0">
                <a:latin typeface="AGaramondPro-Semibold"/>
              </a:rPr>
              <a:t>diminishing at a rate of 38% </a:t>
            </a:r>
            <a:br>
              <a:rPr lang="en-US" sz="2800" b="0" i="0" u="none" strike="noStrike" baseline="0" dirty="0">
                <a:latin typeface="AGaramondPro-Semibold"/>
              </a:rPr>
            </a:br>
            <a:r>
              <a:rPr lang="en-US" sz="2800" b="0" i="0" u="none" strike="noStrike" baseline="0" dirty="0">
                <a:latin typeface="AGaramondPro-Semibold"/>
              </a:rPr>
              <a:t>for every 1 °C increase in temperature.</a:t>
            </a:r>
            <a:endParaRPr lang="en-US" sz="2800" dirty="0"/>
          </a:p>
        </p:txBody>
      </p:sp>
      <p:sp>
        <p:nvSpPr>
          <p:cNvPr id="22" name="TextBox 21">
            <a:extLst>
              <a:ext uri="{FF2B5EF4-FFF2-40B4-BE49-F238E27FC236}">
                <a16:creationId xmlns:a16="http://schemas.microsoft.com/office/drawing/2014/main" id="{AFF025C0-F1E6-41B5-A0A0-DEABC94E2EC4}"/>
              </a:ext>
            </a:extLst>
          </p:cNvPr>
          <p:cNvSpPr txBox="1"/>
          <p:nvPr/>
        </p:nvSpPr>
        <p:spPr>
          <a:xfrm>
            <a:off x="3279229" y="3134791"/>
            <a:ext cx="1548267" cy="369332"/>
          </a:xfrm>
          <a:prstGeom prst="rect">
            <a:avLst/>
          </a:prstGeom>
          <a:noFill/>
        </p:spPr>
        <p:txBody>
          <a:bodyPr wrap="square" rtlCol="0">
            <a:spAutoFit/>
          </a:bodyPr>
          <a:lstStyle/>
          <a:p>
            <a:r>
              <a:rPr lang="en-US" dirty="0"/>
              <a:t>- 10%/decade</a:t>
            </a:r>
          </a:p>
        </p:txBody>
      </p:sp>
    </p:spTree>
    <p:extLst>
      <p:ext uri="{BB962C8B-B14F-4D97-AF65-F5344CB8AC3E}">
        <p14:creationId xmlns:p14="http://schemas.microsoft.com/office/powerpoint/2010/main" val="3467720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descr="Screen Shot 2020-10-08 at 2.18.15 PM.png">
            <a:extLst>
              <a:ext uri="{FF2B5EF4-FFF2-40B4-BE49-F238E27FC236}">
                <a16:creationId xmlns:a16="http://schemas.microsoft.com/office/drawing/2014/main" id="{CAB565C9-30E7-4E9D-B364-54C4E9A965A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7936" r="-7936" b="7985"/>
          <a:stretch/>
        </p:blipFill>
        <p:spPr>
          <a:xfrm>
            <a:off x="2269250" y="2737040"/>
            <a:ext cx="6536267" cy="3307661"/>
          </a:xfrm>
        </p:spPr>
      </p:pic>
      <p:sp>
        <p:nvSpPr>
          <p:cNvPr id="9" name="Rectangle 8">
            <a:extLst>
              <a:ext uri="{FF2B5EF4-FFF2-40B4-BE49-F238E27FC236}">
                <a16:creationId xmlns:a16="http://schemas.microsoft.com/office/drawing/2014/main" id="{A19690A1-B98D-440B-9416-4357156C3096}"/>
              </a:ext>
            </a:extLst>
          </p:cNvPr>
          <p:cNvSpPr/>
          <p:nvPr/>
        </p:nvSpPr>
        <p:spPr>
          <a:xfrm>
            <a:off x="3938107" y="2737039"/>
            <a:ext cx="1139766" cy="2934900"/>
          </a:xfrm>
          <a:prstGeom prst="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EF3248E-1DB0-4A29-8508-E6935F686EF4}"/>
              </a:ext>
            </a:extLst>
          </p:cNvPr>
          <p:cNvSpPr/>
          <p:nvPr/>
        </p:nvSpPr>
        <p:spPr>
          <a:xfrm>
            <a:off x="7325968" y="2737039"/>
            <a:ext cx="1462293" cy="2934900"/>
          </a:xfrm>
          <a:prstGeom prst="rect">
            <a:avLst/>
          </a:prstGeom>
          <a:solidFill>
            <a:srgbClr val="FF000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scissors, spectacles&#10;&#10;Description automatically generated">
            <a:extLst>
              <a:ext uri="{FF2B5EF4-FFF2-40B4-BE49-F238E27FC236}">
                <a16:creationId xmlns:a16="http://schemas.microsoft.com/office/drawing/2014/main" id="{FF6DA9F3-3E5E-487C-B792-4B97257F69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391911">
            <a:off x="4963717" y="3049012"/>
            <a:ext cx="1571429" cy="1161905"/>
          </a:xfrm>
          <a:prstGeom prst="rect">
            <a:avLst/>
          </a:prstGeom>
        </p:spPr>
      </p:pic>
      <p:cxnSp>
        <p:nvCxnSpPr>
          <p:cNvPr id="14" name="Straight Connector 13">
            <a:extLst>
              <a:ext uri="{FF2B5EF4-FFF2-40B4-BE49-F238E27FC236}">
                <a16:creationId xmlns:a16="http://schemas.microsoft.com/office/drawing/2014/main" id="{58876BBB-7798-4741-8237-78256FD45BAC}"/>
              </a:ext>
            </a:extLst>
          </p:cNvPr>
          <p:cNvCxnSpPr/>
          <p:nvPr/>
        </p:nvCxnSpPr>
        <p:spPr>
          <a:xfrm>
            <a:off x="3674303" y="5189546"/>
            <a:ext cx="5131212"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77A2C49-EA67-4507-9A2D-B8E8B448C8E1}"/>
              </a:ext>
            </a:extLst>
          </p:cNvPr>
          <p:cNvSpPr txBox="1"/>
          <p:nvPr/>
        </p:nvSpPr>
        <p:spPr>
          <a:xfrm>
            <a:off x="4258649" y="4674767"/>
            <a:ext cx="1032798" cy="523220"/>
          </a:xfrm>
          <a:prstGeom prst="rect">
            <a:avLst/>
          </a:prstGeom>
          <a:noFill/>
        </p:spPr>
        <p:txBody>
          <a:bodyPr wrap="square" rtlCol="0">
            <a:spAutoFit/>
          </a:bodyPr>
          <a:lstStyle/>
          <a:p>
            <a:r>
              <a:rPr lang="en-US" sz="2800" b="1" i="1" dirty="0" err="1"/>
              <a:t>C</a:t>
            </a:r>
            <a:r>
              <a:rPr lang="en-US" sz="2800" b="1" i="1" baseline="-25000" dirty="0" err="1"/>
              <a:t>Tmin</a:t>
            </a:r>
            <a:endParaRPr lang="en-US" sz="2800" b="1" i="1" baseline="-25000" dirty="0"/>
          </a:p>
        </p:txBody>
      </p:sp>
      <p:sp>
        <p:nvSpPr>
          <p:cNvPr id="17" name="TextBox 16">
            <a:extLst>
              <a:ext uri="{FF2B5EF4-FFF2-40B4-BE49-F238E27FC236}">
                <a16:creationId xmlns:a16="http://schemas.microsoft.com/office/drawing/2014/main" id="{30FC0D5B-EC6C-45F8-AAA5-595052602156}"/>
              </a:ext>
            </a:extLst>
          </p:cNvPr>
          <p:cNvSpPr txBox="1"/>
          <p:nvPr/>
        </p:nvSpPr>
        <p:spPr>
          <a:xfrm>
            <a:off x="7320995" y="4681995"/>
            <a:ext cx="1032798" cy="523220"/>
          </a:xfrm>
          <a:prstGeom prst="rect">
            <a:avLst/>
          </a:prstGeom>
          <a:noFill/>
        </p:spPr>
        <p:txBody>
          <a:bodyPr wrap="square" rtlCol="0">
            <a:spAutoFit/>
          </a:bodyPr>
          <a:lstStyle/>
          <a:p>
            <a:r>
              <a:rPr lang="en-US" sz="2800" b="1" i="1" dirty="0" err="1"/>
              <a:t>C</a:t>
            </a:r>
            <a:r>
              <a:rPr lang="en-US" sz="2800" b="1" i="1" baseline="-25000" dirty="0" err="1"/>
              <a:t>Tmax</a:t>
            </a:r>
            <a:endParaRPr lang="en-US" sz="2800" b="1" i="1" baseline="-25000" dirty="0"/>
          </a:p>
        </p:txBody>
      </p:sp>
      <p:cxnSp>
        <p:nvCxnSpPr>
          <p:cNvPr id="20" name="Straight Arrow Connector 19">
            <a:extLst>
              <a:ext uri="{FF2B5EF4-FFF2-40B4-BE49-F238E27FC236}">
                <a16:creationId xmlns:a16="http://schemas.microsoft.com/office/drawing/2014/main" id="{11498D35-60B4-4C6F-8DA8-6FFAAC17CD34}"/>
              </a:ext>
            </a:extLst>
          </p:cNvPr>
          <p:cNvCxnSpPr/>
          <p:nvPr/>
        </p:nvCxnSpPr>
        <p:spPr>
          <a:xfrm>
            <a:off x="5077874" y="2737039"/>
            <a:ext cx="2213581" cy="0"/>
          </a:xfrm>
          <a:prstGeom prst="straightConnector1">
            <a:avLst/>
          </a:prstGeom>
          <a:ln w="57150">
            <a:headEnd type="triangle" w="med" len="med"/>
            <a:tailEnd type="triangle" w="med" len="med"/>
          </a:ln>
        </p:spPr>
        <p:style>
          <a:lnRef idx="3">
            <a:schemeClr val="accent6"/>
          </a:lnRef>
          <a:fillRef idx="0">
            <a:schemeClr val="accent6"/>
          </a:fillRef>
          <a:effectRef idx="2">
            <a:schemeClr val="accent6"/>
          </a:effectRef>
          <a:fontRef idx="minor">
            <a:schemeClr val="tx1"/>
          </a:fontRef>
        </p:style>
      </p:cxnSp>
      <p:sp>
        <p:nvSpPr>
          <p:cNvPr id="23" name="TextBox 22">
            <a:extLst>
              <a:ext uri="{FF2B5EF4-FFF2-40B4-BE49-F238E27FC236}">
                <a16:creationId xmlns:a16="http://schemas.microsoft.com/office/drawing/2014/main" id="{6013949A-C442-4DB6-990C-B3392F6ECBB5}"/>
              </a:ext>
            </a:extLst>
          </p:cNvPr>
          <p:cNvSpPr txBox="1"/>
          <p:nvPr/>
        </p:nvSpPr>
        <p:spPr>
          <a:xfrm>
            <a:off x="5308113" y="2391291"/>
            <a:ext cx="2749001" cy="369332"/>
          </a:xfrm>
          <a:prstGeom prst="rect">
            <a:avLst/>
          </a:prstGeom>
          <a:noFill/>
        </p:spPr>
        <p:txBody>
          <a:bodyPr wrap="square" rtlCol="0">
            <a:spAutoFit/>
          </a:bodyPr>
          <a:lstStyle/>
          <a:p>
            <a:r>
              <a:rPr lang="en-US" b="1" i="1" dirty="0"/>
              <a:t>Thermal tolerance</a:t>
            </a:r>
            <a:endParaRPr lang="en-US" b="1" i="1" baseline="-25000" dirty="0"/>
          </a:p>
        </p:txBody>
      </p:sp>
      <p:pic>
        <p:nvPicPr>
          <p:cNvPr id="21" name="Picture 20">
            <a:extLst>
              <a:ext uri="{FF2B5EF4-FFF2-40B4-BE49-F238E27FC236}">
                <a16:creationId xmlns:a16="http://schemas.microsoft.com/office/drawing/2014/main" id="{840E4F40-697F-44EB-864A-12916415BCDD}"/>
              </a:ext>
            </a:extLst>
          </p:cNvPr>
          <p:cNvPicPr>
            <a:picLocks noChangeAspect="1"/>
          </p:cNvPicPr>
          <p:nvPr/>
        </p:nvPicPr>
        <p:blipFill>
          <a:blip r:embed="rId5"/>
          <a:stretch>
            <a:fillRect/>
          </a:stretch>
        </p:blipFill>
        <p:spPr>
          <a:xfrm>
            <a:off x="1831622" y="224082"/>
            <a:ext cx="8686800" cy="1424940"/>
          </a:xfrm>
          <a:prstGeom prst="rect">
            <a:avLst/>
          </a:prstGeom>
          <a:ln>
            <a:noFill/>
          </a:ln>
          <a:effectLst>
            <a:outerShdw blurRad="292100" dist="139700" dir="2700000" algn="tl" rotWithShape="0">
              <a:srgbClr val="333333">
                <a:alpha val="65000"/>
              </a:srgbClr>
            </a:outerShdw>
          </a:effectLst>
        </p:spPr>
      </p:pic>
      <p:sp>
        <p:nvSpPr>
          <p:cNvPr id="24" name="Freeform: Shape 23">
            <a:extLst>
              <a:ext uri="{FF2B5EF4-FFF2-40B4-BE49-F238E27FC236}">
                <a16:creationId xmlns:a16="http://schemas.microsoft.com/office/drawing/2014/main" id="{218A92E4-FBB4-4AE6-B0A0-C3D10F276A65}"/>
              </a:ext>
            </a:extLst>
          </p:cNvPr>
          <p:cNvSpPr/>
          <p:nvPr/>
        </p:nvSpPr>
        <p:spPr>
          <a:xfrm>
            <a:off x="3840480" y="3972412"/>
            <a:ext cx="3718560" cy="1630827"/>
          </a:xfrm>
          <a:custGeom>
            <a:avLst/>
            <a:gdLst>
              <a:gd name="connsiteX0" fmla="*/ 0 w 3718560"/>
              <a:gd name="connsiteY0" fmla="*/ 1631434 h 1631434"/>
              <a:gd name="connsiteX1" fmla="*/ 1427480 w 3718560"/>
              <a:gd name="connsiteY1" fmla="*/ 1123434 h 1631434"/>
              <a:gd name="connsiteX2" fmla="*/ 2184400 w 3718560"/>
              <a:gd name="connsiteY2" fmla="*/ 407154 h 1631434"/>
              <a:gd name="connsiteX3" fmla="*/ 2677160 w 3718560"/>
              <a:gd name="connsiteY3" fmla="*/ 754 h 1631434"/>
              <a:gd name="connsiteX4" fmla="*/ 3048000 w 3718560"/>
              <a:gd name="connsiteY4" fmla="*/ 315714 h 1631434"/>
              <a:gd name="connsiteX5" fmla="*/ 3185160 w 3718560"/>
              <a:gd name="connsiteY5" fmla="*/ 666234 h 1631434"/>
              <a:gd name="connsiteX6" fmla="*/ 3515360 w 3718560"/>
              <a:gd name="connsiteY6" fmla="*/ 1230114 h 1631434"/>
              <a:gd name="connsiteX7" fmla="*/ 3718560 w 3718560"/>
              <a:gd name="connsiteY7" fmla="*/ 1545074 h 1631434"/>
              <a:gd name="connsiteX0" fmla="*/ 0 w 3718560"/>
              <a:gd name="connsiteY0" fmla="*/ 1661823 h 1661823"/>
              <a:gd name="connsiteX1" fmla="*/ 1427480 w 3718560"/>
              <a:gd name="connsiteY1" fmla="*/ 1153823 h 1661823"/>
              <a:gd name="connsiteX2" fmla="*/ 2677160 w 3718560"/>
              <a:gd name="connsiteY2" fmla="*/ 31143 h 1661823"/>
              <a:gd name="connsiteX3" fmla="*/ 3048000 w 3718560"/>
              <a:gd name="connsiteY3" fmla="*/ 346103 h 1661823"/>
              <a:gd name="connsiteX4" fmla="*/ 3185160 w 3718560"/>
              <a:gd name="connsiteY4" fmla="*/ 696623 h 1661823"/>
              <a:gd name="connsiteX5" fmla="*/ 3515360 w 3718560"/>
              <a:gd name="connsiteY5" fmla="*/ 1260503 h 1661823"/>
              <a:gd name="connsiteX6" fmla="*/ 3718560 w 3718560"/>
              <a:gd name="connsiteY6" fmla="*/ 1575463 h 1661823"/>
              <a:gd name="connsiteX0" fmla="*/ 0 w 3718560"/>
              <a:gd name="connsiteY0" fmla="*/ 1638030 h 1638030"/>
              <a:gd name="connsiteX1" fmla="*/ 1427480 w 3718560"/>
              <a:gd name="connsiteY1" fmla="*/ 1130030 h 1638030"/>
              <a:gd name="connsiteX2" fmla="*/ 2677160 w 3718560"/>
              <a:gd name="connsiteY2" fmla="*/ 7350 h 1638030"/>
              <a:gd name="connsiteX3" fmla="*/ 3185160 w 3718560"/>
              <a:gd name="connsiteY3" fmla="*/ 672830 h 1638030"/>
              <a:gd name="connsiteX4" fmla="*/ 3515360 w 3718560"/>
              <a:gd name="connsiteY4" fmla="*/ 1236710 h 1638030"/>
              <a:gd name="connsiteX5" fmla="*/ 3718560 w 3718560"/>
              <a:gd name="connsiteY5" fmla="*/ 1551670 h 1638030"/>
              <a:gd name="connsiteX0" fmla="*/ 0 w 3718560"/>
              <a:gd name="connsiteY0" fmla="*/ 1638225 h 1638225"/>
              <a:gd name="connsiteX1" fmla="*/ 1427480 w 3718560"/>
              <a:gd name="connsiteY1" fmla="*/ 1130225 h 1638225"/>
              <a:gd name="connsiteX2" fmla="*/ 2677160 w 3718560"/>
              <a:gd name="connsiteY2" fmla="*/ 7545 h 1638225"/>
              <a:gd name="connsiteX3" fmla="*/ 3185160 w 3718560"/>
              <a:gd name="connsiteY3" fmla="*/ 673025 h 1638225"/>
              <a:gd name="connsiteX4" fmla="*/ 3515360 w 3718560"/>
              <a:gd name="connsiteY4" fmla="*/ 1236905 h 1638225"/>
              <a:gd name="connsiteX5" fmla="*/ 3718560 w 3718560"/>
              <a:gd name="connsiteY5" fmla="*/ 1551865 h 1638225"/>
              <a:gd name="connsiteX0" fmla="*/ 0 w 3718560"/>
              <a:gd name="connsiteY0" fmla="*/ 1631399 h 1631399"/>
              <a:gd name="connsiteX1" fmla="*/ 1427480 w 3718560"/>
              <a:gd name="connsiteY1" fmla="*/ 1123399 h 1631399"/>
              <a:gd name="connsiteX2" fmla="*/ 2037080 w 3718560"/>
              <a:gd name="connsiteY2" fmla="*/ 549360 h 1631399"/>
              <a:gd name="connsiteX3" fmla="*/ 2677160 w 3718560"/>
              <a:gd name="connsiteY3" fmla="*/ 719 h 1631399"/>
              <a:gd name="connsiteX4" fmla="*/ 3185160 w 3718560"/>
              <a:gd name="connsiteY4" fmla="*/ 666199 h 1631399"/>
              <a:gd name="connsiteX5" fmla="*/ 3515360 w 3718560"/>
              <a:gd name="connsiteY5" fmla="*/ 1230079 h 1631399"/>
              <a:gd name="connsiteX6" fmla="*/ 3718560 w 3718560"/>
              <a:gd name="connsiteY6" fmla="*/ 1545039 h 1631399"/>
              <a:gd name="connsiteX0" fmla="*/ 0 w 3718560"/>
              <a:gd name="connsiteY0" fmla="*/ 1630682 h 1630682"/>
              <a:gd name="connsiteX1" fmla="*/ 1427480 w 3718560"/>
              <a:gd name="connsiteY1" fmla="*/ 1122682 h 1630682"/>
              <a:gd name="connsiteX2" fmla="*/ 2133600 w 3718560"/>
              <a:gd name="connsiteY2" fmla="*/ 670563 h 1630682"/>
              <a:gd name="connsiteX3" fmla="*/ 2677160 w 3718560"/>
              <a:gd name="connsiteY3" fmla="*/ 2 h 1630682"/>
              <a:gd name="connsiteX4" fmla="*/ 3185160 w 3718560"/>
              <a:gd name="connsiteY4" fmla="*/ 665482 h 1630682"/>
              <a:gd name="connsiteX5" fmla="*/ 3515360 w 3718560"/>
              <a:gd name="connsiteY5" fmla="*/ 1229362 h 1630682"/>
              <a:gd name="connsiteX6" fmla="*/ 3718560 w 3718560"/>
              <a:gd name="connsiteY6" fmla="*/ 1544322 h 1630682"/>
              <a:gd name="connsiteX0" fmla="*/ 0 w 3718560"/>
              <a:gd name="connsiteY0" fmla="*/ 1631101 h 1631101"/>
              <a:gd name="connsiteX1" fmla="*/ 1427480 w 3718560"/>
              <a:gd name="connsiteY1" fmla="*/ 1123101 h 1631101"/>
              <a:gd name="connsiteX2" fmla="*/ 2037080 w 3718560"/>
              <a:gd name="connsiteY2" fmla="*/ 574462 h 1631101"/>
              <a:gd name="connsiteX3" fmla="*/ 2677160 w 3718560"/>
              <a:gd name="connsiteY3" fmla="*/ 421 h 1631101"/>
              <a:gd name="connsiteX4" fmla="*/ 3185160 w 3718560"/>
              <a:gd name="connsiteY4" fmla="*/ 665901 h 1631101"/>
              <a:gd name="connsiteX5" fmla="*/ 3515360 w 3718560"/>
              <a:gd name="connsiteY5" fmla="*/ 1229781 h 1631101"/>
              <a:gd name="connsiteX6" fmla="*/ 3718560 w 3718560"/>
              <a:gd name="connsiteY6" fmla="*/ 1544741 h 1631101"/>
              <a:gd name="connsiteX0" fmla="*/ 0 w 3718560"/>
              <a:gd name="connsiteY0" fmla="*/ 1631101 h 1631101"/>
              <a:gd name="connsiteX1" fmla="*/ 1427480 w 3718560"/>
              <a:gd name="connsiteY1" fmla="*/ 1123101 h 1631101"/>
              <a:gd name="connsiteX2" fmla="*/ 2037080 w 3718560"/>
              <a:gd name="connsiteY2" fmla="*/ 574462 h 1631101"/>
              <a:gd name="connsiteX3" fmla="*/ 2677160 w 3718560"/>
              <a:gd name="connsiteY3" fmla="*/ 421 h 1631101"/>
              <a:gd name="connsiteX4" fmla="*/ 3185160 w 3718560"/>
              <a:gd name="connsiteY4" fmla="*/ 665901 h 1631101"/>
              <a:gd name="connsiteX5" fmla="*/ 3515360 w 3718560"/>
              <a:gd name="connsiteY5" fmla="*/ 1229781 h 1631101"/>
              <a:gd name="connsiteX6" fmla="*/ 3718560 w 3718560"/>
              <a:gd name="connsiteY6" fmla="*/ 1544741 h 1631101"/>
              <a:gd name="connsiteX0" fmla="*/ 0 w 3718560"/>
              <a:gd name="connsiteY0" fmla="*/ 1631009 h 1631009"/>
              <a:gd name="connsiteX1" fmla="*/ 1427480 w 3718560"/>
              <a:gd name="connsiteY1" fmla="*/ 1123009 h 1631009"/>
              <a:gd name="connsiteX2" fmla="*/ 2037080 w 3718560"/>
              <a:gd name="connsiteY2" fmla="*/ 574370 h 1631009"/>
              <a:gd name="connsiteX3" fmla="*/ 2677160 w 3718560"/>
              <a:gd name="connsiteY3" fmla="*/ 329 h 1631009"/>
              <a:gd name="connsiteX4" fmla="*/ 3185160 w 3718560"/>
              <a:gd name="connsiteY4" fmla="*/ 665809 h 1631009"/>
              <a:gd name="connsiteX5" fmla="*/ 3515360 w 3718560"/>
              <a:gd name="connsiteY5" fmla="*/ 1229689 h 1631009"/>
              <a:gd name="connsiteX6" fmla="*/ 3718560 w 3718560"/>
              <a:gd name="connsiteY6" fmla="*/ 1544649 h 1631009"/>
              <a:gd name="connsiteX0" fmla="*/ 0 w 3718560"/>
              <a:gd name="connsiteY0" fmla="*/ 1631009 h 1631009"/>
              <a:gd name="connsiteX1" fmla="*/ 1427480 w 3718560"/>
              <a:gd name="connsiteY1" fmla="*/ 1123009 h 1631009"/>
              <a:gd name="connsiteX2" fmla="*/ 2037080 w 3718560"/>
              <a:gd name="connsiteY2" fmla="*/ 574370 h 1631009"/>
              <a:gd name="connsiteX3" fmla="*/ 2677160 w 3718560"/>
              <a:gd name="connsiteY3" fmla="*/ 329 h 1631009"/>
              <a:gd name="connsiteX4" fmla="*/ 3185160 w 3718560"/>
              <a:gd name="connsiteY4" fmla="*/ 665809 h 1631009"/>
              <a:gd name="connsiteX5" fmla="*/ 3515360 w 3718560"/>
              <a:gd name="connsiteY5" fmla="*/ 1229689 h 1631009"/>
              <a:gd name="connsiteX6" fmla="*/ 3718560 w 3718560"/>
              <a:gd name="connsiteY6" fmla="*/ 1544649 h 1631009"/>
              <a:gd name="connsiteX0" fmla="*/ 0 w 3718560"/>
              <a:gd name="connsiteY0" fmla="*/ 1631018 h 1631018"/>
              <a:gd name="connsiteX1" fmla="*/ 1427480 w 3718560"/>
              <a:gd name="connsiteY1" fmla="*/ 1123018 h 1631018"/>
              <a:gd name="connsiteX2" fmla="*/ 2037080 w 3718560"/>
              <a:gd name="connsiteY2" fmla="*/ 574379 h 1631018"/>
              <a:gd name="connsiteX3" fmla="*/ 2677160 w 3718560"/>
              <a:gd name="connsiteY3" fmla="*/ 338 h 1631018"/>
              <a:gd name="connsiteX4" fmla="*/ 3185160 w 3718560"/>
              <a:gd name="connsiteY4" fmla="*/ 665818 h 1631018"/>
              <a:gd name="connsiteX5" fmla="*/ 3515360 w 3718560"/>
              <a:gd name="connsiteY5" fmla="*/ 1229698 h 1631018"/>
              <a:gd name="connsiteX6" fmla="*/ 3718560 w 3718560"/>
              <a:gd name="connsiteY6" fmla="*/ 1544658 h 1631018"/>
              <a:gd name="connsiteX0" fmla="*/ 0 w 3718560"/>
              <a:gd name="connsiteY0" fmla="*/ 1631018 h 1631018"/>
              <a:gd name="connsiteX1" fmla="*/ 1427480 w 3718560"/>
              <a:gd name="connsiteY1" fmla="*/ 1123018 h 1631018"/>
              <a:gd name="connsiteX2" fmla="*/ 2037080 w 3718560"/>
              <a:gd name="connsiteY2" fmla="*/ 574379 h 1631018"/>
              <a:gd name="connsiteX3" fmla="*/ 2677160 w 3718560"/>
              <a:gd name="connsiteY3" fmla="*/ 338 h 1631018"/>
              <a:gd name="connsiteX4" fmla="*/ 3185160 w 3718560"/>
              <a:gd name="connsiteY4" fmla="*/ 665818 h 1631018"/>
              <a:gd name="connsiteX5" fmla="*/ 3515360 w 3718560"/>
              <a:gd name="connsiteY5" fmla="*/ 1229698 h 1631018"/>
              <a:gd name="connsiteX6" fmla="*/ 3718560 w 3718560"/>
              <a:gd name="connsiteY6" fmla="*/ 1544658 h 1631018"/>
              <a:gd name="connsiteX0" fmla="*/ 0 w 3718560"/>
              <a:gd name="connsiteY0" fmla="*/ 1631018 h 1631018"/>
              <a:gd name="connsiteX1" fmla="*/ 1427480 w 3718560"/>
              <a:gd name="connsiteY1" fmla="*/ 1123018 h 1631018"/>
              <a:gd name="connsiteX2" fmla="*/ 2037080 w 3718560"/>
              <a:gd name="connsiteY2" fmla="*/ 574379 h 1631018"/>
              <a:gd name="connsiteX3" fmla="*/ 2677160 w 3718560"/>
              <a:gd name="connsiteY3" fmla="*/ 338 h 1631018"/>
              <a:gd name="connsiteX4" fmla="*/ 3185160 w 3718560"/>
              <a:gd name="connsiteY4" fmla="*/ 665818 h 1631018"/>
              <a:gd name="connsiteX5" fmla="*/ 3515360 w 3718560"/>
              <a:gd name="connsiteY5" fmla="*/ 1229698 h 1631018"/>
              <a:gd name="connsiteX6" fmla="*/ 3718560 w 3718560"/>
              <a:gd name="connsiteY6" fmla="*/ 1544658 h 1631018"/>
              <a:gd name="connsiteX0" fmla="*/ 0 w 3718560"/>
              <a:gd name="connsiteY0" fmla="*/ 1631018 h 1631018"/>
              <a:gd name="connsiteX1" fmla="*/ 1427480 w 3718560"/>
              <a:gd name="connsiteY1" fmla="*/ 1123018 h 1631018"/>
              <a:gd name="connsiteX2" fmla="*/ 2037080 w 3718560"/>
              <a:gd name="connsiteY2" fmla="*/ 574379 h 1631018"/>
              <a:gd name="connsiteX3" fmla="*/ 2677160 w 3718560"/>
              <a:gd name="connsiteY3" fmla="*/ 338 h 1631018"/>
              <a:gd name="connsiteX4" fmla="*/ 3185160 w 3718560"/>
              <a:gd name="connsiteY4" fmla="*/ 665818 h 1631018"/>
              <a:gd name="connsiteX5" fmla="*/ 3515360 w 3718560"/>
              <a:gd name="connsiteY5" fmla="*/ 1229698 h 1631018"/>
              <a:gd name="connsiteX6" fmla="*/ 3718560 w 3718560"/>
              <a:gd name="connsiteY6" fmla="*/ 1544658 h 1631018"/>
              <a:gd name="connsiteX0" fmla="*/ 0 w 3718560"/>
              <a:gd name="connsiteY0" fmla="*/ 1630848 h 1630848"/>
              <a:gd name="connsiteX1" fmla="*/ 1427480 w 3718560"/>
              <a:gd name="connsiteY1" fmla="*/ 1122848 h 1630848"/>
              <a:gd name="connsiteX2" fmla="*/ 2037080 w 3718560"/>
              <a:gd name="connsiteY2" fmla="*/ 574209 h 1630848"/>
              <a:gd name="connsiteX3" fmla="*/ 2677160 w 3718560"/>
              <a:gd name="connsiteY3" fmla="*/ 168 h 1630848"/>
              <a:gd name="connsiteX4" fmla="*/ 3185160 w 3718560"/>
              <a:gd name="connsiteY4" fmla="*/ 665648 h 1630848"/>
              <a:gd name="connsiteX5" fmla="*/ 3515360 w 3718560"/>
              <a:gd name="connsiteY5" fmla="*/ 1229528 h 1630848"/>
              <a:gd name="connsiteX6" fmla="*/ 3718560 w 3718560"/>
              <a:gd name="connsiteY6" fmla="*/ 1544488 h 1630848"/>
              <a:gd name="connsiteX0" fmla="*/ 0 w 3718560"/>
              <a:gd name="connsiteY0" fmla="*/ 1630818 h 1630818"/>
              <a:gd name="connsiteX1" fmla="*/ 1427480 w 3718560"/>
              <a:gd name="connsiteY1" fmla="*/ 1122818 h 1630818"/>
              <a:gd name="connsiteX2" fmla="*/ 2037080 w 3718560"/>
              <a:gd name="connsiteY2" fmla="*/ 574179 h 1630818"/>
              <a:gd name="connsiteX3" fmla="*/ 2677160 w 3718560"/>
              <a:gd name="connsiteY3" fmla="*/ 138 h 1630818"/>
              <a:gd name="connsiteX4" fmla="*/ 3185160 w 3718560"/>
              <a:gd name="connsiteY4" fmla="*/ 665618 h 1630818"/>
              <a:gd name="connsiteX5" fmla="*/ 3515360 w 3718560"/>
              <a:gd name="connsiteY5" fmla="*/ 1229498 h 1630818"/>
              <a:gd name="connsiteX6" fmla="*/ 3718560 w 3718560"/>
              <a:gd name="connsiteY6" fmla="*/ 1544458 h 1630818"/>
              <a:gd name="connsiteX0" fmla="*/ 0 w 3718560"/>
              <a:gd name="connsiteY0" fmla="*/ 1630818 h 1630818"/>
              <a:gd name="connsiteX1" fmla="*/ 1427480 w 3718560"/>
              <a:gd name="connsiteY1" fmla="*/ 1122818 h 1630818"/>
              <a:gd name="connsiteX2" fmla="*/ 2037080 w 3718560"/>
              <a:gd name="connsiteY2" fmla="*/ 574179 h 1630818"/>
              <a:gd name="connsiteX3" fmla="*/ 2677160 w 3718560"/>
              <a:gd name="connsiteY3" fmla="*/ 138 h 1630818"/>
              <a:gd name="connsiteX4" fmla="*/ 3185160 w 3718560"/>
              <a:gd name="connsiteY4" fmla="*/ 665618 h 1630818"/>
              <a:gd name="connsiteX5" fmla="*/ 3515360 w 3718560"/>
              <a:gd name="connsiteY5" fmla="*/ 1229498 h 1630818"/>
              <a:gd name="connsiteX6" fmla="*/ 3718560 w 3718560"/>
              <a:gd name="connsiteY6" fmla="*/ 1544458 h 1630818"/>
              <a:gd name="connsiteX0" fmla="*/ 0 w 3718560"/>
              <a:gd name="connsiteY0" fmla="*/ 1630861 h 1630861"/>
              <a:gd name="connsiteX1" fmla="*/ 1427480 w 3718560"/>
              <a:gd name="connsiteY1" fmla="*/ 1122861 h 1630861"/>
              <a:gd name="connsiteX2" fmla="*/ 2037080 w 3718560"/>
              <a:gd name="connsiteY2" fmla="*/ 574222 h 1630861"/>
              <a:gd name="connsiteX3" fmla="*/ 2677160 w 3718560"/>
              <a:gd name="connsiteY3" fmla="*/ 181 h 1630861"/>
              <a:gd name="connsiteX4" fmla="*/ 3185160 w 3718560"/>
              <a:gd name="connsiteY4" fmla="*/ 665661 h 1630861"/>
              <a:gd name="connsiteX5" fmla="*/ 3718560 w 3718560"/>
              <a:gd name="connsiteY5" fmla="*/ 1544501 h 1630861"/>
              <a:gd name="connsiteX0" fmla="*/ 0 w 3718560"/>
              <a:gd name="connsiteY0" fmla="*/ 1630867 h 1630867"/>
              <a:gd name="connsiteX1" fmla="*/ 1427480 w 3718560"/>
              <a:gd name="connsiteY1" fmla="*/ 1122867 h 1630867"/>
              <a:gd name="connsiteX2" fmla="*/ 2037080 w 3718560"/>
              <a:gd name="connsiteY2" fmla="*/ 574228 h 1630867"/>
              <a:gd name="connsiteX3" fmla="*/ 2677160 w 3718560"/>
              <a:gd name="connsiteY3" fmla="*/ 187 h 1630867"/>
              <a:gd name="connsiteX4" fmla="*/ 3185160 w 3718560"/>
              <a:gd name="connsiteY4" fmla="*/ 665667 h 1630867"/>
              <a:gd name="connsiteX5" fmla="*/ 3718560 w 3718560"/>
              <a:gd name="connsiteY5" fmla="*/ 1544507 h 1630867"/>
              <a:gd name="connsiteX0" fmla="*/ 0 w 3718560"/>
              <a:gd name="connsiteY0" fmla="*/ 1630867 h 1630867"/>
              <a:gd name="connsiteX1" fmla="*/ 1427480 w 3718560"/>
              <a:gd name="connsiteY1" fmla="*/ 1122867 h 1630867"/>
              <a:gd name="connsiteX2" fmla="*/ 2037080 w 3718560"/>
              <a:gd name="connsiteY2" fmla="*/ 574228 h 1630867"/>
              <a:gd name="connsiteX3" fmla="*/ 2677160 w 3718560"/>
              <a:gd name="connsiteY3" fmla="*/ 187 h 1630867"/>
              <a:gd name="connsiteX4" fmla="*/ 3185160 w 3718560"/>
              <a:gd name="connsiteY4" fmla="*/ 665667 h 1630867"/>
              <a:gd name="connsiteX5" fmla="*/ 3718560 w 3718560"/>
              <a:gd name="connsiteY5" fmla="*/ 1544507 h 1630867"/>
              <a:gd name="connsiteX0" fmla="*/ 0 w 3718560"/>
              <a:gd name="connsiteY0" fmla="*/ 1630867 h 1630867"/>
              <a:gd name="connsiteX1" fmla="*/ 1427480 w 3718560"/>
              <a:gd name="connsiteY1" fmla="*/ 1122867 h 1630867"/>
              <a:gd name="connsiteX2" fmla="*/ 2037080 w 3718560"/>
              <a:gd name="connsiteY2" fmla="*/ 574228 h 1630867"/>
              <a:gd name="connsiteX3" fmla="*/ 2677160 w 3718560"/>
              <a:gd name="connsiteY3" fmla="*/ 187 h 1630867"/>
              <a:gd name="connsiteX4" fmla="*/ 3185160 w 3718560"/>
              <a:gd name="connsiteY4" fmla="*/ 665667 h 1630867"/>
              <a:gd name="connsiteX5" fmla="*/ 3718560 w 3718560"/>
              <a:gd name="connsiteY5" fmla="*/ 1544507 h 1630867"/>
              <a:gd name="connsiteX0" fmla="*/ 0 w 3718560"/>
              <a:gd name="connsiteY0" fmla="*/ 1630811 h 1630811"/>
              <a:gd name="connsiteX1" fmla="*/ 1427480 w 3718560"/>
              <a:gd name="connsiteY1" fmla="*/ 1122811 h 1630811"/>
              <a:gd name="connsiteX2" fmla="*/ 2037080 w 3718560"/>
              <a:gd name="connsiteY2" fmla="*/ 574172 h 1630811"/>
              <a:gd name="connsiteX3" fmla="*/ 2677160 w 3718560"/>
              <a:gd name="connsiteY3" fmla="*/ 131 h 1630811"/>
              <a:gd name="connsiteX4" fmla="*/ 3185160 w 3718560"/>
              <a:gd name="connsiteY4" fmla="*/ 665611 h 1630811"/>
              <a:gd name="connsiteX5" fmla="*/ 3718560 w 3718560"/>
              <a:gd name="connsiteY5" fmla="*/ 1544451 h 1630811"/>
              <a:gd name="connsiteX0" fmla="*/ 0 w 3718560"/>
              <a:gd name="connsiteY0" fmla="*/ 1630849 h 1630849"/>
              <a:gd name="connsiteX1" fmla="*/ 1427480 w 3718560"/>
              <a:gd name="connsiteY1" fmla="*/ 1122849 h 1630849"/>
              <a:gd name="connsiteX2" fmla="*/ 2037080 w 3718560"/>
              <a:gd name="connsiteY2" fmla="*/ 574210 h 1630849"/>
              <a:gd name="connsiteX3" fmla="*/ 2677160 w 3718560"/>
              <a:gd name="connsiteY3" fmla="*/ 169 h 1630849"/>
              <a:gd name="connsiteX4" fmla="*/ 3185160 w 3718560"/>
              <a:gd name="connsiteY4" fmla="*/ 665649 h 1630849"/>
              <a:gd name="connsiteX5" fmla="*/ 3718560 w 3718560"/>
              <a:gd name="connsiteY5" fmla="*/ 1544489 h 1630849"/>
              <a:gd name="connsiteX0" fmla="*/ 0 w 3718560"/>
              <a:gd name="connsiteY0" fmla="*/ 1630822 h 1630822"/>
              <a:gd name="connsiteX1" fmla="*/ 1427480 w 3718560"/>
              <a:gd name="connsiteY1" fmla="*/ 1122822 h 1630822"/>
              <a:gd name="connsiteX2" fmla="*/ 2037080 w 3718560"/>
              <a:gd name="connsiteY2" fmla="*/ 574183 h 1630822"/>
              <a:gd name="connsiteX3" fmla="*/ 2677160 w 3718560"/>
              <a:gd name="connsiteY3" fmla="*/ 142 h 1630822"/>
              <a:gd name="connsiteX4" fmla="*/ 3185160 w 3718560"/>
              <a:gd name="connsiteY4" fmla="*/ 665622 h 1630822"/>
              <a:gd name="connsiteX5" fmla="*/ 3718560 w 3718560"/>
              <a:gd name="connsiteY5" fmla="*/ 1544462 h 1630822"/>
              <a:gd name="connsiteX0" fmla="*/ 0 w 3718560"/>
              <a:gd name="connsiteY0" fmla="*/ 1630827 h 1630827"/>
              <a:gd name="connsiteX1" fmla="*/ 1427480 w 3718560"/>
              <a:gd name="connsiteY1" fmla="*/ 1122827 h 1630827"/>
              <a:gd name="connsiteX2" fmla="*/ 2037080 w 3718560"/>
              <a:gd name="connsiteY2" fmla="*/ 574188 h 1630827"/>
              <a:gd name="connsiteX3" fmla="*/ 2677160 w 3718560"/>
              <a:gd name="connsiteY3" fmla="*/ 147 h 1630827"/>
              <a:gd name="connsiteX4" fmla="*/ 3185160 w 3718560"/>
              <a:gd name="connsiteY4" fmla="*/ 665627 h 1630827"/>
              <a:gd name="connsiteX5" fmla="*/ 3718560 w 3718560"/>
              <a:gd name="connsiteY5" fmla="*/ 1544467 h 1630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8560" h="1630827">
                <a:moveTo>
                  <a:pt x="0" y="1630827"/>
                </a:moveTo>
                <a:cubicBezTo>
                  <a:pt x="577427" y="1519490"/>
                  <a:pt x="1098127" y="1319253"/>
                  <a:pt x="1427480" y="1122827"/>
                </a:cubicBezTo>
                <a:cubicBezTo>
                  <a:pt x="1756833" y="926401"/>
                  <a:pt x="1960880" y="659701"/>
                  <a:pt x="2037080" y="574188"/>
                </a:cubicBezTo>
                <a:cubicBezTo>
                  <a:pt x="2113280" y="488675"/>
                  <a:pt x="2455333" y="10307"/>
                  <a:pt x="2677160" y="147"/>
                </a:cubicBezTo>
                <a:cubicBezTo>
                  <a:pt x="2898987" y="-10013"/>
                  <a:pt x="3100230" y="506362"/>
                  <a:pt x="3185160" y="665627"/>
                </a:cubicBezTo>
                <a:cubicBezTo>
                  <a:pt x="3270090" y="824892"/>
                  <a:pt x="3409315" y="1137855"/>
                  <a:pt x="3718560" y="1544467"/>
                </a:cubicBezTo>
              </a:path>
            </a:pathLst>
          </a:cu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A54A9C4-04E5-4078-8C5A-8E53A17F902B}"/>
              </a:ext>
            </a:extLst>
          </p:cNvPr>
          <p:cNvSpPr/>
          <p:nvPr/>
        </p:nvSpPr>
        <p:spPr>
          <a:xfrm>
            <a:off x="5026537" y="5133623"/>
            <a:ext cx="106968" cy="1043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BFF9F1B-81A6-4C14-8382-E78BDD1771D4}"/>
              </a:ext>
            </a:extLst>
          </p:cNvPr>
          <p:cNvSpPr/>
          <p:nvPr/>
        </p:nvSpPr>
        <p:spPr>
          <a:xfrm>
            <a:off x="7291455" y="5136804"/>
            <a:ext cx="106968" cy="10438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DBAE3ABE-691A-4F80-9CA4-1BF97FDDD277}"/>
              </a:ext>
            </a:extLst>
          </p:cNvPr>
          <p:cNvSpPr txBox="1"/>
          <p:nvPr/>
        </p:nvSpPr>
        <p:spPr>
          <a:xfrm>
            <a:off x="6688675" y="3570394"/>
            <a:ext cx="1032798" cy="523220"/>
          </a:xfrm>
          <a:prstGeom prst="rect">
            <a:avLst/>
          </a:prstGeom>
          <a:noFill/>
        </p:spPr>
        <p:txBody>
          <a:bodyPr wrap="square" rtlCol="0">
            <a:spAutoFit/>
          </a:bodyPr>
          <a:lstStyle/>
          <a:p>
            <a:r>
              <a:rPr lang="en-US" sz="2800" i="1" dirty="0" err="1"/>
              <a:t>T</a:t>
            </a:r>
            <a:r>
              <a:rPr lang="en-US" sz="2800" i="1" baseline="-25000" dirty="0" err="1"/>
              <a:t>opt</a:t>
            </a:r>
            <a:endParaRPr lang="en-US" sz="2800" i="1" baseline="-25000" dirty="0"/>
          </a:p>
        </p:txBody>
      </p:sp>
    </p:spTree>
    <p:extLst>
      <p:ext uri="{BB962C8B-B14F-4D97-AF65-F5344CB8AC3E}">
        <p14:creationId xmlns:p14="http://schemas.microsoft.com/office/powerpoint/2010/main" val="11589899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49DF5-D501-4298-81CD-02E1F7669596}"/>
              </a:ext>
            </a:extLst>
          </p:cNvPr>
          <p:cNvSpPr>
            <a:spLocks noGrp="1"/>
          </p:cNvSpPr>
          <p:nvPr>
            <p:ph type="title"/>
          </p:nvPr>
        </p:nvSpPr>
        <p:spPr>
          <a:xfrm>
            <a:off x="2120376" y="838459"/>
            <a:ext cx="7886700" cy="1325563"/>
          </a:xfrm>
        </p:spPr>
        <p:txBody>
          <a:bodyPr/>
          <a:lstStyle/>
          <a:p>
            <a:endParaRPr lang="en-US"/>
          </a:p>
        </p:txBody>
      </p:sp>
      <p:sp>
        <p:nvSpPr>
          <p:cNvPr id="3" name="Content Placeholder 2">
            <a:extLst>
              <a:ext uri="{FF2B5EF4-FFF2-40B4-BE49-F238E27FC236}">
                <a16:creationId xmlns:a16="http://schemas.microsoft.com/office/drawing/2014/main" id="{B2861EBE-9F4E-4482-A629-C5BC73FE14AA}"/>
              </a:ext>
            </a:extLst>
          </p:cNvPr>
          <p:cNvSpPr>
            <a:spLocks noGrp="1"/>
          </p:cNvSpPr>
          <p:nvPr>
            <p:ph idx="1"/>
          </p:nvPr>
        </p:nvSpPr>
        <p:spPr>
          <a:xfrm>
            <a:off x="2120376" y="2298957"/>
            <a:ext cx="7886700" cy="4351338"/>
          </a:xfrm>
        </p:spPr>
        <p:txBody>
          <a:bodyPr/>
          <a:lstStyle/>
          <a:p>
            <a:endParaRPr lang="en-US" dirty="0"/>
          </a:p>
        </p:txBody>
      </p:sp>
      <p:pic>
        <p:nvPicPr>
          <p:cNvPr id="4" name="Picture 3">
            <a:extLst>
              <a:ext uri="{FF2B5EF4-FFF2-40B4-BE49-F238E27FC236}">
                <a16:creationId xmlns:a16="http://schemas.microsoft.com/office/drawing/2014/main" id="{EDADDB40-415C-49CC-93DB-D1EC9B0769ED}"/>
              </a:ext>
            </a:extLst>
          </p:cNvPr>
          <p:cNvPicPr>
            <a:picLocks noChangeAspect="1"/>
          </p:cNvPicPr>
          <p:nvPr/>
        </p:nvPicPr>
        <p:blipFill>
          <a:blip r:embed="rId3"/>
          <a:stretch>
            <a:fillRect/>
          </a:stretch>
        </p:blipFill>
        <p:spPr>
          <a:xfrm>
            <a:off x="1806890" y="1151391"/>
            <a:ext cx="8694137" cy="4965979"/>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1212534D-2C75-471A-AEB3-C15405DE6797}"/>
              </a:ext>
            </a:extLst>
          </p:cNvPr>
          <p:cNvSpPr txBox="1"/>
          <p:nvPr/>
        </p:nvSpPr>
        <p:spPr>
          <a:xfrm>
            <a:off x="1810625" y="1148752"/>
            <a:ext cx="4572544" cy="369332"/>
          </a:xfrm>
          <a:prstGeom prst="rect">
            <a:avLst/>
          </a:prstGeom>
          <a:solidFill>
            <a:schemeClr val="bg1"/>
          </a:solidFill>
        </p:spPr>
        <p:txBody>
          <a:bodyPr wrap="square" rtlCol="0">
            <a:spAutoFit/>
          </a:bodyPr>
          <a:lstStyle/>
          <a:p>
            <a:r>
              <a:rPr lang="en-US" b="1" i="1" dirty="0"/>
              <a:t>From: Stensgaard et al. Acta </a:t>
            </a:r>
            <a:r>
              <a:rPr lang="en-US" b="1" i="1" dirty="0" err="1"/>
              <a:t>Tropica</a:t>
            </a:r>
            <a:r>
              <a:rPr lang="en-US" b="1" i="1" dirty="0"/>
              <a:t> 2019</a:t>
            </a:r>
          </a:p>
        </p:txBody>
      </p:sp>
      <p:sp>
        <p:nvSpPr>
          <p:cNvPr id="9" name="Rectangle 8">
            <a:extLst>
              <a:ext uri="{FF2B5EF4-FFF2-40B4-BE49-F238E27FC236}">
                <a16:creationId xmlns:a16="http://schemas.microsoft.com/office/drawing/2014/main" id="{E7D3C2BE-4C2F-4CE0-9133-67CB5997E61E}"/>
              </a:ext>
            </a:extLst>
          </p:cNvPr>
          <p:cNvSpPr/>
          <p:nvPr/>
        </p:nvSpPr>
        <p:spPr>
          <a:xfrm>
            <a:off x="4127350" y="1771888"/>
            <a:ext cx="102165" cy="3131086"/>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24D550D-6D8E-4C0E-B16E-2963B5751EAA}"/>
              </a:ext>
            </a:extLst>
          </p:cNvPr>
          <p:cNvSpPr/>
          <p:nvPr/>
        </p:nvSpPr>
        <p:spPr>
          <a:xfrm>
            <a:off x="7446756" y="1771887"/>
            <a:ext cx="104894" cy="3131086"/>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FE6DFD0-1B66-4BE7-9893-7DB7462E1A41}"/>
              </a:ext>
            </a:extLst>
          </p:cNvPr>
          <p:cNvSpPr/>
          <p:nvPr/>
        </p:nvSpPr>
        <p:spPr>
          <a:xfrm rot="16200000">
            <a:off x="7837423" y="1180918"/>
            <a:ext cx="112481" cy="3184193"/>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0BDA25A-41D7-406F-B910-5661A781F338}"/>
              </a:ext>
            </a:extLst>
          </p:cNvPr>
          <p:cNvSpPr/>
          <p:nvPr/>
        </p:nvSpPr>
        <p:spPr>
          <a:xfrm>
            <a:off x="6214197" y="1399308"/>
            <a:ext cx="3483980" cy="38775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Anna-Sofie Stensgaard's Email &amp; Phone - University of Copenhagen -  Copenhagen Area, Capital Region, Denmark">
            <a:extLst>
              <a:ext uri="{FF2B5EF4-FFF2-40B4-BE49-F238E27FC236}">
                <a16:creationId xmlns:a16="http://schemas.microsoft.com/office/drawing/2014/main" id="{B131EC5F-0F22-485A-B786-D0BB4D7BAC1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31600" y="1218956"/>
            <a:ext cx="840367" cy="840367"/>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B3465303-8F72-4F84-92FC-5A1CEA565225}"/>
              </a:ext>
            </a:extLst>
          </p:cNvPr>
          <p:cNvSpPr/>
          <p:nvPr/>
        </p:nvSpPr>
        <p:spPr>
          <a:xfrm>
            <a:off x="6295956" y="1759576"/>
            <a:ext cx="3213234" cy="957196"/>
          </a:xfrm>
          <a:prstGeom prst="rect">
            <a:avLst/>
          </a:prstGeom>
          <a:solidFill>
            <a:schemeClr val="accent2">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1D33125-8619-4899-8193-4D71891E8E80}"/>
              </a:ext>
            </a:extLst>
          </p:cNvPr>
          <p:cNvSpPr/>
          <p:nvPr/>
        </p:nvSpPr>
        <p:spPr>
          <a:xfrm>
            <a:off x="6305625" y="1771886"/>
            <a:ext cx="1148987" cy="3143400"/>
          </a:xfrm>
          <a:prstGeom prst="rect">
            <a:avLst/>
          </a:prstGeom>
          <a:solidFill>
            <a:schemeClr val="accent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4AA7120-1A80-4F78-9B55-A05915A66C2E}"/>
              </a:ext>
            </a:extLst>
          </p:cNvPr>
          <p:cNvSpPr txBox="1"/>
          <p:nvPr/>
        </p:nvSpPr>
        <p:spPr>
          <a:xfrm>
            <a:off x="4509707" y="3798970"/>
            <a:ext cx="1449090" cy="369332"/>
          </a:xfrm>
          <a:prstGeom prst="rect">
            <a:avLst/>
          </a:prstGeom>
          <a:noFill/>
        </p:spPr>
        <p:txBody>
          <a:bodyPr wrap="square" rtlCol="0">
            <a:spAutoFit/>
          </a:bodyPr>
          <a:lstStyle/>
          <a:p>
            <a:r>
              <a:rPr lang="en-US" b="1" i="1" dirty="0">
                <a:solidFill>
                  <a:srgbClr val="CC9900"/>
                </a:solidFill>
                <a:effectLst>
                  <a:outerShdw blurRad="38100" dist="38100" dir="2700000" algn="tl">
                    <a:srgbClr val="000000">
                      <a:alpha val="43137"/>
                    </a:srgbClr>
                  </a:outerShdw>
                </a:effectLst>
              </a:rPr>
              <a:t>S. </a:t>
            </a:r>
            <a:r>
              <a:rPr lang="en-US" b="1" i="1" dirty="0" err="1">
                <a:solidFill>
                  <a:srgbClr val="CC9900"/>
                </a:solidFill>
                <a:effectLst>
                  <a:outerShdw blurRad="38100" dist="38100" dir="2700000" algn="tl">
                    <a:srgbClr val="000000">
                      <a:alpha val="43137"/>
                    </a:srgbClr>
                  </a:outerShdw>
                </a:effectLst>
              </a:rPr>
              <a:t>mansoni</a:t>
            </a:r>
            <a:endParaRPr lang="en-US" b="1" i="1" dirty="0">
              <a:solidFill>
                <a:srgbClr val="CC9900"/>
              </a:solidFill>
              <a:effectLst>
                <a:outerShdw blurRad="38100" dist="38100" dir="2700000" algn="tl">
                  <a:srgbClr val="000000">
                    <a:alpha val="43137"/>
                  </a:srgbClr>
                </a:outerShdw>
              </a:effectLst>
            </a:endParaRPr>
          </a:p>
        </p:txBody>
      </p:sp>
      <p:sp>
        <p:nvSpPr>
          <p:cNvPr id="10" name="Rectangle 9">
            <a:extLst>
              <a:ext uri="{FF2B5EF4-FFF2-40B4-BE49-F238E27FC236}">
                <a16:creationId xmlns:a16="http://schemas.microsoft.com/office/drawing/2014/main" id="{01E3AC1B-58BA-4974-BE8B-317A48D470BB}"/>
              </a:ext>
            </a:extLst>
          </p:cNvPr>
          <p:cNvSpPr/>
          <p:nvPr/>
        </p:nvSpPr>
        <p:spPr>
          <a:xfrm rot="16200000">
            <a:off x="4519069" y="1166400"/>
            <a:ext cx="112481" cy="3213233"/>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F0F9B0B9-8151-40BC-B4C2-30D5F239D379}"/>
              </a:ext>
            </a:extLst>
          </p:cNvPr>
          <p:cNvSpPr txBox="1"/>
          <p:nvPr/>
        </p:nvSpPr>
        <p:spPr>
          <a:xfrm>
            <a:off x="4159097" y="1926656"/>
            <a:ext cx="1032798" cy="523220"/>
          </a:xfrm>
          <a:prstGeom prst="rect">
            <a:avLst/>
          </a:prstGeom>
          <a:noFill/>
        </p:spPr>
        <p:txBody>
          <a:bodyPr wrap="square" rtlCol="0">
            <a:spAutoFit/>
          </a:bodyPr>
          <a:lstStyle/>
          <a:p>
            <a:r>
              <a:rPr lang="en-US" sz="2800" i="1" dirty="0" err="1"/>
              <a:t>C</a:t>
            </a:r>
            <a:r>
              <a:rPr lang="en-US" sz="2800" i="1" baseline="-25000" dirty="0" err="1"/>
              <a:t>Tmin</a:t>
            </a:r>
            <a:endParaRPr lang="en-US" sz="2800" i="1" baseline="-25000" dirty="0"/>
          </a:p>
        </p:txBody>
      </p:sp>
      <p:sp>
        <p:nvSpPr>
          <p:cNvPr id="19" name="TextBox 18">
            <a:extLst>
              <a:ext uri="{FF2B5EF4-FFF2-40B4-BE49-F238E27FC236}">
                <a16:creationId xmlns:a16="http://schemas.microsoft.com/office/drawing/2014/main" id="{0A6ACADC-F305-45AF-8C08-9A297CB1F768}"/>
              </a:ext>
            </a:extLst>
          </p:cNvPr>
          <p:cNvSpPr txBox="1"/>
          <p:nvPr/>
        </p:nvSpPr>
        <p:spPr>
          <a:xfrm>
            <a:off x="2913881" y="2224654"/>
            <a:ext cx="1032798" cy="523220"/>
          </a:xfrm>
          <a:prstGeom prst="rect">
            <a:avLst/>
          </a:prstGeom>
          <a:noFill/>
        </p:spPr>
        <p:txBody>
          <a:bodyPr wrap="square" rtlCol="0">
            <a:spAutoFit/>
          </a:bodyPr>
          <a:lstStyle/>
          <a:p>
            <a:r>
              <a:rPr lang="en-US" sz="2800" i="1" dirty="0" err="1"/>
              <a:t>C</a:t>
            </a:r>
            <a:r>
              <a:rPr lang="en-US" sz="2800" i="1" baseline="-25000" dirty="0" err="1"/>
              <a:t>Tmax</a:t>
            </a:r>
            <a:endParaRPr lang="en-US" sz="2800" i="1" baseline="-25000" dirty="0"/>
          </a:p>
        </p:txBody>
      </p:sp>
      <p:sp>
        <p:nvSpPr>
          <p:cNvPr id="8" name="Arrow: Down 7">
            <a:extLst>
              <a:ext uri="{FF2B5EF4-FFF2-40B4-BE49-F238E27FC236}">
                <a16:creationId xmlns:a16="http://schemas.microsoft.com/office/drawing/2014/main" id="{D4F51DFE-7001-4B2A-B020-C0110E015C6D}"/>
              </a:ext>
            </a:extLst>
          </p:cNvPr>
          <p:cNvSpPr/>
          <p:nvPr/>
        </p:nvSpPr>
        <p:spPr>
          <a:xfrm>
            <a:off x="3116580" y="2826833"/>
            <a:ext cx="207920" cy="312934"/>
          </a:xfrm>
          <a:prstGeom prst="downArrow">
            <a:avLst/>
          </a:prstGeom>
          <a:gradFill>
            <a:gsLst>
              <a:gs pos="0">
                <a:srgbClr val="FF7C80">
                  <a:alpha val="50000"/>
                </a:srgbClr>
              </a:gs>
              <a:gs pos="100000">
                <a:schemeClr val="bg1"/>
              </a:gs>
              <a:gs pos="100000">
                <a:schemeClr val="accent1">
                  <a:lumMod val="30000"/>
                  <a:lumOff val="70000"/>
                </a:schemeClr>
              </a:gs>
            </a:gsLst>
            <a:lin ang="5400000" scaled="1"/>
          </a:gradFill>
          <a:ln w="3175">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Down 19">
            <a:extLst>
              <a:ext uri="{FF2B5EF4-FFF2-40B4-BE49-F238E27FC236}">
                <a16:creationId xmlns:a16="http://schemas.microsoft.com/office/drawing/2014/main" id="{6E5EB47A-2203-403F-8428-38C04D363EEF}"/>
              </a:ext>
            </a:extLst>
          </p:cNvPr>
          <p:cNvSpPr/>
          <p:nvPr/>
        </p:nvSpPr>
        <p:spPr>
          <a:xfrm>
            <a:off x="5867630" y="2826833"/>
            <a:ext cx="207920" cy="312934"/>
          </a:xfrm>
          <a:prstGeom prst="downArrow">
            <a:avLst/>
          </a:prstGeom>
          <a:gradFill>
            <a:gsLst>
              <a:gs pos="0">
                <a:srgbClr val="FF7C80">
                  <a:alpha val="50000"/>
                </a:srgbClr>
              </a:gs>
              <a:gs pos="100000">
                <a:schemeClr val="bg1"/>
              </a:gs>
              <a:gs pos="100000">
                <a:schemeClr val="accent1">
                  <a:lumMod val="30000"/>
                  <a:lumOff val="70000"/>
                </a:schemeClr>
              </a:gs>
            </a:gsLst>
            <a:lin ang="5400000" scaled="1"/>
          </a:gradFill>
          <a:ln w="3175">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Down 20">
            <a:extLst>
              <a:ext uri="{FF2B5EF4-FFF2-40B4-BE49-F238E27FC236}">
                <a16:creationId xmlns:a16="http://schemas.microsoft.com/office/drawing/2014/main" id="{6E5288FB-D90F-404B-BC87-9546C19C9D94}"/>
              </a:ext>
            </a:extLst>
          </p:cNvPr>
          <p:cNvSpPr/>
          <p:nvPr/>
        </p:nvSpPr>
        <p:spPr>
          <a:xfrm>
            <a:off x="4418501" y="2826833"/>
            <a:ext cx="207920" cy="312934"/>
          </a:xfrm>
          <a:prstGeom prst="downArrow">
            <a:avLst/>
          </a:prstGeom>
          <a:gradFill>
            <a:gsLst>
              <a:gs pos="0">
                <a:srgbClr val="FF7C80">
                  <a:alpha val="50000"/>
                </a:srgbClr>
              </a:gs>
              <a:gs pos="100000">
                <a:schemeClr val="bg1"/>
              </a:gs>
              <a:gs pos="100000">
                <a:schemeClr val="accent1">
                  <a:lumMod val="30000"/>
                  <a:lumOff val="70000"/>
                </a:schemeClr>
              </a:gs>
            </a:gsLst>
            <a:lin ang="5400000" scaled="1"/>
          </a:gradFill>
          <a:ln w="3175">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65ABC89-88C3-4E7D-ADD0-D3FE408CDD59}"/>
              </a:ext>
            </a:extLst>
          </p:cNvPr>
          <p:cNvSpPr txBox="1"/>
          <p:nvPr/>
        </p:nvSpPr>
        <p:spPr>
          <a:xfrm>
            <a:off x="4435493" y="3054877"/>
            <a:ext cx="1824418" cy="369332"/>
          </a:xfrm>
          <a:prstGeom prst="rect">
            <a:avLst/>
          </a:prstGeom>
          <a:noFill/>
        </p:spPr>
        <p:txBody>
          <a:bodyPr wrap="square" rtlCol="0">
            <a:spAutoFit/>
          </a:bodyPr>
          <a:lstStyle/>
          <a:p>
            <a:r>
              <a:rPr lang="en-US" b="1" i="1" dirty="0">
                <a:solidFill>
                  <a:schemeClr val="bg1">
                    <a:lumMod val="75000"/>
                  </a:schemeClr>
                </a:solidFill>
                <a:effectLst>
                  <a:outerShdw blurRad="38100" dist="38100" dir="2700000" algn="tl">
                    <a:srgbClr val="000000">
                      <a:alpha val="43137"/>
                    </a:srgbClr>
                  </a:outerShdw>
                </a:effectLst>
              </a:rPr>
              <a:t>S. haematobium</a:t>
            </a:r>
          </a:p>
        </p:txBody>
      </p:sp>
      <p:sp>
        <p:nvSpPr>
          <p:cNvPr id="22" name="Arrow: Down 21">
            <a:extLst>
              <a:ext uri="{FF2B5EF4-FFF2-40B4-BE49-F238E27FC236}">
                <a16:creationId xmlns:a16="http://schemas.microsoft.com/office/drawing/2014/main" id="{E1A89427-3223-45DD-A4B3-3AD151F1B862}"/>
              </a:ext>
            </a:extLst>
          </p:cNvPr>
          <p:cNvSpPr/>
          <p:nvPr/>
        </p:nvSpPr>
        <p:spPr>
          <a:xfrm rot="16200000">
            <a:off x="4282795" y="1774783"/>
            <a:ext cx="207920" cy="312934"/>
          </a:xfrm>
          <a:prstGeom prst="downArrow">
            <a:avLst/>
          </a:prstGeom>
          <a:gradFill>
            <a:gsLst>
              <a:gs pos="0">
                <a:schemeClr val="accent1">
                  <a:lumMod val="40000"/>
                  <a:lumOff val="60000"/>
                  <a:alpha val="50000"/>
                </a:schemeClr>
              </a:gs>
              <a:gs pos="100000">
                <a:schemeClr val="bg1"/>
              </a:gs>
              <a:gs pos="100000">
                <a:schemeClr val="accent1">
                  <a:lumMod val="30000"/>
                  <a:lumOff val="70000"/>
                </a:schemeClr>
              </a:gs>
            </a:gsLst>
            <a:lin ang="5400000" scaled="1"/>
          </a:gra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Down 22">
            <a:extLst>
              <a:ext uri="{FF2B5EF4-FFF2-40B4-BE49-F238E27FC236}">
                <a16:creationId xmlns:a16="http://schemas.microsoft.com/office/drawing/2014/main" id="{3B003643-CA68-44A6-884C-92EBFD63E53C}"/>
              </a:ext>
            </a:extLst>
          </p:cNvPr>
          <p:cNvSpPr/>
          <p:nvPr/>
        </p:nvSpPr>
        <p:spPr>
          <a:xfrm rot="16200000">
            <a:off x="4282795" y="3350155"/>
            <a:ext cx="207920" cy="312934"/>
          </a:xfrm>
          <a:prstGeom prst="downArrow">
            <a:avLst/>
          </a:prstGeom>
          <a:gradFill>
            <a:gsLst>
              <a:gs pos="0">
                <a:schemeClr val="accent1">
                  <a:lumMod val="40000"/>
                  <a:lumOff val="60000"/>
                  <a:alpha val="50000"/>
                </a:schemeClr>
              </a:gs>
              <a:gs pos="100000">
                <a:schemeClr val="bg1"/>
              </a:gs>
              <a:gs pos="100000">
                <a:schemeClr val="accent1">
                  <a:lumMod val="30000"/>
                  <a:lumOff val="70000"/>
                </a:schemeClr>
              </a:gs>
            </a:gsLst>
            <a:lin ang="5400000" scaled="1"/>
          </a:gra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Down 23">
            <a:extLst>
              <a:ext uri="{FF2B5EF4-FFF2-40B4-BE49-F238E27FC236}">
                <a16:creationId xmlns:a16="http://schemas.microsoft.com/office/drawing/2014/main" id="{70F48629-686C-4707-BAA9-F8F9B84491D3}"/>
              </a:ext>
            </a:extLst>
          </p:cNvPr>
          <p:cNvSpPr/>
          <p:nvPr/>
        </p:nvSpPr>
        <p:spPr>
          <a:xfrm rot="16200000">
            <a:off x="4282795" y="4549483"/>
            <a:ext cx="207920" cy="312934"/>
          </a:xfrm>
          <a:prstGeom prst="downArrow">
            <a:avLst/>
          </a:prstGeom>
          <a:gradFill>
            <a:gsLst>
              <a:gs pos="0">
                <a:schemeClr val="accent1">
                  <a:lumMod val="40000"/>
                  <a:lumOff val="60000"/>
                  <a:alpha val="50000"/>
                </a:schemeClr>
              </a:gs>
              <a:gs pos="100000">
                <a:schemeClr val="bg1"/>
              </a:gs>
              <a:gs pos="100000">
                <a:schemeClr val="accent1">
                  <a:lumMod val="30000"/>
                  <a:lumOff val="70000"/>
                </a:schemeClr>
              </a:gs>
            </a:gsLst>
            <a:lin ang="5400000" scaled="1"/>
          </a:gra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Right 24">
            <a:extLst>
              <a:ext uri="{FF2B5EF4-FFF2-40B4-BE49-F238E27FC236}">
                <a16:creationId xmlns:a16="http://schemas.microsoft.com/office/drawing/2014/main" id="{45B0019D-4FDD-4F5D-A028-FD6955C5C5D7}"/>
              </a:ext>
            </a:extLst>
          </p:cNvPr>
          <p:cNvSpPr/>
          <p:nvPr/>
        </p:nvSpPr>
        <p:spPr>
          <a:xfrm rot="19016685">
            <a:off x="7693143" y="3117889"/>
            <a:ext cx="1069141" cy="457200"/>
          </a:xfrm>
          <a:prstGeom prst="rightArrow">
            <a:avLst/>
          </a:prstGeom>
          <a:gradFill flip="none" rotWithShape="1">
            <a:gsLst>
              <a:gs pos="0">
                <a:srgbClr val="FF0000">
                  <a:alpha val="20000"/>
                </a:srgbClr>
              </a:gs>
              <a:gs pos="100000">
                <a:schemeClr val="bg1"/>
              </a:gs>
            </a:gsLst>
            <a:path path="circle">
              <a:fillToRect l="100000" t="100000"/>
            </a:path>
            <a:tileRect r="-100000" b="-100000"/>
          </a:grad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83A0C02C-1C46-1FB6-D5AD-FEB44565D573}"/>
              </a:ext>
            </a:extLst>
          </p:cNvPr>
          <p:cNvPicPr>
            <a:picLocks noChangeAspect="1"/>
          </p:cNvPicPr>
          <p:nvPr/>
        </p:nvPicPr>
        <p:blipFill>
          <a:blip r:embed="rId5"/>
          <a:stretch>
            <a:fillRect/>
          </a:stretch>
        </p:blipFill>
        <p:spPr>
          <a:xfrm>
            <a:off x="1828418" y="1121368"/>
            <a:ext cx="4485360" cy="4966654"/>
          </a:xfrm>
          <a:prstGeom prst="rect">
            <a:avLst/>
          </a:prstGeom>
        </p:spPr>
      </p:pic>
      <p:sp>
        <p:nvSpPr>
          <p:cNvPr id="14" name="TextBox 13">
            <a:extLst>
              <a:ext uri="{FF2B5EF4-FFF2-40B4-BE49-F238E27FC236}">
                <a16:creationId xmlns:a16="http://schemas.microsoft.com/office/drawing/2014/main" id="{988DBB35-0AFB-50B2-40C4-DAB8CB5826F1}"/>
              </a:ext>
            </a:extLst>
          </p:cNvPr>
          <p:cNvSpPr txBox="1"/>
          <p:nvPr/>
        </p:nvSpPr>
        <p:spPr>
          <a:xfrm>
            <a:off x="1803863" y="1156638"/>
            <a:ext cx="4572544" cy="369332"/>
          </a:xfrm>
          <a:prstGeom prst="rect">
            <a:avLst/>
          </a:prstGeom>
          <a:solidFill>
            <a:schemeClr val="bg1"/>
          </a:solidFill>
        </p:spPr>
        <p:txBody>
          <a:bodyPr wrap="square" rtlCol="0">
            <a:spAutoFit/>
          </a:bodyPr>
          <a:lstStyle/>
          <a:p>
            <a:r>
              <a:rPr lang="en-US" b="1" i="1" dirty="0"/>
              <a:t>From: Stensgaard et al. Acta </a:t>
            </a:r>
            <a:r>
              <a:rPr lang="en-US" b="1" i="1" dirty="0" err="1"/>
              <a:t>Tropica</a:t>
            </a:r>
            <a:r>
              <a:rPr lang="en-US" b="1" i="1" dirty="0"/>
              <a:t> 2011</a:t>
            </a:r>
          </a:p>
        </p:txBody>
      </p:sp>
      <p:pic>
        <p:nvPicPr>
          <p:cNvPr id="27" name="Picture 26">
            <a:extLst>
              <a:ext uri="{FF2B5EF4-FFF2-40B4-BE49-F238E27FC236}">
                <a16:creationId xmlns:a16="http://schemas.microsoft.com/office/drawing/2014/main" id="{B1079452-76C0-4C66-BB12-D9E040E27315}"/>
              </a:ext>
            </a:extLst>
          </p:cNvPr>
          <p:cNvPicPr>
            <a:picLocks noChangeAspect="1"/>
          </p:cNvPicPr>
          <p:nvPr/>
        </p:nvPicPr>
        <p:blipFill rotWithShape="1">
          <a:blip r:embed="rId6"/>
          <a:srcRect t="64019" r="55934"/>
          <a:stretch/>
        </p:blipFill>
        <p:spPr>
          <a:xfrm>
            <a:off x="1814853" y="4594132"/>
            <a:ext cx="2024753" cy="1365389"/>
          </a:xfrm>
          <a:prstGeom prst="rect">
            <a:avLst/>
          </a:prstGeom>
        </p:spPr>
      </p:pic>
      <p:sp>
        <p:nvSpPr>
          <p:cNvPr id="26" name="TextBox 25">
            <a:extLst>
              <a:ext uri="{FF2B5EF4-FFF2-40B4-BE49-F238E27FC236}">
                <a16:creationId xmlns:a16="http://schemas.microsoft.com/office/drawing/2014/main" id="{7888768A-47EE-EDDC-8F22-413102E4D0CC}"/>
              </a:ext>
            </a:extLst>
          </p:cNvPr>
          <p:cNvSpPr txBox="1"/>
          <p:nvPr/>
        </p:nvSpPr>
        <p:spPr>
          <a:xfrm>
            <a:off x="5804488" y="4917047"/>
            <a:ext cx="1115437" cy="369332"/>
          </a:xfrm>
          <a:prstGeom prst="rect">
            <a:avLst/>
          </a:prstGeom>
          <a:noFill/>
        </p:spPr>
        <p:txBody>
          <a:bodyPr wrap="square" rtlCol="0">
            <a:spAutoFit/>
          </a:bodyPr>
          <a:lstStyle/>
          <a:p>
            <a:r>
              <a:rPr lang="en-US" dirty="0"/>
              <a:t>BIO11</a:t>
            </a:r>
          </a:p>
        </p:txBody>
      </p:sp>
      <p:sp>
        <p:nvSpPr>
          <p:cNvPr id="28" name="TextBox 27">
            <a:extLst>
              <a:ext uri="{FF2B5EF4-FFF2-40B4-BE49-F238E27FC236}">
                <a16:creationId xmlns:a16="http://schemas.microsoft.com/office/drawing/2014/main" id="{62F7A8BE-961D-B1D1-6167-E9A9301B3C42}"/>
              </a:ext>
            </a:extLst>
          </p:cNvPr>
          <p:cNvSpPr txBox="1"/>
          <p:nvPr/>
        </p:nvSpPr>
        <p:spPr>
          <a:xfrm>
            <a:off x="2172338" y="1702945"/>
            <a:ext cx="1115437" cy="369332"/>
          </a:xfrm>
          <a:prstGeom prst="rect">
            <a:avLst/>
          </a:prstGeom>
          <a:noFill/>
        </p:spPr>
        <p:txBody>
          <a:bodyPr wrap="square" rtlCol="0">
            <a:spAutoFit/>
          </a:bodyPr>
          <a:lstStyle/>
          <a:p>
            <a:r>
              <a:rPr lang="en-US" dirty="0"/>
              <a:t>BIO10</a:t>
            </a:r>
          </a:p>
        </p:txBody>
      </p:sp>
      <p:sp>
        <p:nvSpPr>
          <p:cNvPr id="31" name="TextBox 30">
            <a:extLst>
              <a:ext uri="{FF2B5EF4-FFF2-40B4-BE49-F238E27FC236}">
                <a16:creationId xmlns:a16="http://schemas.microsoft.com/office/drawing/2014/main" id="{61760335-6904-1243-3571-7D183DF205CC}"/>
              </a:ext>
            </a:extLst>
          </p:cNvPr>
          <p:cNvSpPr txBox="1"/>
          <p:nvPr/>
        </p:nvSpPr>
        <p:spPr>
          <a:xfrm>
            <a:off x="2242464" y="6349375"/>
            <a:ext cx="7668018" cy="338554"/>
          </a:xfrm>
          <a:prstGeom prst="rect">
            <a:avLst/>
          </a:prstGeom>
          <a:noFill/>
        </p:spPr>
        <p:txBody>
          <a:bodyPr wrap="square">
            <a:spAutoFit/>
          </a:bodyPr>
          <a:lstStyle/>
          <a:p>
            <a:r>
              <a:rPr lang="en-US" sz="1600" b="1" i="1" u="none" strike="noStrike" dirty="0" err="1">
                <a:latin typeface="CharisSIL"/>
              </a:rPr>
              <a:t>C</a:t>
            </a:r>
            <a:r>
              <a:rPr lang="en-US" sz="1600" b="1" i="1" u="none" strike="noStrike" baseline="-25000" dirty="0" err="1">
                <a:latin typeface="CharisSIL"/>
              </a:rPr>
              <a:t>Tmi</a:t>
            </a:r>
            <a:r>
              <a:rPr lang="en-US" sz="1600" b="1" i="0" u="none" strike="noStrike" baseline="-25000" dirty="0" err="1">
                <a:latin typeface="CharisSIL"/>
              </a:rPr>
              <a:t>n</a:t>
            </a:r>
            <a:r>
              <a:rPr lang="en-US" sz="1600" b="1" i="0" u="none" strike="noStrike" baseline="-25000" dirty="0">
                <a:latin typeface="CharisSIL"/>
              </a:rPr>
              <a:t> </a:t>
            </a:r>
            <a:r>
              <a:rPr lang="en-US" sz="1600" b="1" i="0" u="none" strike="noStrike" dirty="0">
                <a:latin typeface="CharisSIL"/>
              </a:rPr>
              <a:t>and </a:t>
            </a:r>
            <a:r>
              <a:rPr lang="en-US" sz="1600" b="1" i="1" u="none" strike="noStrike" dirty="0" err="1">
                <a:latin typeface="CharisSIL"/>
              </a:rPr>
              <a:t>C</a:t>
            </a:r>
            <a:r>
              <a:rPr lang="en-US" sz="1600" b="1" i="1" u="none" strike="noStrike" baseline="-25000" dirty="0" err="1">
                <a:latin typeface="CharisSIL"/>
              </a:rPr>
              <a:t>Tmax</a:t>
            </a:r>
            <a:r>
              <a:rPr lang="en-US" sz="1600" b="1" i="1" u="none" strike="noStrike" baseline="-25000" dirty="0">
                <a:latin typeface="CharisSIL"/>
              </a:rPr>
              <a:t> </a:t>
            </a:r>
            <a:r>
              <a:rPr lang="en-US" sz="1600" b="1" i="0" u="none" strike="noStrike" dirty="0">
                <a:latin typeface="CharisSIL"/>
              </a:rPr>
              <a:t>from </a:t>
            </a:r>
            <a:r>
              <a:rPr lang="en-US" sz="1600" b="1" i="0" u="none" strike="noStrike" baseline="0" dirty="0" err="1">
                <a:latin typeface="CharisSIL"/>
              </a:rPr>
              <a:t>Pfluger</a:t>
            </a:r>
            <a:r>
              <a:rPr lang="en-US" sz="1600" b="1" i="0" u="none" strike="noStrike" baseline="0" dirty="0">
                <a:latin typeface="CharisSIL"/>
              </a:rPr>
              <a:t> (1980, 1981, 1984), Gordon et al. (1934), Foster (1964)</a:t>
            </a:r>
            <a:endParaRPr lang="en-US" sz="4400" b="1" dirty="0"/>
          </a:p>
        </p:txBody>
      </p:sp>
    </p:spTree>
    <p:extLst>
      <p:ext uri="{BB962C8B-B14F-4D97-AF65-F5344CB8AC3E}">
        <p14:creationId xmlns:p14="http://schemas.microsoft.com/office/powerpoint/2010/main" val="1412929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subTnLst>
                                    <p:set>
                                      <p:cBhvr override="childStyle">
                                        <p:cTn dur="1" fill="hold" display="0" masterRel="nextClick" afterEffect="1"/>
                                        <p:tgtEl>
                                          <p:spTgt spid="28"/>
                                        </p:tgtEl>
                                        <p:attrNameLst>
                                          <p:attrName>style.visibility</p:attrName>
                                        </p:attrNameLst>
                                      </p:cBhvr>
                                      <p:to>
                                        <p:strVal val="hidden"/>
                                      </p:to>
                                    </p:set>
                                  </p:sub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subTnLst>
                                    <p:set>
                                      <p:cBhvr override="childStyle">
                                        <p:cTn dur="1" fill="hold" display="0" masterRel="nextClick" afterEffect="1"/>
                                        <p:tgtEl>
                                          <p:spTgt spid="26"/>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31" presetClass="exit" presetSubtype="0" fill="hold" grpId="0" nodeType="clickEffect">
                                  <p:stCondLst>
                                    <p:cond delay="0"/>
                                  </p:stCondLst>
                                  <p:childTnLst>
                                    <p:anim calcmode="lin" valueType="num">
                                      <p:cBhvr>
                                        <p:cTn id="14" dur="1000"/>
                                        <p:tgtEl>
                                          <p:spTgt spid="6"/>
                                        </p:tgtEl>
                                        <p:attrNameLst>
                                          <p:attrName>ppt_w</p:attrName>
                                        </p:attrNameLst>
                                      </p:cBhvr>
                                      <p:tavLst>
                                        <p:tav tm="0">
                                          <p:val>
                                            <p:strVal val="ppt_w"/>
                                          </p:val>
                                        </p:tav>
                                        <p:tav tm="100000">
                                          <p:val>
                                            <p:fltVal val="0"/>
                                          </p:val>
                                        </p:tav>
                                      </p:tavLst>
                                    </p:anim>
                                    <p:anim calcmode="lin" valueType="num">
                                      <p:cBhvr>
                                        <p:cTn id="15" dur="1000"/>
                                        <p:tgtEl>
                                          <p:spTgt spid="6"/>
                                        </p:tgtEl>
                                        <p:attrNameLst>
                                          <p:attrName>ppt_h</p:attrName>
                                        </p:attrNameLst>
                                      </p:cBhvr>
                                      <p:tavLst>
                                        <p:tav tm="0">
                                          <p:val>
                                            <p:strVal val="ppt_h"/>
                                          </p:val>
                                        </p:tav>
                                        <p:tav tm="100000">
                                          <p:val>
                                            <p:fltVal val="0"/>
                                          </p:val>
                                        </p:tav>
                                      </p:tavLst>
                                    </p:anim>
                                    <p:anim calcmode="lin" valueType="num">
                                      <p:cBhvr>
                                        <p:cTn id="16" dur="1000"/>
                                        <p:tgtEl>
                                          <p:spTgt spid="6"/>
                                        </p:tgtEl>
                                        <p:attrNameLst>
                                          <p:attrName>style.rotation</p:attrName>
                                        </p:attrNameLst>
                                      </p:cBhvr>
                                      <p:tavLst>
                                        <p:tav tm="0">
                                          <p:val>
                                            <p:fltVal val="0"/>
                                          </p:val>
                                        </p:tav>
                                        <p:tav tm="100000">
                                          <p:val>
                                            <p:fltVal val="90"/>
                                          </p:val>
                                        </p:tav>
                                      </p:tavLst>
                                    </p:anim>
                                    <p:animEffect transition="out" filter="fade">
                                      <p:cBhvr>
                                        <p:cTn id="17" dur="1000"/>
                                        <p:tgtEl>
                                          <p:spTgt spid="6"/>
                                        </p:tgtEl>
                                      </p:cBhvr>
                                    </p:animEffect>
                                    <p:set>
                                      <p:cBhvr>
                                        <p:cTn id="18" dur="1" fill="hold">
                                          <p:stCondLst>
                                            <p:cond delay="999"/>
                                          </p:stCondLst>
                                        </p:cTn>
                                        <p:tgtEl>
                                          <p:spTgt spid="6"/>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xit" presetSubtype="0" fill="hold" nodeType="withEffect">
                                  <p:stCondLst>
                                    <p:cond delay="0"/>
                                  </p:stCondLst>
                                  <p:childTnLst>
                                    <p:animEffect transition="out" filter="fade">
                                      <p:cBhvr>
                                        <p:cTn id="26" dur="500"/>
                                        <p:tgtEl>
                                          <p:spTgt spid="2050"/>
                                        </p:tgtEl>
                                      </p:cBhvr>
                                    </p:animEffect>
                                    <p:set>
                                      <p:cBhvr>
                                        <p:cTn id="27" dur="1" fill="hold">
                                          <p:stCondLst>
                                            <p:cond delay="499"/>
                                          </p:stCondLst>
                                        </p:cTn>
                                        <p:tgtEl>
                                          <p:spTgt spid="2050"/>
                                        </p:tgtEl>
                                        <p:attrNameLst>
                                          <p:attrName>style.visibility</p:attrName>
                                        </p:attrNameLst>
                                      </p:cBhvr>
                                      <p:to>
                                        <p:strVal val="hidden"/>
                                      </p:to>
                                    </p:set>
                                  </p:childTnLst>
                                </p:cTn>
                              </p:par>
                              <p:par>
                                <p:cTn id="28" presetID="10"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500"/>
                                        <p:tgtEl>
                                          <p:spTgt spid="2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par>
                                <p:cTn id="45" presetID="10" presetClass="entr" presetSubtype="0" fill="hold" nodeType="with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6" grpId="0" animBg="1"/>
      <p:bldP spid="16" grpId="0" animBg="1"/>
      <p:bldP spid="18" grpId="0" animBg="1"/>
      <p:bldP spid="25" grpId="0" animBg="1"/>
      <p:bldP spid="14" grpId="0" animBg="1"/>
      <p:bldP spid="26" grpId="0"/>
      <p:bldP spid="2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CB47E-D572-F44D-4056-2AC9D72EE29E}"/>
              </a:ext>
            </a:extLst>
          </p:cNvPr>
          <p:cNvSpPr>
            <a:spLocks noGrp="1"/>
          </p:cNvSpPr>
          <p:nvPr>
            <p:ph type="title"/>
          </p:nvPr>
        </p:nvSpPr>
        <p:spPr>
          <a:xfrm>
            <a:off x="838200" y="417010"/>
            <a:ext cx="10515600" cy="1325563"/>
          </a:xfrm>
        </p:spPr>
        <p:txBody>
          <a:bodyPr>
            <a:normAutofit fontScale="90000"/>
          </a:bodyPr>
          <a:lstStyle/>
          <a:p>
            <a:r>
              <a:rPr lang="en-US" sz="4000" b="1" dirty="0">
                <a:latin typeface="+mn-lt"/>
              </a:rPr>
              <a:t>Published papers on schistosomiasis and CC present</a:t>
            </a:r>
            <a:br>
              <a:rPr lang="en-US" sz="4000" b="1" dirty="0">
                <a:latin typeface="+mn-lt"/>
              </a:rPr>
            </a:br>
            <a:r>
              <a:rPr lang="en-US" sz="4000" b="1" dirty="0">
                <a:latin typeface="+mn-lt"/>
              </a:rPr>
              <a:t>multiple (and sometime contradicting) results</a:t>
            </a:r>
            <a:br>
              <a:rPr lang="en-US" sz="4000" b="1" dirty="0">
                <a:latin typeface="+mn-lt"/>
              </a:rPr>
            </a:br>
            <a:r>
              <a:rPr lang="en-US" sz="2000" b="1" dirty="0">
                <a:latin typeface="+mn-lt"/>
              </a:rPr>
              <a:t>Stensgaard et al. 2019</a:t>
            </a:r>
            <a:endParaRPr lang="en-US" sz="4000" b="1" dirty="0">
              <a:latin typeface="+mn-lt"/>
            </a:endParaRPr>
          </a:p>
        </p:txBody>
      </p:sp>
      <p:pic>
        <p:nvPicPr>
          <p:cNvPr id="9" name="Picture 8">
            <a:extLst>
              <a:ext uri="{FF2B5EF4-FFF2-40B4-BE49-F238E27FC236}">
                <a16:creationId xmlns:a16="http://schemas.microsoft.com/office/drawing/2014/main" id="{E13DEB12-7E72-ACF4-396D-1D87CE268F7E}"/>
              </a:ext>
            </a:extLst>
          </p:cNvPr>
          <p:cNvPicPr>
            <a:picLocks noChangeAspect="1"/>
          </p:cNvPicPr>
          <p:nvPr/>
        </p:nvPicPr>
        <p:blipFill>
          <a:blip r:embed="rId3"/>
          <a:stretch>
            <a:fillRect/>
          </a:stretch>
        </p:blipFill>
        <p:spPr>
          <a:xfrm>
            <a:off x="723668" y="2080261"/>
            <a:ext cx="10717530" cy="3961878"/>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AFB74271-4578-DAB2-231E-D3A9C4FAB082}"/>
              </a:ext>
            </a:extLst>
          </p:cNvPr>
          <p:cNvSpPr txBox="1"/>
          <p:nvPr/>
        </p:nvSpPr>
        <p:spPr>
          <a:xfrm>
            <a:off x="2697248" y="3002254"/>
            <a:ext cx="720090" cy="369332"/>
          </a:xfrm>
          <a:prstGeom prst="rect">
            <a:avLst/>
          </a:prstGeom>
          <a:noFill/>
        </p:spPr>
        <p:txBody>
          <a:bodyPr wrap="square" rtlCol="0">
            <a:spAutoFit/>
          </a:bodyPr>
          <a:lstStyle/>
          <a:p>
            <a:r>
              <a:rPr lang="en-US" dirty="0"/>
              <a:t>26</a:t>
            </a:r>
          </a:p>
        </p:txBody>
      </p:sp>
      <p:sp>
        <p:nvSpPr>
          <p:cNvPr id="11" name="TextBox 10">
            <a:extLst>
              <a:ext uri="{FF2B5EF4-FFF2-40B4-BE49-F238E27FC236}">
                <a16:creationId xmlns:a16="http://schemas.microsoft.com/office/drawing/2014/main" id="{813D55F0-4681-8CA3-F705-B01BC5F2FC79}"/>
              </a:ext>
            </a:extLst>
          </p:cNvPr>
          <p:cNvSpPr txBox="1"/>
          <p:nvPr/>
        </p:nvSpPr>
        <p:spPr>
          <a:xfrm>
            <a:off x="3414043" y="2504575"/>
            <a:ext cx="720090" cy="369332"/>
          </a:xfrm>
          <a:prstGeom prst="rect">
            <a:avLst/>
          </a:prstGeom>
          <a:noFill/>
        </p:spPr>
        <p:txBody>
          <a:bodyPr wrap="square" rtlCol="0">
            <a:spAutoFit/>
          </a:bodyPr>
          <a:lstStyle/>
          <a:p>
            <a:r>
              <a:rPr lang="en-US" dirty="0"/>
              <a:t>48</a:t>
            </a:r>
          </a:p>
        </p:txBody>
      </p:sp>
      <p:sp>
        <p:nvSpPr>
          <p:cNvPr id="12" name="TextBox 11">
            <a:extLst>
              <a:ext uri="{FF2B5EF4-FFF2-40B4-BE49-F238E27FC236}">
                <a16:creationId xmlns:a16="http://schemas.microsoft.com/office/drawing/2014/main" id="{B3DC1071-1C04-2E77-A9EC-BF1736868B4D}"/>
              </a:ext>
            </a:extLst>
          </p:cNvPr>
          <p:cNvSpPr txBox="1"/>
          <p:nvPr/>
        </p:nvSpPr>
        <p:spPr>
          <a:xfrm>
            <a:off x="1977158" y="3469111"/>
            <a:ext cx="720090" cy="369332"/>
          </a:xfrm>
          <a:prstGeom prst="rect">
            <a:avLst/>
          </a:prstGeom>
          <a:noFill/>
        </p:spPr>
        <p:txBody>
          <a:bodyPr wrap="square" rtlCol="0">
            <a:spAutoFit/>
          </a:bodyPr>
          <a:lstStyle/>
          <a:p>
            <a:r>
              <a:rPr lang="en-US" dirty="0"/>
              <a:t>  6</a:t>
            </a:r>
          </a:p>
        </p:txBody>
      </p:sp>
      <p:sp>
        <p:nvSpPr>
          <p:cNvPr id="13" name="Arrow: Up 12">
            <a:extLst>
              <a:ext uri="{FF2B5EF4-FFF2-40B4-BE49-F238E27FC236}">
                <a16:creationId xmlns:a16="http://schemas.microsoft.com/office/drawing/2014/main" id="{46F9027F-C7F5-5ED1-2AAE-9B6930F79A85}"/>
              </a:ext>
            </a:extLst>
          </p:cNvPr>
          <p:cNvSpPr/>
          <p:nvPr/>
        </p:nvSpPr>
        <p:spPr>
          <a:xfrm>
            <a:off x="3774088" y="2466134"/>
            <a:ext cx="284205" cy="407773"/>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Up 13">
            <a:extLst>
              <a:ext uri="{FF2B5EF4-FFF2-40B4-BE49-F238E27FC236}">
                <a16:creationId xmlns:a16="http://schemas.microsoft.com/office/drawing/2014/main" id="{2BEA552F-EDAA-13A4-7410-18B4F8E17D2A}"/>
              </a:ext>
            </a:extLst>
          </p:cNvPr>
          <p:cNvSpPr/>
          <p:nvPr/>
        </p:nvSpPr>
        <p:spPr>
          <a:xfrm flipV="1">
            <a:off x="2413043" y="3460136"/>
            <a:ext cx="284205" cy="407773"/>
          </a:xfrm>
          <a:prstGeom prst="up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Left-Right 14">
            <a:extLst>
              <a:ext uri="{FF2B5EF4-FFF2-40B4-BE49-F238E27FC236}">
                <a16:creationId xmlns:a16="http://schemas.microsoft.com/office/drawing/2014/main" id="{1CC98B8E-3B6C-DDA2-77A9-03DA638E0E37}"/>
              </a:ext>
            </a:extLst>
          </p:cNvPr>
          <p:cNvSpPr/>
          <p:nvPr/>
        </p:nvSpPr>
        <p:spPr>
          <a:xfrm>
            <a:off x="3057293" y="3002254"/>
            <a:ext cx="518984" cy="32678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90413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6A8EA-4918-7663-99C0-6AFC291FC627}"/>
              </a:ext>
            </a:extLst>
          </p:cNvPr>
          <p:cNvSpPr>
            <a:spLocks noGrp="1"/>
          </p:cNvSpPr>
          <p:nvPr>
            <p:ph type="title"/>
          </p:nvPr>
        </p:nvSpPr>
        <p:spPr/>
        <p:txBody>
          <a:bodyPr>
            <a:normAutofit/>
          </a:bodyPr>
          <a:lstStyle/>
          <a:p>
            <a:r>
              <a:rPr lang="en-US" sz="3600" b="1" dirty="0">
                <a:latin typeface="+mn-lt"/>
              </a:rPr>
              <a:t>General finding for NTDs and other priority diseases</a:t>
            </a:r>
          </a:p>
        </p:txBody>
      </p:sp>
      <p:sp>
        <p:nvSpPr>
          <p:cNvPr id="3" name="Content Placeholder 2">
            <a:extLst>
              <a:ext uri="{FF2B5EF4-FFF2-40B4-BE49-F238E27FC236}">
                <a16:creationId xmlns:a16="http://schemas.microsoft.com/office/drawing/2014/main" id="{B27C13F3-1DB0-55B5-AC0D-64A625A5CE85}"/>
              </a:ext>
            </a:extLst>
          </p:cNvPr>
          <p:cNvSpPr>
            <a:spLocks noGrp="1"/>
          </p:cNvSpPr>
          <p:nvPr>
            <p:ph idx="1"/>
          </p:nvPr>
        </p:nvSpPr>
        <p:spPr>
          <a:xfrm>
            <a:off x="838200" y="1825625"/>
            <a:ext cx="10515600" cy="4544826"/>
          </a:xfrm>
        </p:spPr>
        <p:txBody>
          <a:bodyPr>
            <a:normAutofit fontScale="92500" lnSpcReduction="10000"/>
          </a:bodyPr>
          <a:lstStyle/>
          <a:p>
            <a:r>
              <a:rPr lang="en-US" dirty="0"/>
              <a:t>warmer temperatures increase transmission of vector-borne disease up to thermal optimum or “turn-over point,” above which transmission slows</a:t>
            </a:r>
          </a:p>
          <a:p>
            <a:r>
              <a:rPr lang="en-US" dirty="0"/>
              <a:t>Thermal optimum is species specific. </a:t>
            </a:r>
            <a:br>
              <a:rPr lang="en-US" dirty="0"/>
            </a:br>
            <a:r>
              <a:rPr lang="en-US" dirty="0"/>
              <a:t>For example, malaria is most likely to spread at 25 degrees Celsius while the risk of zika is highest at 29 degrees Celsius</a:t>
            </a:r>
          </a:p>
          <a:p>
            <a:r>
              <a:rPr lang="en-US" b="0" i="0" dirty="0">
                <a:effectLst/>
                <a:latin typeface="Source Sans Pro" panose="020B0503030403020204" pitchFamily="34" charset="0"/>
                <a:sym typeface="Wingdings" panose="05000000000000000000" pitchFamily="2" charset="2"/>
              </a:rPr>
              <a:t> </a:t>
            </a:r>
            <a:r>
              <a:rPr lang="en-US" b="0" i="0" dirty="0">
                <a:effectLst/>
                <a:latin typeface="Source Sans Pro" panose="020B0503030403020204" pitchFamily="34" charset="0"/>
              </a:rPr>
              <a:t>a few degrees of warming has a really different impact depending on where you start relative to the optimum</a:t>
            </a:r>
          </a:p>
          <a:p>
            <a:r>
              <a:rPr lang="en-US" dirty="0">
                <a:latin typeface="Source Sans Pro" panose="020B0503030403020204" pitchFamily="34" charset="0"/>
              </a:rPr>
              <a:t>Accordingly:</a:t>
            </a:r>
            <a:endParaRPr lang="en-US" b="0" i="0" dirty="0">
              <a:effectLst/>
              <a:latin typeface="Source Sans Pro" panose="020B0503030403020204" pitchFamily="34" charset="0"/>
            </a:endParaRPr>
          </a:p>
          <a:p>
            <a:pPr lvl="1"/>
            <a:r>
              <a:rPr lang="en-US" b="1" i="0" dirty="0">
                <a:effectLst/>
                <a:latin typeface="Source Sans Pro" panose="020B0503030403020204" pitchFamily="34" charset="0"/>
              </a:rPr>
              <a:t>(fairly) good news</a:t>
            </a:r>
            <a:r>
              <a:rPr lang="en-US" b="0" i="0" dirty="0">
                <a:effectLst/>
                <a:latin typeface="Source Sans Pro" panose="020B0503030403020204" pitchFamily="34" charset="0"/>
              </a:rPr>
              <a:t>: higher global temperatures will decrease the chance of most vector-borne disease spreading in places that are currently relatively warm. </a:t>
            </a:r>
          </a:p>
          <a:p>
            <a:pPr lvl="1"/>
            <a:r>
              <a:rPr lang="en-US" b="1" i="0" dirty="0">
                <a:effectLst/>
                <a:latin typeface="Source Sans Pro" panose="020B0503030403020204" pitchFamily="34" charset="0"/>
              </a:rPr>
              <a:t>bad news:</a:t>
            </a:r>
            <a:r>
              <a:rPr lang="en-US" b="0" i="0" dirty="0">
                <a:effectLst/>
                <a:latin typeface="Source Sans Pro" panose="020B0503030403020204" pitchFamily="34" charset="0"/>
              </a:rPr>
              <a:t> warming will increase the chance that all diseases spread in places that are currently relatively cold.</a:t>
            </a:r>
            <a:r>
              <a:rPr lang="en-US" dirty="0"/>
              <a:t>.</a:t>
            </a:r>
          </a:p>
        </p:txBody>
      </p:sp>
      <p:sp>
        <p:nvSpPr>
          <p:cNvPr id="6" name="TextBox 5">
            <a:extLst>
              <a:ext uri="{FF2B5EF4-FFF2-40B4-BE49-F238E27FC236}">
                <a16:creationId xmlns:a16="http://schemas.microsoft.com/office/drawing/2014/main" id="{892488F3-2DFF-3386-38B7-6F07687C2509}"/>
              </a:ext>
            </a:extLst>
          </p:cNvPr>
          <p:cNvSpPr txBox="1"/>
          <p:nvPr/>
        </p:nvSpPr>
        <p:spPr>
          <a:xfrm>
            <a:off x="1179980" y="6370451"/>
            <a:ext cx="7614396" cy="369332"/>
          </a:xfrm>
          <a:prstGeom prst="rect">
            <a:avLst/>
          </a:prstGeom>
          <a:noFill/>
        </p:spPr>
        <p:txBody>
          <a:bodyPr wrap="square">
            <a:spAutoFit/>
          </a:bodyPr>
          <a:lstStyle/>
          <a:p>
            <a:r>
              <a:rPr lang="en-US" sz="1800" dirty="0"/>
              <a:t>General and systematic reviews: Booth (2018), </a:t>
            </a:r>
            <a:r>
              <a:rPr lang="en-US" sz="1800" dirty="0" err="1"/>
              <a:t>Tidman</a:t>
            </a:r>
            <a:r>
              <a:rPr lang="en-US" sz="1800" dirty="0"/>
              <a:t> et al. (2021)</a:t>
            </a:r>
            <a:endParaRPr lang="en-US" dirty="0"/>
          </a:p>
        </p:txBody>
      </p:sp>
    </p:spTree>
    <p:extLst>
      <p:ext uri="{BB962C8B-B14F-4D97-AF65-F5344CB8AC3E}">
        <p14:creationId xmlns:p14="http://schemas.microsoft.com/office/powerpoint/2010/main" val="3337240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rgbClr val="B2B2B2"/>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rgbClr val="B2B2B2"/>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rgbClr val="B2B2B2"/>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A26C624C-963C-4795-B05B-6565DB5AB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4" descr="Public health emergency decreed in Puerto Rico after passage of Fiona ...">
            <a:extLst>
              <a:ext uri="{FF2B5EF4-FFF2-40B4-BE49-F238E27FC236}">
                <a16:creationId xmlns:a16="http://schemas.microsoft.com/office/drawing/2014/main" id="{5F70737E-8E54-9690-1755-F6E4997FB3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563" r="21136" b="-3"/>
          <a:stretch/>
        </p:blipFill>
        <p:spPr bwMode="auto">
          <a:xfrm>
            <a:off x="20" y="10"/>
            <a:ext cx="3728839" cy="419735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91FE76F6-497F-A109-CCAC-CDC5A0488F1F}"/>
              </a:ext>
            </a:extLst>
          </p:cNvPr>
          <p:cNvPicPr>
            <a:picLocks noChangeAspect="1"/>
          </p:cNvPicPr>
          <p:nvPr/>
        </p:nvPicPr>
        <p:blipFill rotWithShape="1">
          <a:blip r:embed="rId3"/>
          <a:srcRect t="4369" r="1" b="1"/>
          <a:stretch/>
        </p:blipFill>
        <p:spPr>
          <a:xfrm>
            <a:off x="3847755" y="5"/>
            <a:ext cx="3686887" cy="4197368"/>
          </a:xfrm>
          <a:custGeom>
            <a:avLst/>
            <a:gdLst/>
            <a:ahLst/>
            <a:cxnLst/>
            <a:rect l="l" t="t" r="r" b="b"/>
            <a:pathLst>
              <a:path w="3686887" h="4197368">
                <a:moveTo>
                  <a:pt x="0" y="0"/>
                </a:moveTo>
                <a:lnTo>
                  <a:pt x="3686887" y="0"/>
                </a:lnTo>
                <a:lnTo>
                  <a:pt x="3686887" y="3832811"/>
                </a:lnTo>
                <a:lnTo>
                  <a:pt x="3497100" y="3826712"/>
                </a:lnTo>
                <a:cubicBezTo>
                  <a:pt x="3497100" y="3826712"/>
                  <a:pt x="3493758" y="3826712"/>
                  <a:pt x="3493758" y="3826712"/>
                </a:cubicBezTo>
                <a:cubicBezTo>
                  <a:pt x="3426914" y="3823370"/>
                  <a:pt x="3363416" y="3823370"/>
                  <a:pt x="3296571" y="3820027"/>
                </a:cubicBezTo>
                <a:cubicBezTo>
                  <a:pt x="3065966" y="3820027"/>
                  <a:pt x="2835360" y="3820027"/>
                  <a:pt x="2608095" y="3820027"/>
                </a:cubicBezTo>
                <a:cubicBezTo>
                  <a:pt x="2384173" y="3910265"/>
                  <a:pt x="2140198" y="3833396"/>
                  <a:pt x="1919619" y="3903581"/>
                </a:cubicBezTo>
                <a:cubicBezTo>
                  <a:pt x="1685670" y="3900239"/>
                  <a:pt x="1465092" y="3970423"/>
                  <a:pt x="1234485" y="4000503"/>
                </a:cubicBezTo>
                <a:cubicBezTo>
                  <a:pt x="1060693" y="4013871"/>
                  <a:pt x="883561" y="3997160"/>
                  <a:pt x="723139" y="4067345"/>
                </a:cubicBezTo>
                <a:cubicBezTo>
                  <a:pt x="661310" y="4095753"/>
                  <a:pt x="606165" y="4128339"/>
                  <a:pt x="583188" y="4172622"/>
                </a:cubicBezTo>
                <a:lnTo>
                  <a:pt x="575662" y="4197368"/>
                </a:lnTo>
                <a:lnTo>
                  <a:pt x="0" y="4197368"/>
                </a:lnTo>
                <a:close/>
              </a:path>
            </a:pathLst>
          </a:custGeom>
        </p:spPr>
      </p:pic>
      <p:pic>
        <p:nvPicPr>
          <p:cNvPr id="14" name="Picture 13" descr="Flooding in northwestern Pakistan.">
            <a:extLst>
              <a:ext uri="{FF2B5EF4-FFF2-40B4-BE49-F238E27FC236}">
                <a16:creationId xmlns:a16="http://schemas.microsoft.com/office/drawing/2014/main" id="{6542AF71-D09B-333B-F824-C06CA474E1D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866" r="3" b="3"/>
          <a:stretch/>
        </p:blipFill>
        <p:spPr bwMode="auto">
          <a:xfrm>
            <a:off x="7653541" y="1"/>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DE99890B-129E-2BCE-011F-44417EF1FBB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5048" b="12371"/>
          <a:stretch/>
        </p:blipFill>
        <p:spPr bwMode="auto">
          <a:xfrm>
            <a:off x="20" y="4297691"/>
            <a:ext cx="6836830" cy="2560309"/>
          </a:xfrm>
          <a:custGeom>
            <a:avLst/>
            <a:gdLst/>
            <a:ahLst/>
            <a:cxnLst/>
            <a:rect l="l" t="t" r="r" b="b"/>
            <a:pathLst>
              <a:path w="6836850" h="2541737">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2D5FA94-F2DD-CF9D-4522-7641CC76C641}"/>
              </a:ext>
            </a:extLst>
          </p:cNvPr>
          <p:cNvSpPr>
            <a:spLocks noGrp="1"/>
          </p:cNvSpPr>
          <p:nvPr>
            <p:ph type="title"/>
          </p:nvPr>
        </p:nvSpPr>
        <p:spPr>
          <a:xfrm>
            <a:off x="6343650" y="4181474"/>
            <a:ext cx="5505814" cy="1471335"/>
          </a:xfrm>
        </p:spPr>
        <p:txBody>
          <a:bodyPr vert="horz" lIns="91440" tIns="45720" rIns="91440" bIns="45720" rtlCol="0" anchor="b">
            <a:normAutofit/>
          </a:bodyPr>
          <a:lstStyle/>
          <a:p>
            <a:r>
              <a:rPr lang="en-US" i="1" kern="1200">
                <a:solidFill>
                  <a:schemeClr val="tx1"/>
                </a:solidFill>
                <a:latin typeface="+mj-lt"/>
                <a:ea typeface="+mj-ea"/>
                <a:cs typeface="+mj-cs"/>
              </a:rPr>
              <a:t>Not just temperatures…</a:t>
            </a:r>
          </a:p>
        </p:txBody>
      </p:sp>
    </p:spTree>
    <p:extLst>
      <p:ext uri="{BB962C8B-B14F-4D97-AF65-F5344CB8AC3E}">
        <p14:creationId xmlns:p14="http://schemas.microsoft.com/office/powerpoint/2010/main" val="23067673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a:extLst>
              <a:ext uri="{FF2B5EF4-FFF2-40B4-BE49-F238E27FC236}">
                <a16:creationId xmlns:a16="http://schemas.microsoft.com/office/drawing/2014/main" id="{140A340B-85AD-4FE1-A760-EF5C80198D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1428" y="1958990"/>
            <a:ext cx="9221488" cy="3956316"/>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1E257FA-6136-5C4B-8454-6719D564BC89}"/>
              </a:ext>
            </a:extLst>
          </p:cNvPr>
          <p:cNvSpPr>
            <a:spLocks noGrp="1"/>
          </p:cNvSpPr>
          <p:nvPr>
            <p:ph type="title"/>
          </p:nvPr>
        </p:nvSpPr>
        <p:spPr>
          <a:xfrm>
            <a:off x="717180" y="726794"/>
            <a:ext cx="4573266" cy="1014495"/>
          </a:xfrm>
        </p:spPr>
        <p:txBody>
          <a:bodyPr>
            <a:normAutofit fontScale="90000"/>
          </a:bodyPr>
          <a:lstStyle/>
          <a:p>
            <a:r>
              <a:rPr lang="en-US" dirty="0"/>
              <a:t>We are altering the Earth’s greenhouse effect </a:t>
            </a:r>
          </a:p>
        </p:txBody>
      </p:sp>
      <p:sp>
        <p:nvSpPr>
          <p:cNvPr id="3" name="TextBox 2">
            <a:extLst>
              <a:ext uri="{FF2B5EF4-FFF2-40B4-BE49-F238E27FC236}">
                <a16:creationId xmlns:a16="http://schemas.microsoft.com/office/drawing/2014/main" id="{0894EE30-F535-C483-BBA1-C662632B5762}"/>
              </a:ext>
            </a:extLst>
          </p:cNvPr>
          <p:cNvSpPr txBox="1"/>
          <p:nvPr/>
        </p:nvSpPr>
        <p:spPr>
          <a:xfrm>
            <a:off x="10414000" y="1857174"/>
            <a:ext cx="1511300" cy="523220"/>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2022 average 421 ppm</a:t>
            </a:r>
          </a:p>
        </p:txBody>
      </p:sp>
      <p:sp>
        <p:nvSpPr>
          <p:cNvPr id="5" name="Oval 4">
            <a:extLst>
              <a:ext uri="{FF2B5EF4-FFF2-40B4-BE49-F238E27FC236}">
                <a16:creationId xmlns:a16="http://schemas.microsoft.com/office/drawing/2014/main" id="{6A2CD042-D2F7-8AFE-E136-AFE5BF13D1C0}"/>
              </a:ext>
            </a:extLst>
          </p:cNvPr>
          <p:cNvSpPr/>
          <p:nvPr/>
        </p:nvSpPr>
        <p:spPr>
          <a:xfrm>
            <a:off x="10299700" y="2136790"/>
            <a:ext cx="139700" cy="13651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50621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5FA94-F2DD-CF9D-4522-7641CC76C641}"/>
              </a:ext>
            </a:extLst>
          </p:cNvPr>
          <p:cNvSpPr>
            <a:spLocks noGrp="1"/>
          </p:cNvSpPr>
          <p:nvPr>
            <p:ph type="title"/>
          </p:nvPr>
        </p:nvSpPr>
        <p:spPr>
          <a:xfrm>
            <a:off x="838200" y="365126"/>
            <a:ext cx="10515600" cy="508934"/>
          </a:xfrm>
        </p:spPr>
        <p:txBody>
          <a:bodyPr>
            <a:noAutofit/>
          </a:bodyPr>
          <a:lstStyle/>
          <a:p>
            <a:r>
              <a:rPr lang="en-US" sz="3600" i="1" dirty="0">
                <a:latin typeface="+mn-lt"/>
              </a:rPr>
              <a:t>Not just temperatures…</a:t>
            </a:r>
          </a:p>
        </p:txBody>
      </p:sp>
      <p:sp>
        <p:nvSpPr>
          <p:cNvPr id="3" name="Content Placeholder 2">
            <a:extLst>
              <a:ext uri="{FF2B5EF4-FFF2-40B4-BE49-F238E27FC236}">
                <a16:creationId xmlns:a16="http://schemas.microsoft.com/office/drawing/2014/main" id="{A1923D01-76A6-4D49-FA9F-710E2A640151}"/>
              </a:ext>
            </a:extLst>
          </p:cNvPr>
          <p:cNvSpPr>
            <a:spLocks noGrp="1"/>
          </p:cNvSpPr>
          <p:nvPr>
            <p:ph sz="half" idx="1"/>
          </p:nvPr>
        </p:nvSpPr>
        <p:spPr>
          <a:xfrm>
            <a:off x="838200" y="2309720"/>
            <a:ext cx="5181600" cy="3230469"/>
          </a:xfrm>
        </p:spPr>
        <p:txBody>
          <a:bodyPr>
            <a:normAutofit/>
          </a:bodyPr>
          <a:lstStyle/>
          <a:p>
            <a:r>
              <a:rPr lang="en-US" dirty="0"/>
              <a:t>Warming</a:t>
            </a:r>
          </a:p>
          <a:p>
            <a:r>
              <a:rPr lang="en-US" dirty="0"/>
              <a:t>Precipitation</a:t>
            </a:r>
          </a:p>
          <a:p>
            <a:r>
              <a:rPr lang="en-US" dirty="0"/>
              <a:t>Floods</a:t>
            </a:r>
          </a:p>
          <a:p>
            <a:r>
              <a:rPr lang="en-US" dirty="0"/>
              <a:t>Drought</a:t>
            </a:r>
          </a:p>
          <a:p>
            <a:r>
              <a:rPr lang="en-US" dirty="0"/>
              <a:t>Storms</a:t>
            </a:r>
          </a:p>
        </p:txBody>
      </p:sp>
      <p:sp>
        <p:nvSpPr>
          <p:cNvPr id="6" name="Content Placeholder 5">
            <a:extLst>
              <a:ext uri="{FF2B5EF4-FFF2-40B4-BE49-F238E27FC236}">
                <a16:creationId xmlns:a16="http://schemas.microsoft.com/office/drawing/2014/main" id="{47B36C36-5E62-0CBD-0EC1-26FE336F8875}"/>
              </a:ext>
            </a:extLst>
          </p:cNvPr>
          <p:cNvSpPr>
            <a:spLocks noGrp="1"/>
          </p:cNvSpPr>
          <p:nvPr>
            <p:ph sz="half" idx="2"/>
          </p:nvPr>
        </p:nvSpPr>
        <p:spPr>
          <a:xfrm>
            <a:off x="6172200" y="2309720"/>
            <a:ext cx="5181600" cy="3230469"/>
          </a:xfrm>
        </p:spPr>
        <p:txBody>
          <a:bodyPr>
            <a:normAutofit/>
          </a:bodyPr>
          <a:lstStyle/>
          <a:p>
            <a:r>
              <a:rPr lang="en-US" dirty="0"/>
              <a:t>Natural cover (habitat) change</a:t>
            </a:r>
          </a:p>
          <a:p>
            <a:r>
              <a:rPr lang="en-US" dirty="0"/>
              <a:t>Ocean Climate change </a:t>
            </a:r>
            <a:br>
              <a:rPr lang="en-US" dirty="0"/>
            </a:br>
            <a:r>
              <a:rPr lang="en-US" dirty="0"/>
              <a:t>(e.g., El Niño, la Niña, PDO)</a:t>
            </a:r>
          </a:p>
          <a:p>
            <a:r>
              <a:rPr lang="en-US" dirty="0"/>
              <a:t>Fires</a:t>
            </a:r>
          </a:p>
          <a:p>
            <a:r>
              <a:rPr lang="en-US" dirty="0"/>
              <a:t>Heatwaves</a:t>
            </a:r>
          </a:p>
          <a:p>
            <a:r>
              <a:rPr lang="en-US" dirty="0"/>
              <a:t>Sea level</a:t>
            </a:r>
          </a:p>
        </p:txBody>
      </p:sp>
      <p:sp>
        <p:nvSpPr>
          <p:cNvPr id="5" name="TextBox 4">
            <a:extLst>
              <a:ext uri="{FF2B5EF4-FFF2-40B4-BE49-F238E27FC236}">
                <a16:creationId xmlns:a16="http://schemas.microsoft.com/office/drawing/2014/main" id="{022DC1BA-8B46-448E-BED4-30EC74730AF0}"/>
              </a:ext>
            </a:extLst>
          </p:cNvPr>
          <p:cNvSpPr txBox="1"/>
          <p:nvPr/>
        </p:nvSpPr>
        <p:spPr>
          <a:xfrm>
            <a:off x="838200" y="1656222"/>
            <a:ext cx="6098240" cy="369332"/>
          </a:xfrm>
          <a:prstGeom prst="rect">
            <a:avLst/>
          </a:prstGeom>
          <a:noFill/>
        </p:spPr>
        <p:txBody>
          <a:bodyPr wrap="square">
            <a:spAutoFit/>
          </a:bodyPr>
          <a:lstStyle/>
          <a:p>
            <a:pPr marL="0" indent="0">
              <a:buNone/>
            </a:pPr>
            <a:r>
              <a:rPr lang="en-US" b="1" dirty="0"/>
              <a:t>Mora et al.2022. Nature Climate Change</a:t>
            </a:r>
          </a:p>
        </p:txBody>
      </p:sp>
      <p:sp>
        <p:nvSpPr>
          <p:cNvPr id="7" name="TextBox 6">
            <a:extLst>
              <a:ext uri="{FF2B5EF4-FFF2-40B4-BE49-F238E27FC236}">
                <a16:creationId xmlns:a16="http://schemas.microsoft.com/office/drawing/2014/main" id="{0CAD7820-CDF0-7DDF-39EE-A8019309F362}"/>
              </a:ext>
            </a:extLst>
          </p:cNvPr>
          <p:cNvSpPr txBox="1"/>
          <p:nvPr/>
        </p:nvSpPr>
        <p:spPr>
          <a:xfrm>
            <a:off x="838200" y="5347448"/>
            <a:ext cx="10914529" cy="1631216"/>
          </a:xfrm>
          <a:prstGeom prst="rect">
            <a:avLst/>
          </a:prstGeom>
          <a:noFill/>
        </p:spPr>
        <p:txBody>
          <a:bodyPr wrap="square" rtlCol="0">
            <a:spAutoFit/>
          </a:bodyPr>
          <a:lstStyle/>
          <a:p>
            <a:r>
              <a:rPr lang="en-US" sz="2000" dirty="0"/>
              <a:t>Mora et al. reviewed evidence of the impact of climate hazard for human diseases</a:t>
            </a:r>
          </a:p>
          <a:p>
            <a:r>
              <a:rPr lang="en-US" sz="2000" dirty="0"/>
              <a:t>Started from &gt;77,000 published papers down to </a:t>
            </a:r>
          </a:p>
          <a:p>
            <a:r>
              <a:rPr lang="en-US" sz="2000" dirty="0"/>
              <a:t>830 references satisfying the eligibility criteria</a:t>
            </a:r>
          </a:p>
          <a:p>
            <a:r>
              <a:rPr lang="en-US" sz="2000" b="1" dirty="0"/>
              <a:t>3,213 empirical case examples </a:t>
            </a:r>
            <a:r>
              <a:rPr lang="en-US" sz="2000" dirty="0"/>
              <a:t>for </a:t>
            </a:r>
            <a:r>
              <a:rPr lang="en-US" sz="2000" b="1" dirty="0"/>
              <a:t>375 diseases </a:t>
            </a:r>
            <a:r>
              <a:rPr lang="en-US" sz="2000" dirty="0"/>
              <a:t>documented to have impacted humanity</a:t>
            </a:r>
          </a:p>
          <a:p>
            <a:endParaRPr lang="en-US" sz="2000" dirty="0"/>
          </a:p>
        </p:txBody>
      </p:sp>
      <p:sp>
        <p:nvSpPr>
          <p:cNvPr id="9" name="TextBox 8">
            <a:extLst>
              <a:ext uri="{FF2B5EF4-FFF2-40B4-BE49-F238E27FC236}">
                <a16:creationId xmlns:a16="http://schemas.microsoft.com/office/drawing/2014/main" id="{AD91CDC1-24B5-33FF-E341-E9255FD0B696}"/>
              </a:ext>
            </a:extLst>
          </p:cNvPr>
          <p:cNvSpPr txBox="1"/>
          <p:nvPr/>
        </p:nvSpPr>
        <p:spPr>
          <a:xfrm>
            <a:off x="838200" y="1048871"/>
            <a:ext cx="9811871" cy="646331"/>
          </a:xfrm>
          <a:prstGeom prst="rect">
            <a:avLst/>
          </a:prstGeom>
          <a:noFill/>
        </p:spPr>
        <p:txBody>
          <a:bodyPr wrap="square">
            <a:spAutoFit/>
          </a:bodyPr>
          <a:lstStyle/>
          <a:p>
            <a:r>
              <a:rPr lang="en-US" sz="3600" dirty="0"/>
              <a:t>The multidimensional nature of climate change</a:t>
            </a:r>
          </a:p>
        </p:txBody>
      </p:sp>
    </p:spTree>
    <p:extLst>
      <p:ext uri="{BB962C8B-B14F-4D97-AF65-F5344CB8AC3E}">
        <p14:creationId xmlns:p14="http://schemas.microsoft.com/office/powerpoint/2010/main" val="3133187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500"/>
                                        <p:tgtEl>
                                          <p:spTgt spid="3">
                                            <p:txEl>
                                              <p:pRg st="1" end="1"/>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500"/>
                                        <p:tgtEl>
                                          <p:spTgt spid="3">
                                            <p:txEl>
                                              <p:pRg st="3" end="3"/>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6" grpId="0"/>
      <p:bldP spid="5" grpId="0"/>
      <p:bldP spid="7"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604FD0-3CEC-EA3D-9FA1-036CC47C78AA}"/>
              </a:ext>
            </a:extLst>
          </p:cNvPr>
          <p:cNvPicPr>
            <a:picLocks noChangeAspect="1"/>
          </p:cNvPicPr>
          <p:nvPr/>
        </p:nvPicPr>
        <p:blipFill>
          <a:blip r:embed="rId2"/>
          <a:stretch>
            <a:fillRect/>
          </a:stretch>
        </p:blipFill>
        <p:spPr>
          <a:xfrm>
            <a:off x="793375" y="954741"/>
            <a:ext cx="10269070" cy="5236379"/>
          </a:xfrm>
          <a:prstGeom prst="rect">
            <a:avLst/>
          </a:prstGeom>
        </p:spPr>
      </p:pic>
      <p:sp>
        <p:nvSpPr>
          <p:cNvPr id="6" name="TextBox 5">
            <a:extLst>
              <a:ext uri="{FF2B5EF4-FFF2-40B4-BE49-F238E27FC236}">
                <a16:creationId xmlns:a16="http://schemas.microsoft.com/office/drawing/2014/main" id="{2BC413B1-43F1-86A9-200A-498C4D4173BD}"/>
              </a:ext>
            </a:extLst>
          </p:cNvPr>
          <p:cNvSpPr txBox="1"/>
          <p:nvPr/>
        </p:nvSpPr>
        <p:spPr>
          <a:xfrm>
            <a:off x="918881" y="6191120"/>
            <a:ext cx="10269070" cy="369332"/>
          </a:xfrm>
          <a:prstGeom prst="rect">
            <a:avLst/>
          </a:prstGeom>
          <a:noFill/>
        </p:spPr>
        <p:txBody>
          <a:bodyPr wrap="square">
            <a:spAutoFit/>
          </a:bodyPr>
          <a:lstStyle/>
          <a:p>
            <a:pPr marL="0" indent="0">
              <a:buNone/>
            </a:pPr>
            <a:r>
              <a:rPr lang="en-US" dirty="0"/>
              <a:t>Mora et al.2022. Nature Climate Change    See: </a:t>
            </a:r>
            <a:r>
              <a:rPr lang="en-US" dirty="0">
                <a:hlinkClick r:id="rId3"/>
              </a:rPr>
              <a:t>https://camilo-mora.github.io/Diseases/</a:t>
            </a:r>
            <a:r>
              <a:rPr lang="en-US" dirty="0"/>
              <a:t> </a:t>
            </a:r>
          </a:p>
        </p:txBody>
      </p:sp>
      <p:sp>
        <p:nvSpPr>
          <p:cNvPr id="10" name="TextBox 9">
            <a:extLst>
              <a:ext uri="{FF2B5EF4-FFF2-40B4-BE49-F238E27FC236}">
                <a16:creationId xmlns:a16="http://schemas.microsoft.com/office/drawing/2014/main" id="{9D82DD7F-7171-98F1-7351-4BA992DEF5FA}"/>
              </a:ext>
            </a:extLst>
          </p:cNvPr>
          <p:cNvSpPr txBox="1"/>
          <p:nvPr/>
        </p:nvSpPr>
        <p:spPr>
          <a:xfrm>
            <a:off x="645458" y="585409"/>
            <a:ext cx="2003612" cy="369332"/>
          </a:xfrm>
          <a:prstGeom prst="rect">
            <a:avLst/>
          </a:prstGeom>
          <a:noFill/>
        </p:spPr>
        <p:txBody>
          <a:bodyPr wrap="square" rtlCol="0">
            <a:spAutoFit/>
          </a:bodyPr>
          <a:lstStyle/>
          <a:p>
            <a:r>
              <a:rPr lang="en-US" dirty="0"/>
              <a:t>Climatic Hazard</a:t>
            </a:r>
          </a:p>
        </p:txBody>
      </p:sp>
      <p:sp>
        <p:nvSpPr>
          <p:cNvPr id="11" name="TextBox 10">
            <a:extLst>
              <a:ext uri="{FF2B5EF4-FFF2-40B4-BE49-F238E27FC236}">
                <a16:creationId xmlns:a16="http://schemas.microsoft.com/office/drawing/2014/main" id="{67C1C687-C364-7D2B-AE58-337643FE21B5}"/>
              </a:ext>
            </a:extLst>
          </p:cNvPr>
          <p:cNvSpPr txBox="1"/>
          <p:nvPr/>
        </p:nvSpPr>
        <p:spPr>
          <a:xfrm>
            <a:off x="3621740" y="556736"/>
            <a:ext cx="2577351" cy="369332"/>
          </a:xfrm>
          <a:prstGeom prst="rect">
            <a:avLst/>
          </a:prstGeom>
          <a:noFill/>
        </p:spPr>
        <p:txBody>
          <a:bodyPr wrap="square" rtlCol="0">
            <a:spAutoFit/>
          </a:bodyPr>
          <a:lstStyle/>
          <a:p>
            <a:r>
              <a:rPr lang="en-US" dirty="0"/>
              <a:t>Transmission pathway</a:t>
            </a:r>
          </a:p>
        </p:txBody>
      </p:sp>
      <p:sp>
        <p:nvSpPr>
          <p:cNvPr id="14" name="TextBox 13">
            <a:extLst>
              <a:ext uri="{FF2B5EF4-FFF2-40B4-BE49-F238E27FC236}">
                <a16:creationId xmlns:a16="http://schemas.microsoft.com/office/drawing/2014/main" id="{E479AF9A-B888-7E00-E135-B6188CA3925B}"/>
              </a:ext>
            </a:extLst>
          </p:cNvPr>
          <p:cNvSpPr txBox="1"/>
          <p:nvPr/>
        </p:nvSpPr>
        <p:spPr>
          <a:xfrm>
            <a:off x="6935319" y="482214"/>
            <a:ext cx="3862668" cy="646331"/>
          </a:xfrm>
          <a:prstGeom prst="rect">
            <a:avLst/>
          </a:prstGeom>
          <a:noFill/>
        </p:spPr>
        <p:txBody>
          <a:bodyPr wrap="square">
            <a:spAutoFit/>
          </a:bodyPr>
          <a:lstStyle/>
          <a:p>
            <a:pPr algn="r"/>
            <a:r>
              <a:rPr lang="en-US" sz="1800" b="0" i="0" u="none" strike="noStrike" baseline="0" dirty="0">
                <a:latin typeface="MinionPro-Regular"/>
              </a:rPr>
              <a:t>taxonomic diversity of </a:t>
            </a:r>
            <a:br>
              <a:rPr lang="en-US" sz="1800" b="0" i="0" u="none" strike="noStrike" baseline="0" dirty="0">
                <a:latin typeface="MinionPro-Regular"/>
              </a:rPr>
            </a:br>
            <a:r>
              <a:rPr lang="en-US" sz="1800" b="0" i="0" u="none" strike="noStrike" baseline="0" dirty="0">
                <a:latin typeface="MinionPro-Regular"/>
              </a:rPr>
              <a:t>human pathogenic diseases</a:t>
            </a:r>
            <a:endParaRPr lang="en-US" dirty="0"/>
          </a:p>
        </p:txBody>
      </p:sp>
    </p:spTree>
    <p:extLst>
      <p:ext uri="{BB962C8B-B14F-4D97-AF65-F5344CB8AC3E}">
        <p14:creationId xmlns:p14="http://schemas.microsoft.com/office/powerpoint/2010/main" val="40933337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1753A-AC54-40A1-22F0-8F2139C4550F}"/>
              </a:ext>
            </a:extLst>
          </p:cNvPr>
          <p:cNvSpPr>
            <a:spLocks noGrp="1"/>
          </p:cNvSpPr>
          <p:nvPr>
            <p:ph type="title"/>
          </p:nvPr>
        </p:nvSpPr>
        <p:spPr/>
        <p:txBody>
          <a:bodyPr/>
          <a:lstStyle/>
          <a:p>
            <a:r>
              <a:rPr lang="en-US" dirty="0"/>
              <a:t>Main finding form Mora et al. 2022</a:t>
            </a:r>
          </a:p>
        </p:txBody>
      </p:sp>
      <p:sp>
        <p:nvSpPr>
          <p:cNvPr id="3" name="Content Placeholder 2">
            <a:extLst>
              <a:ext uri="{FF2B5EF4-FFF2-40B4-BE49-F238E27FC236}">
                <a16:creationId xmlns:a16="http://schemas.microsoft.com/office/drawing/2014/main" id="{7D99EBA9-EEEA-5814-1760-47F12ED70B68}"/>
              </a:ext>
            </a:extLst>
          </p:cNvPr>
          <p:cNvSpPr>
            <a:spLocks noGrp="1"/>
          </p:cNvSpPr>
          <p:nvPr>
            <p:ph idx="1"/>
          </p:nvPr>
        </p:nvSpPr>
        <p:spPr>
          <a:xfrm>
            <a:off x="838199" y="1690688"/>
            <a:ext cx="11353801" cy="5032841"/>
          </a:xfrm>
        </p:spPr>
        <p:txBody>
          <a:bodyPr>
            <a:normAutofit/>
          </a:bodyPr>
          <a:lstStyle/>
          <a:p>
            <a:r>
              <a:rPr lang="en-US" dirty="0"/>
              <a:t>58% (218 out of 375) of human infectious diseases </a:t>
            </a:r>
            <a:br>
              <a:rPr lang="en-US" dirty="0"/>
            </a:br>
            <a:r>
              <a:rPr lang="en-US" dirty="0"/>
              <a:t>aggravated by climatic hazards</a:t>
            </a:r>
          </a:p>
          <a:p>
            <a:r>
              <a:rPr lang="en-US" dirty="0"/>
              <a:t>16% were at times diminished. </a:t>
            </a:r>
          </a:p>
          <a:p>
            <a:r>
              <a:rPr lang="en-US" dirty="0"/>
              <a:t>Empirical cases revealed 1,006 unique pathways in which climatic hazards, via different transmission types, led to pathogenic diseases.</a:t>
            </a:r>
          </a:p>
          <a:p>
            <a:pPr marL="0" indent="0">
              <a:buNone/>
            </a:pPr>
            <a:r>
              <a:rPr lang="en-US" dirty="0"/>
              <a:t>   Climatic hazards that…: </a:t>
            </a:r>
          </a:p>
          <a:p>
            <a:pPr lvl="1"/>
            <a:r>
              <a:rPr lang="en-US" dirty="0"/>
              <a:t>directly strengthen or weaken parasites and pathogens (accelerate development)</a:t>
            </a:r>
          </a:p>
          <a:p>
            <a:pPr lvl="1">
              <a:spcBef>
                <a:spcPts val="1000"/>
              </a:spcBef>
            </a:pPr>
            <a:r>
              <a:rPr lang="en-US" dirty="0"/>
              <a:t>impair people (by weaking immune response, degrading nutrition, etc.)</a:t>
            </a:r>
          </a:p>
          <a:p>
            <a:pPr lvl="1">
              <a:spcBef>
                <a:spcPts val="1000"/>
              </a:spcBef>
            </a:pPr>
            <a:r>
              <a:rPr lang="en-US" dirty="0"/>
              <a:t>bring pathogens closer to people (range expansion for VBD, spillover, fecal cont.) </a:t>
            </a:r>
          </a:p>
          <a:p>
            <a:pPr lvl="1">
              <a:spcBef>
                <a:spcPts val="1000"/>
              </a:spcBef>
            </a:pPr>
            <a:r>
              <a:rPr lang="en-US" b="1" i="1" dirty="0"/>
              <a:t>bring people closer to pathogens and parasites</a:t>
            </a:r>
            <a:r>
              <a:rPr lang="en-US" dirty="0"/>
              <a:t> (climatic refugees, </a:t>
            </a:r>
            <a:r>
              <a:rPr lang="en-US" b="1" dirty="0"/>
              <a:t>land use change</a:t>
            </a:r>
            <a:r>
              <a:rPr lang="en-US" dirty="0"/>
              <a:t>)</a:t>
            </a:r>
          </a:p>
        </p:txBody>
      </p:sp>
      <p:cxnSp>
        <p:nvCxnSpPr>
          <p:cNvPr id="5" name="Straight Connector 4">
            <a:extLst>
              <a:ext uri="{FF2B5EF4-FFF2-40B4-BE49-F238E27FC236}">
                <a16:creationId xmlns:a16="http://schemas.microsoft.com/office/drawing/2014/main" id="{68CBCD20-263A-A54E-5972-E04E5518AC8D}"/>
              </a:ext>
            </a:extLst>
          </p:cNvPr>
          <p:cNvCxnSpPr/>
          <p:nvPr/>
        </p:nvCxnSpPr>
        <p:spPr>
          <a:xfrm>
            <a:off x="1612900" y="6235700"/>
            <a:ext cx="103759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7587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rgbClr val="B2B2B2"/>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rgbClr val="B2B2B2"/>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rgbClr val="B2B2B2"/>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500"/>
                                        <p:tgtEl>
                                          <p:spTgt spid="3">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250FD-FBF2-4097-80A5-C68AA666664C}"/>
              </a:ext>
            </a:extLst>
          </p:cNvPr>
          <p:cNvSpPr>
            <a:spLocks noGrp="1"/>
          </p:cNvSpPr>
          <p:nvPr>
            <p:ph type="title"/>
          </p:nvPr>
        </p:nvSpPr>
        <p:spPr/>
        <p:txBody>
          <a:bodyPr>
            <a:normAutofit/>
          </a:bodyPr>
          <a:lstStyle/>
          <a:p>
            <a:r>
              <a:rPr lang="en-US" dirty="0"/>
              <a:t>Climatic hazards that bring people and parasites closer to each other</a:t>
            </a:r>
          </a:p>
        </p:txBody>
      </p:sp>
      <p:pic>
        <p:nvPicPr>
          <p:cNvPr id="4" name="Content Placeholder 5">
            <a:extLst>
              <a:ext uri="{FF2B5EF4-FFF2-40B4-BE49-F238E27FC236}">
                <a16:creationId xmlns:a16="http://schemas.microsoft.com/office/drawing/2014/main" id="{AE22B895-09B9-41A8-ABD5-E5A96E7B74C1}"/>
              </a:ext>
            </a:extLst>
          </p:cNvPr>
          <p:cNvPicPr>
            <a:picLocks noChangeAspect="1"/>
          </p:cNvPicPr>
          <p:nvPr/>
        </p:nvPicPr>
        <p:blipFill rotWithShape="1">
          <a:blip r:embed="rId3">
            <a:extLst>
              <a:ext uri="{28A0092B-C50C-407E-A947-70E740481C1C}">
                <a14:useLocalDpi xmlns:a14="http://schemas.microsoft.com/office/drawing/2010/main" val="0"/>
              </a:ext>
            </a:extLst>
          </a:blip>
          <a:srcRect l="24910" t="14200" r="26666" b="24933"/>
          <a:stretch/>
        </p:blipFill>
        <p:spPr>
          <a:xfrm>
            <a:off x="3714459" y="1994819"/>
            <a:ext cx="3210738" cy="3176866"/>
          </a:xfrm>
          <a:prstGeom prst="rect">
            <a:avLst/>
          </a:prstGeom>
          <a:ln>
            <a:noFill/>
          </a:ln>
          <a:effectLst>
            <a:outerShdw blurRad="292100" dist="139700" dir="2700000" algn="tl" rotWithShape="0">
              <a:srgbClr val="333333">
                <a:alpha val="65000"/>
              </a:srgbClr>
            </a:outerShdw>
          </a:effectLst>
        </p:spPr>
      </p:pic>
      <p:pic>
        <p:nvPicPr>
          <p:cNvPr id="5" name="Picture 16" descr="Projected changes of precipitation and temperature extremes | Climate Lab  Book">
            <a:extLst>
              <a:ext uri="{FF2B5EF4-FFF2-40B4-BE49-F238E27FC236}">
                <a16:creationId xmlns:a16="http://schemas.microsoft.com/office/drawing/2014/main" id="{32BA1238-0724-4988-B9A0-BB4F0C2B928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9426"/>
          <a:stretch/>
        </p:blipFill>
        <p:spPr bwMode="auto">
          <a:xfrm>
            <a:off x="3984464" y="5684550"/>
            <a:ext cx="2670729" cy="10108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3A2AAE64-022E-4635-8B81-79D1CEA91F27}"/>
              </a:ext>
            </a:extLst>
          </p:cNvPr>
          <p:cNvCxnSpPr>
            <a:cxnSpLocks/>
            <a:stCxn id="5" idx="0"/>
          </p:cNvCxnSpPr>
          <p:nvPr/>
        </p:nvCxnSpPr>
        <p:spPr>
          <a:xfrm flipV="1">
            <a:off x="5319828" y="4844956"/>
            <a:ext cx="0" cy="839595"/>
          </a:xfrm>
          <a:prstGeom prst="straightConnector1">
            <a:avLst/>
          </a:prstGeom>
          <a:ln w="28575">
            <a:solidFill>
              <a:srgbClr val="FF0000"/>
            </a:solidFill>
            <a:tailEnd type="triangle"/>
          </a:ln>
          <a:effectLst>
            <a:outerShdw blurRad="50800" dist="38100" dir="2700000" algn="tl" rotWithShape="0">
              <a:prstClr val="black">
                <a:alpha val="40000"/>
              </a:prstClr>
            </a:outerShdw>
          </a:effectLst>
        </p:spPr>
        <p:style>
          <a:lnRef idx="3">
            <a:schemeClr val="dk1"/>
          </a:lnRef>
          <a:fillRef idx="0">
            <a:schemeClr val="dk1"/>
          </a:fillRef>
          <a:effectRef idx="2">
            <a:schemeClr val="dk1"/>
          </a:effectRef>
          <a:fontRef idx="minor">
            <a:schemeClr val="tx1"/>
          </a:fontRef>
        </p:style>
      </p:cxnSp>
      <p:cxnSp>
        <p:nvCxnSpPr>
          <p:cNvPr id="11" name="Straight Arrow Connector 10">
            <a:extLst>
              <a:ext uri="{FF2B5EF4-FFF2-40B4-BE49-F238E27FC236}">
                <a16:creationId xmlns:a16="http://schemas.microsoft.com/office/drawing/2014/main" id="{376620A1-5077-4E54-9ED6-6E7DE3F8656C}"/>
              </a:ext>
            </a:extLst>
          </p:cNvPr>
          <p:cNvCxnSpPr>
            <a:cxnSpLocks/>
            <a:stCxn id="5" idx="0"/>
          </p:cNvCxnSpPr>
          <p:nvPr/>
        </p:nvCxnSpPr>
        <p:spPr>
          <a:xfrm flipV="1">
            <a:off x="5319829" y="4203510"/>
            <a:ext cx="723331" cy="1481040"/>
          </a:xfrm>
          <a:prstGeom prst="straightConnector1">
            <a:avLst/>
          </a:prstGeom>
          <a:ln w="28575">
            <a:solidFill>
              <a:srgbClr val="FF0000"/>
            </a:solidFill>
            <a:tailEnd type="triangle"/>
          </a:ln>
          <a:effectLst>
            <a:outerShdw blurRad="50800" dist="38100" dir="2700000" algn="tl" rotWithShape="0">
              <a:prstClr val="black">
                <a:alpha val="40000"/>
              </a:prstClr>
            </a:outerShdw>
          </a:effectLst>
        </p:spPr>
        <p:style>
          <a:lnRef idx="3">
            <a:schemeClr val="dk1"/>
          </a:lnRef>
          <a:fillRef idx="0">
            <a:schemeClr val="dk1"/>
          </a:fillRef>
          <a:effectRef idx="2">
            <a:schemeClr val="dk1"/>
          </a:effectRef>
          <a:fontRef idx="minor">
            <a:schemeClr val="tx1"/>
          </a:fontRef>
        </p:style>
      </p:cxnSp>
      <p:cxnSp>
        <p:nvCxnSpPr>
          <p:cNvPr id="13" name="Straight Arrow Connector 12">
            <a:extLst>
              <a:ext uri="{FF2B5EF4-FFF2-40B4-BE49-F238E27FC236}">
                <a16:creationId xmlns:a16="http://schemas.microsoft.com/office/drawing/2014/main" id="{53025D8C-4357-4275-9DC6-F79C619E66D3}"/>
              </a:ext>
            </a:extLst>
          </p:cNvPr>
          <p:cNvCxnSpPr>
            <a:cxnSpLocks/>
            <a:stCxn id="5" idx="0"/>
          </p:cNvCxnSpPr>
          <p:nvPr/>
        </p:nvCxnSpPr>
        <p:spPr>
          <a:xfrm flipH="1" flipV="1">
            <a:off x="4427766" y="4203510"/>
            <a:ext cx="892063" cy="1481040"/>
          </a:xfrm>
          <a:prstGeom prst="straightConnector1">
            <a:avLst/>
          </a:prstGeom>
          <a:ln w="28575">
            <a:solidFill>
              <a:srgbClr val="FF0000"/>
            </a:solidFill>
            <a:tailEnd type="triangle"/>
          </a:ln>
          <a:effectLst>
            <a:outerShdw blurRad="50800" dist="38100" dir="2700000" algn="tl" rotWithShape="0">
              <a:prstClr val="black">
                <a:alpha val="40000"/>
              </a:prstClr>
            </a:outerShdw>
          </a:effectLst>
        </p:spPr>
        <p:style>
          <a:lnRef idx="3">
            <a:schemeClr val="dk1"/>
          </a:lnRef>
          <a:fillRef idx="0">
            <a:schemeClr val="dk1"/>
          </a:fillRef>
          <a:effectRef idx="2">
            <a:schemeClr val="dk1"/>
          </a:effectRef>
          <a:fontRef idx="minor">
            <a:schemeClr val="tx1"/>
          </a:fontRef>
        </p:style>
      </p:cxnSp>
      <p:sp>
        <p:nvSpPr>
          <p:cNvPr id="3" name="Freeform: Shape 2">
            <a:extLst>
              <a:ext uri="{FF2B5EF4-FFF2-40B4-BE49-F238E27FC236}">
                <a16:creationId xmlns:a16="http://schemas.microsoft.com/office/drawing/2014/main" id="{5B0973DC-7438-4C25-BF21-32199EAC7CCC}"/>
              </a:ext>
            </a:extLst>
          </p:cNvPr>
          <p:cNvSpPr/>
          <p:nvPr/>
        </p:nvSpPr>
        <p:spPr>
          <a:xfrm>
            <a:off x="5424054" y="2522326"/>
            <a:ext cx="1836817" cy="3127847"/>
          </a:xfrm>
          <a:custGeom>
            <a:avLst/>
            <a:gdLst>
              <a:gd name="connsiteX0" fmla="*/ 0 w 1670243"/>
              <a:gd name="connsiteY0" fmla="*/ 2797791 h 2797791"/>
              <a:gd name="connsiteX1" fmla="*/ 1665026 w 1670243"/>
              <a:gd name="connsiteY1" fmla="*/ 1542197 h 2797791"/>
              <a:gd name="connsiteX2" fmla="*/ 423080 w 1670243"/>
              <a:gd name="connsiteY2" fmla="*/ 0 h 2797791"/>
              <a:gd name="connsiteX0" fmla="*/ 0 w 1670243"/>
              <a:gd name="connsiteY0" fmla="*/ 2797791 h 2797791"/>
              <a:gd name="connsiteX1" fmla="*/ 1665026 w 1670243"/>
              <a:gd name="connsiteY1" fmla="*/ 1078173 h 2797791"/>
              <a:gd name="connsiteX2" fmla="*/ 423080 w 1670243"/>
              <a:gd name="connsiteY2" fmla="*/ 0 h 2797791"/>
              <a:gd name="connsiteX0" fmla="*/ 0 w 1671998"/>
              <a:gd name="connsiteY0" fmla="*/ 2797791 h 2797791"/>
              <a:gd name="connsiteX1" fmla="*/ 1665026 w 1671998"/>
              <a:gd name="connsiteY1" fmla="*/ 1078173 h 2797791"/>
              <a:gd name="connsiteX2" fmla="*/ 423080 w 1671998"/>
              <a:gd name="connsiteY2" fmla="*/ 0 h 2797791"/>
              <a:gd name="connsiteX0" fmla="*/ 0 w 1671998"/>
              <a:gd name="connsiteY0" fmla="*/ 3125338 h 3125338"/>
              <a:gd name="connsiteX1" fmla="*/ 1665026 w 1671998"/>
              <a:gd name="connsiteY1" fmla="*/ 1405720 h 3125338"/>
              <a:gd name="connsiteX2" fmla="*/ 423080 w 1671998"/>
              <a:gd name="connsiteY2" fmla="*/ 0 h 3125338"/>
              <a:gd name="connsiteX0" fmla="*/ 0 w 1672155"/>
              <a:gd name="connsiteY0" fmla="*/ 3127088 h 3127088"/>
              <a:gd name="connsiteX1" fmla="*/ 1665026 w 1672155"/>
              <a:gd name="connsiteY1" fmla="*/ 1407470 h 3127088"/>
              <a:gd name="connsiteX2" fmla="*/ 423080 w 1672155"/>
              <a:gd name="connsiteY2" fmla="*/ 1750 h 3127088"/>
              <a:gd name="connsiteX0" fmla="*/ 0 w 1665026"/>
              <a:gd name="connsiteY0" fmla="*/ 3127448 h 3127448"/>
              <a:gd name="connsiteX1" fmla="*/ 1665026 w 1665026"/>
              <a:gd name="connsiteY1" fmla="*/ 1407830 h 3127448"/>
              <a:gd name="connsiteX2" fmla="*/ 423080 w 1665026"/>
              <a:gd name="connsiteY2" fmla="*/ 2110 h 3127448"/>
              <a:gd name="connsiteX0" fmla="*/ 0 w 1665036"/>
              <a:gd name="connsiteY0" fmla="*/ 3127448 h 3127448"/>
              <a:gd name="connsiteX1" fmla="*/ 1665026 w 1665036"/>
              <a:gd name="connsiteY1" fmla="*/ 1407830 h 3127448"/>
              <a:gd name="connsiteX2" fmla="*/ 423080 w 1665036"/>
              <a:gd name="connsiteY2" fmla="*/ 2110 h 3127448"/>
              <a:gd name="connsiteX0" fmla="*/ 0 w 1690152"/>
              <a:gd name="connsiteY0" fmla="*/ 3127847 h 3127847"/>
              <a:gd name="connsiteX1" fmla="*/ 1690142 w 1690152"/>
              <a:gd name="connsiteY1" fmla="*/ 1271752 h 3127847"/>
              <a:gd name="connsiteX2" fmla="*/ 423080 w 1690152"/>
              <a:gd name="connsiteY2" fmla="*/ 2509 h 3127847"/>
              <a:gd name="connsiteX0" fmla="*/ 0 w 1690161"/>
              <a:gd name="connsiteY0" fmla="*/ 3127847 h 3127847"/>
              <a:gd name="connsiteX1" fmla="*/ 1690142 w 1690161"/>
              <a:gd name="connsiteY1" fmla="*/ 1271752 h 3127847"/>
              <a:gd name="connsiteX2" fmla="*/ 423080 w 1690161"/>
              <a:gd name="connsiteY2" fmla="*/ 2509 h 3127847"/>
              <a:gd name="connsiteX0" fmla="*/ 0 w 1690161"/>
              <a:gd name="connsiteY0" fmla="*/ 3127847 h 3127847"/>
              <a:gd name="connsiteX1" fmla="*/ 1690142 w 1690161"/>
              <a:gd name="connsiteY1" fmla="*/ 1271752 h 3127847"/>
              <a:gd name="connsiteX2" fmla="*/ 423080 w 1690161"/>
              <a:gd name="connsiteY2" fmla="*/ 2509 h 3127847"/>
              <a:gd name="connsiteX0" fmla="*/ 0 w 1690161"/>
              <a:gd name="connsiteY0" fmla="*/ 3127847 h 3127847"/>
              <a:gd name="connsiteX1" fmla="*/ 1690142 w 1690161"/>
              <a:gd name="connsiteY1" fmla="*/ 1271752 h 3127847"/>
              <a:gd name="connsiteX2" fmla="*/ 423080 w 1690161"/>
              <a:gd name="connsiteY2" fmla="*/ 2509 h 3127847"/>
              <a:gd name="connsiteX0" fmla="*/ 0 w 1690205"/>
              <a:gd name="connsiteY0" fmla="*/ 3127847 h 3127847"/>
              <a:gd name="connsiteX1" fmla="*/ 1690142 w 1690205"/>
              <a:gd name="connsiteY1" fmla="*/ 1271752 h 3127847"/>
              <a:gd name="connsiteX2" fmla="*/ 423080 w 1690205"/>
              <a:gd name="connsiteY2" fmla="*/ 2509 h 3127847"/>
            </a:gdLst>
            <a:ahLst/>
            <a:cxnLst>
              <a:cxn ang="0">
                <a:pos x="connsiteX0" y="connsiteY0"/>
              </a:cxn>
              <a:cxn ang="0">
                <a:pos x="connsiteX1" y="connsiteY1"/>
              </a:cxn>
              <a:cxn ang="0">
                <a:pos x="connsiteX2" y="connsiteY2"/>
              </a:cxn>
            </a:cxnLst>
            <a:rect l="l" t="t" r="r" b="b"/>
            <a:pathLst>
              <a:path w="1690205" h="3127847">
                <a:moveTo>
                  <a:pt x="0" y="3127847"/>
                </a:moveTo>
                <a:cubicBezTo>
                  <a:pt x="797256" y="2733199"/>
                  <a:pt x="1682421" y="2106540"/>
                  <a:pt x="1690142" y="1271752"/>
                </a:cubicBezTo>
                <a:cubicBezTo>
                  <a:pt x="1696096" y="628042"/>
                  <a:pt x="1280242" y="-46397"/>
                  <a:pt x="423080" y="2509"/>
                </a:cubicBezTo>
              </a:path>
            </a:pathLst>
          </a:custGeom>
          <a:noFill/>
          <a:ln w="762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847DDD0C-72E4-4C9A-AA33-4FAD4B3842EA}"/>
              </a:ext>
            </a:extLst>
          </p:cNvPr>
          <p:cNvCxnSpPr>
            <a:cxnSpLocks/>
          </p:cNvCxnSpPr>
          <p:nvPr/>
        </p:nvCxnSpPr>
        <p:spPr>
          <a:xfrm>
            <a:off x="5310846" y="3082920"/>
            <a:ext cx="31318" cy="1283548"/>
          </a:xfrm>
          <a:prstGeom prst="straightConnector1">
            <a:avLst/>
          </a:prstGeom>
          <a:ln w="76200">
            <a:solidFill>
              <a:srgbClr val="FF0000"/>
            </a:solidFill>
            <a:prstDash val="sysDot"/>
            <a:tailEnd type="triangle"/>
          </a:ln>
          <a:effectLst>
            <a:outerShdw blurRad="50800" dist="38100" dir="2700000" algn="tl" rotWithShape="0">
              <a:prstClr val="black">
                <a:alpha val="40000"/>
              </a:prstClr>
            </a:outerShdw>
          </a:effectLst>
        </p:spPr>
        <p:style>
          <a:lnRef idx="3">
            <a:schemeClr val="dk1"/>
          </a:lnRef>
          <a:fillRef idx="0">
            <a:schemeClr val="dk1"/>
          </a:fillRef>
          <a:effectRef idx="2">
            <a:schemeClr val="dk1"/>
          </a:effectRef>
          <a:fontRef idx="minor">
            <a:schemeClr val="tx1"/>
          </a:fontRef>
        </p:style>
      </p:cxnSp>
      <p:cxnSp>
        <p:nvCxnSpPr>
          <p:cNvPr id="14" name="Straight Arrow Connector 13">
            <a:extLst>
              <a:ext uri="{FF2B5EF4-FFF2-40B4-BE49-F238E27FC236}">
                <a16:creationId xmlns:a16="http://schemas.microsoft.com/office/drawing/2014/main" id="{F95F386D-2233-45C8-994C-BF1D67E4FBA7}"/>
              </a:ext>
            </a:extLst>
          </p:cNvPr>
          <p:cNvCxnSpPr>
            <a:cxnSpLocks/>
          </p:cNvCxnSpPr>
          <p:nvPr/>
        </p:nvCxnSpPr>
        <p:spPr>
          <a:xfrm flipH="1">
            <a:off x="4509651" y="3082921"/>
            <a:ext cx="799864" cy="642103"/>
          </a:xfrm>
          <a:prstGeom prst="straightConnector1">
            <a:avLst/>
          </a:prstGeom>
          <a:ln w="76200">
            <a:solidFill>
              <a:srgbClr val="FF0000"/>
            </a:solidFill>
            <a:prstDash val="sysDot"/>
            <a:tailEnd type="triangle"/>
          </a:ln>
          <a:effectLst>
            <a:outerShdw blurRad="50800" dist="38100" dir="2700000" algn="tl" rotWithShape="0">
              <a:prstClr val="black">
                <a:alpha val="40000"/>
              </a:prstClr>
            </a:outerShdw>
          </a:effectLst>
        </p:spPr>
        <p:style>
          <a:lnRef idx="3">
            <a:schemeClr val="dk1"/>
          </a:lnRef>
          <a:fillRef idx="0">
            <a:schemeClr val="dk1"/>
          </a:fillRef>
          <a:effectRef idx="2">
            <a:schemeClr val="dk1"/>
          </a:effectRef>
          <a:fontRef idx="minor">
            <a:schemeClr val="tx1"/>
          </a:fontRef>
        </p:style>
      </p:cxnSp>
      <p:cxnSp>
        <p:nvCxnSpPr>
          <p:cNvPr id="15" name="Straight Arrow Connector 14">
            <a:extLst>
              <a:ext uri="{FF2B5EF4-FFF2-40B4-BE49-F238E27FC236}">
                <a16:creationId xmlns:a16="http://schemas.microsoft.com/office/drawing/2014/main" id="{35CC2D17-DEB4-4779-A178-0D5605DF5DDF}"/>
              </a:ext>
            </a:extLst>
          </p:cNvPr>
          <p:cNvCxnSpPr>
            <a:cxnSpLocks/>
          </p:cNvCxnSpPr>
          <p:nvPr/>
        </p:nvCxnSpPr>
        <p:spPr>
          <a:xfrm>
            <a:off x="5290628" y="3082921"/>
            <a:ext cx="843106" cy="572275"/>
          </a:xfrm>
          <a:prstGeom prst="straightConnector1">
            <a:avLst/>
          </a:prstGeom>
          <a:ln w="76200">
            <a:solidFill>
              <a:srgbClr val="FF0000"/>
            </a:solidFill>
            <a:prstDash val="sysDot"/>
            <a:tailEnd type="triangle"/>
          </a:ln>
          <a:effectLst>
            <a:outerShdw blurRad="50800" dist="38100" dir="2700000" algn="tl" rotWithShape="0">
              <a:prstClr val="black">
                <a:alpha val="40000"/>
              </a:prstClr>
            </a:outerShdw>
          </a:effectLst>
        </p:spPr>
        <p:style>
          <a:lnRef idx="3">
            <a:schemeClr val="dk1"/>
          </a:lnRef>
          <a:fillRef idx="0">
            <a:schemeClr val="dk1"/>
          </a:fillRef>
          <a:effectRef idx="2">
            <a:schemeClr val="dk1"/>
          </a:effectRef>
          <a:fontRef idx="minor">
            <a:schemeClr val="tx1"/>
          </a:fontRef>
        </p:style>
      </p:cxnSp>
      <p:pic>
        <p:nvPicPr>
          <p:cNvPr id="33" name="Picture 32" descr="toppng.com-file-water-dam-icon-980x776.png">
            <a:extLst>
              <a:ext uri="{FF2B5EF4-FFF2-40B4-BE49-F238E27FC236}">
                <a16:creationId xmlns:a16="http://schemas.microsoft.com/office/drawing/2014/main" id="{21B16ED3-28C6-4713-BEDF-588D30063E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05652" y="4330946"/>
            <a:ext cx="929140" cy="735727"/>
          </a:xfrm>
          <a:prstGeom prst="rect">
            <a:avLst/>
          </a:prstGeom>
        </p:spPr>
      </p:pic>
      <p:pic>
        <p:nvPicPr>
          <p:cNvPr id="34" name="Picture 33" descr="drought-icon-3.jpg.png">
            <a:extLst>
              <a:ext uri="{FF2B5EF4-FFF2-40B4-BE49-F238E27FC236}">
                <a16:creationId xmlns:a16="http://schemas.microsoft.com/office/drawing/2014/main" id="{AF45CE66-BEBF-4AD2-BE32-8DCAC720B0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74416" y="2503572"/>
            <a:ext cx="896281" cy="835919"/>
          </a:xfrm>
          <a:prstGeom prst="rect">
            <a:avLst/>
          </a:prstGeom>
        </p:spPr>
      </p:pic>
      <p:sp>
        <p:nvSpPr>
          <p:cNvPr id="35" name="TextBox 34">
            <a:extLst>
              <a:ext uri="{FF2B5EF4-FFF2-40B4-BE49-F238E27FC236}">
                <a16:creationId xmlns:a16="http://schemas.microsoft.com/office/drawing/2014/main" id="{64453D1C-CD9A-4808-8C62-4BD806F4411D}"/>
              </a:ext>
            </a:extLst>
          </p:cNvPr>
          <p:cNvSpPr txBox="1"/>
          <p:nvPr/>
        </p:nvSpPr>
        <p:spPr>
          <a:xfrm>
            <a:off x="9079573" y="4190977"/>
            <a:ext cx="2686603" cy="1015663"/>
          </a:xfrm>
          <a:prstGeom prst="rect">
            <a:avLst/>
          </a:prstGeom>
          <a:noFill/>
        </p:spPr>
        <p:txBody>
          <a:bodyPr wrap="square" rtlCol="0">
            <a:spAutoFit/>
          </a:bodyPr>
          <a:lstStyle/>
          <a:p>
            <a:r>
              <a:rPr lang="en-US" sz="2000" dirty="0"/>
              <a:t>Dams and </a:t>
            </a:r>
            <a:br>
              <a:rPr lang="en-US" sz="2000" dirty="0"/>
            </a:br>
            <a:r>
              <a:rPr lang="en-US" sz="2000" dirty="0"/>
              <a:t>water management </a:t>
            </a:r>
            <a:br>
              <a:rPr lang="en-US" sz="2000" dirty="0"/>
            </a:br>
            <a:r>
              <a:rPr lang="en-US" sz="2000" dirty="0"/>
              <a:t>infrastructures</a:t>
            </a:r>
          </a:p>
        </p:txBody>
      </p:sp>
      <p:sp>
        <p:nvSpPr>
          <p:cNvPr id="37" name="TextBox 36">
            <a:extLst>
              <a:ext uri="{FF2B5EF4-FFF2-40B4-BE49-F238E27FC236}">
                <a16:creationId xmlns:a16="http://schemas.microsoft.com/office/drawing/2014/main" id="{BAA84DBA-2EF3-4BAC-88FE-A393865D2D90}"/>
              </a:ext>
            </a:extLst>
          </p:cNvPr>
          <p:cNvSpPr txBox="1"/>
          <p:nvPr/>
        </p:nvSpPr>
        <p:spPr>
          <a:xfrm>
            <a:off x="9038979" y="2259813"/>
            <a:ext cx="2003987" cy="1323439"/>
          </a:xfrm>
          <a:prstGeom prst="rect">
            <a:avLst/>
          </a:prstGeom>
          <a:noFill/>
        </p:spPr>
        <p:txBody>
          <a:bodyPr wrap="square" rtlCol="0">
            <a:spAutoFit/>
          </a:bodyPr>
          <a:lstStyle/>
          <a:p>
            <a:r>
              <a:rPr lang="en-US" sz="2000" dirty="0"/>
              <a:t>Climate migration and  crowding around dwindling water</a:t>
            </a:r>
          </a:p>
        </p:txBody>
      </p:sp>
    </p:spTree>
    <p:extLst>
      <p:ext uri="{BB962C8B-B14F-4D97-AF65-F5344CB8AC3E}">
        <p14:creationId xmlns:p14="http://schemas.microsoft.com/office/powerpoint/2010/main" val="24062284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E9FB2B-E481-40D6-9BC6-7546DE45124F}"/>
              </a:ext>
            </a:extLst>
          </p:cNvPr>
          <p:cNvPicPr>
            <a:picLocks noChangeAspect="1"/>
          </p:cNvPicPr>
          <p:nvPr/>
        </p:nvPicPr>
        <p:blipFill>
          <a:blip r:embed="rId3"/>
          <a:stretch>
            <a:fillRect/>
          </a:stretch>
        </p:blipFill>
        <p:spPr>
          <a:xfrm>
            <a:off x="3213183" y="1582093"/>
            <a:ext cx="5961958" cy="3919535"/>
          </a:xfrm>
          <a:prstGeom prst="rect">
            <a:avLst/>
          </a:prstGeom>
        </p:spPr>
      </p:pic>
      <p:sp>
        <p:nvSpPr>
          <p:cNvPr id="8" name="TextBox 7">
            <a:extLst>
              <a:ext uri="{FF2B5EF4-FFF2-40B4-BE49-F238E27FC236}">
                <a16:creationId xmlns:a16="http://schemas.microsoft.com/office/drawing/2014/main" id="{6E57FA1E-B5CB-4F43-B9F4-9DC041F40746}"/>
              </a:ext>
            </a:extLst>
          </p:cNvPr>
          <p:cNvSpPr txBox="1"/>
          <p:nvPr/>
        </p:nvSpPr>
        <p:spPr>
          <a:xfrm>
            <a:off x="7679542" y="5612988"/>
            <a:ext cx="2359807" cy="1077218"/>
          </a:xfrm>
          <a:prstGeom prst="rect">
            <a:avLst/>
          </a:prstGeom>
          <a:noFill/>
        </p:spPr>
        <p:txBody>
          <a:bodyPr wrap="square" rtlCol="0">
            <a:spAutoFit/>
          </a:bodyPr>
          <a:lstStyle/>
          <a:p>
            <a:pPr algn="r"/>
            <a:r>
              <a:rPr lang="en-US" sz="3200" b="1" dirty="0">
                <a:effectLst>
                  <a:outerShdw blurRad="38100" dist="38100" dir="2700000" algn="tl">
                    <a:srgbClr val="000000">
                      <a:alpha val="43137"/>
                    </a:srgbClr>
                  </a:outerShdw>
                </a:effectLst>
              </a:rPr>
              <a:t>Agricultural expansion</a:t>
            </a:r>
          </a:p>
        </p:txBody>
      </p:sp>
      <p:sp>
        <p:nvSpPr>
          <p:cNvPr id="9" name="TextBox 8">
            <a:extLst>
              <a:ext uri="{FF2B5EF4-FFF2-40B4-BE49-F238E27FC236}">
                <a16:creationId xmlns:a16="http://schemas.microsoft.com/office/drawing/2014/main" id="{57932A7D-E78E-4161-906D-F1A900260DD6}"/>
              </a:ext>
            </a:extLst>
          </p:cNvPr>
          <p:cNvSpPr txBox="1"/>
          <p:nvPr/>
        </p:nvSpPr>
        <p:spPr>
          <a:xfrm>
            <a:off x="2532185" y="5657849"/>
            <a:ext cx="3563814" cy="1077218"/>
          </a:xfrm>
          <a:prstGeom prst="rect">
            <a:avLst/>
          </a:prstGeom>
          <a:noFill/>
        </p:spPr>
        <p:txBody>
          <a:bodyPr wrap="square" rtlCol="0">
            <a:spAutoFit/>
          </a:bodyPr>
          <a:lstStyle/>
          <a:p>
            <a:r>
              <a:rPr lang="en-US" sz="3200" b="1" dirty="0">
                <a:effectLst>
                  <a:outerShdw blurRad="38100" dist="38100" dir="2700000" algn="tl">
                    <a:srgbClr val="000000">
                      <a:alpha val="43137"/>
                    </a:srgbClr>
                  </a:outerShdw>
                </a:effectLst>
              </a:rPr>
              <a:t>Development of  </a:t>
            </a:r>
            <a:br>
              <a:rPr lang="en-US" sz="3200" b="1" dirty="0">
                <a:effectLst>
                  <a:outerShdw blurRad="38100" dist="38100" dir="2700000" algn="tl">
                    <a:srgbClr val="000000">
                      <a:alpha val="43137"/>
                    </a:srgbClr>
                  </a:outerShdw>
                </a:effectLst>
              </a:rPr>
            </a:br>
            <a:r>
              <a:rPr lang="en-US" sz="3200" b="1" dirty="0">
                <a:effectLst>
                  <a:outerShdw blurRad="38100" dist="38100" dir="2700000" algn="tl">
                    <a:srgbClr val="000000">
                      <a:alpha val="43137"/>
                    </a:srgbClr>
                  </a:outerShdw>
                </a:effectLst>
              </a:rPr>
              <a:t>artificial reservoirs</a:t>
            </a:r>
          </a:p>
        </p:txBody>
      </p:sp>
      <p:sp>
        <p:nvSpPr>
          <p:cNvPr id="10" name="Arrow: Curved Left 9">
            <a:extLst>
              <a:ext uri="{FF2B5EF4-FFF2-40B4-BE49-F238E27FC236}">
                <a16:creationId xmlns:a16="http://schemas.microsoft.com/office/drawing/2014/main" id="{FE1AFE90-16C1-4511-A2B7-2CDF0685D281}"/>
              </a:ext>
            </a:extLst>
          </p:cNvPr>
          <p:cNvSpPr/>
          <p:nvPr/>
        </p:nvSpPr>
        <p:spPr>
          <a:xfrm rot="20013237">
            <a:off x="5241812" y="1682559"/>
            <a:ext cx="1904700" cy="3001112"/>
          </a:xfrm>
          <a:prstGeom prst="curvedLef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endParaRPr>
          </a:p>
        </p:txBody>
      </p:sp>
      <p:sp>
        <p:nvSpPr>
          <p:cNvPr id="11" name="TextBox 10">
            <a:extLst>
              <a:ext uri="{FF2B5EF4-FFF2-40B4-BE49-F238E27FC236}">
                <a16:creationId xmlns:a16="http://schemas.microsoft.com/office/drawing/2014/main" id="{B4D6923C-17B4-4DC7-99DF-6D8326910707}"/>
              </a:ext>
            </a:extLst>
          </p:cNvPr>
          <p:cNvSpPr txBox="1"/>
          <p:nvPr/>
        </p:nvSpPr>
        <p:spPr>
          <a:xfrm>
            <a:off x="5769100" y="349543"/>
            <a:ext cx="4270250" cy="1077218"/>
          </a:xfrm>
          <a:prstGeom prst="rect">
            <a:avLst/>
          </a:prstGeom>
          <a:noFill/>
        </p:spPr>
        <p:txBody>
          <a:bodyPr wrap="square" rtlCol="0">
            <a:spAutoFit/>
          </a:bodyPr>
          <a:lstStyle/>
          <a:p>
            <a:pPr algn="r"/>
            <a:r>
              <a:rPr lang="en-US" sz="3200" b="1" dirty="0">
                <a:effectLst>
                  <a:outerShdw blurRad="38100" dist="38100" dir="2700000" algn="tl">
                    <a:srgbClr val="000000">
                      <a:alpha val="43137"/>
                    </a:srgbClr>
                  </a:outerShdw>
                </a:effectLst>
              </a:rPr>
              <a:t>Population growth</a:t>
            </a:r>
            <a:br>
              <a:rPr lang="en-US" sz="3200" b="1" dirty="0">
                <a:effectLst>
                  <a:outerShdw blurRad="38100" dist="38100" dir="2700000" algn="tl">
                    <a:srgbClr val="000000">
                      <a:alpha val="43137"/>
                    </a:srgbClr>
                  </a:outerShdw>
                </a:effectLst>
              </a:rPr>
            </a:br>
            <a:r>
              <a:rPr lang="en-US" sz="3200" b="1" dirty="0">
                <a:effectLst>
                  <a:outerShdw blurRad="38100" dist="38100" dir="2700000" algn="tl">
                    <a:srgbClr val="000000">
                      <a:alpha val="43137"/>
                    </a:srgbClr>
                  </a:outerShdw>
                </a:effectLst>
              </a:rPr>
              <a:t>persistent poverty</a:t>
            </a:r>
          </a:p>
        </p:txBody>
      </p:sp>
      <p:sp>
        <p:nvSpPr>
          <p:cNvPr id="12" name="TextBox 11">
            <a:extLst>
              <a:ext uri="{FF2B5EF4-FFF2-40B4-BE49-F238E27FC236}">
                <a16:creationId xmlns:a16="http://schemas.microsoft.com/office/drawing/2014/main" id="{D4C5305B-4C40-4DB4-9A1C-029364C93A71}"/>
              </a:ext>
            </a:extLst>
          </p:cNvPr>
          <p:cNvSpPr txBox="1"/>
          <p:nvPr/>
        </p:nvSpPr>
        <p:spPr>
          <a:xfrm>
            <a:off x="2532185" y="394405"/>
            <a:ext cx="3609814" cy="584775"/>
          </a:xfrm>
          <a:prstGeom prst="rect">
            <a:avLst/>
          </a:prstGeom>
          <a:noFill/>
        </p:spPr>
        <p:txBody>
          <a:bodyPr wrap="square" rtlCol="0">
            <a:spAutoFit/>
          </a:bodyPr>
          <a:lstStyle/>
          <a:p>
            <a:r>
              <a:rPr lang="en-US" sz="3200" b="1" dirty="0">
                <a:effectLst>
                  <a:outerShdw blurRad="38100" dist="38100" dir="2700000" algn="tl">
                    <a:srgbClr val="000000">
                      <a:alpha val="43137"/>
                    </a:srgbClr>
                  </a:outerShdw>
                </a:effectLst>
              </a:rPr>
              <a:t>Climate change</a:t>
            </a:r>
          </a:p>
        </p:txBody>
      </p:sp>
    </p:spTree>
    <p:extLst>
      <p:ext uri="{BB962C8B-B14F-4D97-AF65-F5344CB8AC3E}">
        <p14:creationId xmlns:p14="http://schemas.microsoft.com/office/powerpoint/2010/main" val="16318183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F0F10-6EFB-4113-941F-23BB7564740C}"/>
              </a:ext>
            </a:extLst>
          </p:cNvPr>
          <p:cNvSpPr>
            <a:spLocks noGrp="1"/>
          </p:cNvSpPr>
          <p:nvPr>
            <p:ph type="title"/>
          </p:nvPr>
        </p:nvSpPr>
        <p:spPr>
          <a:xfrm>
            <a:off x="2152650" y="365127"/>
            <a:ext cx="7886700" cy="1325563"/>
          </a:xfrm>
        </p:spPr>
        <p:txBody>
          <a:bodyPr>
            <a:normAutofit/>
          </a:bodyPr>
          <a:lstStyle/>
          <a:p>
            <a:r>
              <a:rPr lang="en-US" sz="3200" dirty="0"/>
              <a:t>+ agriculture </a:t>
            </a:r>
            <a:r>
              <a:rPr lang="en-US" sz="3200" dirty="0">
                <a:sym typeface="Symbol" panose="05050102010706020507" pitchFamily="18" charset="2"/>
              </a:rPr>
              <a:t>  +</a:t>
            </a:r>
            <a:r>
              <a:rPr lang="en-US" sz="3200" dirty="0"/>
              <a:t> Dams </a:t>
            </a:r>
            <a:r>
              <a:rPr lang="en-US" sz="3200" dirty="0">
                <a:sym typeface="Symbol" panose="05050102010706020507" pitchFamily="18" charset="2"/>
              </a:rPr>
              <a:t></a:t>
            </a:r>
            <a:r>
              <a:rPr lang="en-US" sz="3200" dirty="0">
                <a:sym typeface="Wingdings" panose="05000000000000000000" pitchFamily="2" charset="2"/>
              </a:rPr>
              <a:t> + schistosomiasis</a:t>
            </a:r>
            <a:endParaRPr lang="en-US" sz="3200" dirty="0"/>
          </a:p>
        </p:txBody>
      </p:sp>
      <p:pic>
        <p:nvPicPr>
          <p:cNvPr id="1026" name="Picture 2" descr="499320">
            <a:extLst>
              <a:ext uri="{FF2B5EF4-FFF2-40B4-BE49-F238E27FC236}">
                <a16:creationId xmlns:a16="http://schemas.microsoft.com/office/drawing/2014/main" id="{FED5885E-4CC5-4CFC-A313-EA6428AB1E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6301" y="1870823"/>
            <a:ext cx="2735706" cy="42087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3DF9488-4E75-4CCA-BF51-A49792C10089}"/>
              </a:ext>
            </a:extLst>
          </p:cNvPr>
          <p:cNvPicPr>
            <a:picLocks noChangeAspect="1"/>
          </p:cNvPicPr>
          <p:nvPr/>
        </p:nvPicPr>
        <p:blipFill>
          <a:blip r:embed="rId4"/>
          <a:stretch>
            <a:fillRect/>
          </a:stretch>
        </p:blipFill>
        <p:spPr>
          <a:xfrm>
            <a:off x="5394952" y="1870823"/>
            <a:ext cx="4334719" cy="1325880"/>
          </a:xfrm>
          <a:prstGeom prst="rect">
            <a:avLst/>
          </a:prstGeom>
          <a:ln>
            <a:noFill/>
          </a:ln>
          <a:effectLst>
            <a:outerShdw blurRad="292100" dist="139700" dir="2700000" algn="tl" rotWithShape="0">
              <a:srgbClr val="333333">
                <a:alpha val="65000"/>
              </a:srgbClr>
            </a:outerShdw>
          </a:effectLst>
        </p:spPr>
      </p:pic>
      <p:pic>
        <p:nvPicPr>
          <p:cNvPr id="1028" name="Picture 4" descr="Move away from Masinga dam, downstream dwellers ordered - YouTube">
            <a:extLst>
              <a:ext uri="{FF2B5EF4-FFF2-40B4-BE49-F238E27FC236}">
                <a16:creationId xmlns:a16="http://schemas.microsoft.com/office/drawing/2014/main" id="{F4BAF0A1-0881-4A8D-8975-F32DEC53633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2239" b="6231"/>
          <a:stretch/>
        </p:blipFill>
        <p:spPr bwMode="auto">
          <a:xfrm>
            <a:off x="5394952" y="3429000"/>
            <a:ext cx="4334719" cy="26506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E8BA1D4-AEFD-42C9-8276-323F675C9A8F}"/>
              </a:ext>
            </a:extLst>
          </p:cNvPr>
          <p:cNvSpPr txBox="1"/>
          <p:nvPr/>
        </p:nvSpPr>
        <p:spPr>
          <a:xfrm>
            <a:off x="5394951" y="3429000"/>
            <a:ext cx="4253938" cy="369332"/>
          </a:xfrm>
          <a:prstGeom prst="rect">
            <a:avLst/>
          </a:prstGeom>
          <a:noFill/>
        </p:spPr>
        <p:txBody>
          <a:bodyPr wrap="square" rtlCol="0">
            <a:spAutoFit/>
          </a:bodyPr>
          <a:lstStyle/>
          <a:p>
            <a:r>
              <a:rPr lang="en-US" b="1" dirty="0" err="1">
                <a:solidFill>
                  <a:schemeClr val="bg1"/>
                </a:solidFill>
              </a:rPr>
              <a:t>Masinga</a:t>
            </a:r>
            <a:r>
              <a:rPr lang="en-US" b="1" dirty="0">
                <a:solidFill>
                  <a:schemeClr val="bg1"/>
                </a:solidFill>
              </a:rPr>
              <a:t> dam, Kenya</a:t>
            </a:r>
          </a:p>
        </p:txBody>
      </p:sp>
    </p:spTree>
    <p:extLst>
      <p:ext uri="{BB962C8B-B14F-4D97-AF65-F5344CB8AC3E}">
        <p14:creationId xmlns:p14="http://schemas.microsoft.com/office/powerpoint/2010/main" val="13098040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senegal political map">
            <a:extLst>
              <a:ext uri="{FF2B5EF4-FFF2-40B4-BE49-F238E27FC236}">
                <a16:creationId xmlns:a16="http://schemas.microsoft.com/office/drawing/2014/main" id="{6636C624-2AE1-4ACD-8F6C-C7196551013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8894"/>
          <a:stretch/>
        </p:blipFill>
        <p:spPr bwMode="auto">
          <a:xfrm>
            <a:off x="6873213" y="230260"/>
            <a:ext cx="3533060" cy="2844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10" name="Straight Connector 9">
            <a:extLst>
              <a:ext uri="{FF2B5EF4-FFF2-40B4-BE49-F238E27FC236}">
                <a16:creationId xmlns:a16="http://schemas.microsoft.com/office/drawing/2014/main" id="{49ADF5BD-784E-4935-9450-B2F31EEA49A4}"/>
              </a:ext>
            </a:extLst>
          </p:cNvPr>
          <p:cNvCxnSpPr>
            <a:cxnSpLocks/>
          </p:cNvCxnSpPr>
          <p:nvPr/>
        </p:nvCxnSpPr>
        <p:spPr>
          <a:xfrm flipH="1">
            <a:off x="5229782" y="958316"/>
            <a:ext cx="2727543" cy="2470684"/>
          </a:xfrm>
          <a:prstGeom prst="line">
            <a:avLst/>
          </a:prstGeom>
          <a:ln/>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709452A0-C0A3-4933-BC0B-1E30D6DC350A}"/>
              </a:ext>
            </a:extLst>
          </p:cNvPr>
          <p:cNvCxnSpPr>
            <a:cxnSpLocks/>
          </p:cNvCxnSpPr>
          <p:nvPr/>
        </p:nvCxnSpPr>
        <p:spPr>
          <a:xfrm flipH="1">
            <a:off x="2025952" y="549968"/>
            <a:ext cx="5513742" cy="113917"/>
          </a:xfrm>
          <a:prstGeom prst="line">
            <a:avLst/>
          </a:prstGeom>
          <a:ln/>
        </p:spPr>
        <p:style>
          <a:lnRef idx="1">
            <a:schemeClr val="dk1"/>
          </a:lnRef>
          <a:fillRef idx="0">
            <a:schemeClr val="dk1"/>
          </a:fillRef>
          <a:effectRef idx="0">
            <a:schemeClr val="dk1"/>
          </a:effectRef>
          <a:fontRef idx="minor">
            <a:schemeClr val="tx1"/>
          </a:fontRef>
        </p:style>
      </p:cxnSp>
      <p:pic>
        <p:nvPicPr>
          <p:cNvPr id="9" name="Picture 2" descr="Photo%20couv%20v2">
            <a:extLst>
              <a:ext uri="{FF2B5EF4-FFF2-40B4-BE49-F238E27FC236}">
                <a16:creationId xmlns:a16="http://schemas.microsoft.com/office/drawing/2014/main" id="{62195A60-D320-4AA9-AA95-AB9C8CA0968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23" t="2933" r="776" b="3641"/>
          <a:stretch/>
        </p:blipFill>
        <p:spPr bwMode="auto">
          <a:xfrm>
            <a:off x="1989178" y="3721070"/>
            <a:ext cx="4425345" cy="28647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70DD7765-EEF6-49F7-AF57-F8983C7E912B}"/>
              </a:ext>
            </a:extLst>
          </p:cNvPr>
          <p:cNvPicPr>
            <a:picLocks noChangeAspect="1"/>
          </p:cNvPicPr>
          <p:nvPr/>
        </p:nvPicPr>
        <p:blipFill>
          <a:blip r:embed="rId5"/>
          <a:stretch>
            <a:fillRect/>
          </a:stretch>
        </p:blipFill>
        <p:spPr>
          <a:xfrm>
            <a:off x="6502401" y="3955516"/>
            <a:ext cx="3952232" cy="2618004"/>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CFAFB4B9-B8FF-4C43-8D3F-BABC806D0F0D}"/>
              </a:ext>
            </a:extLst>
          </p:cNvPr>
          <p:cNvSpPr txBox="1"/>
          <p:nvPr/>
        </p:nvSpPr>
        <p:spPr>
          <a:xfrm>
            <a:off x="7051041" y="4233372"/>
            <a:ext cx="2514593" cy="400110"/>
          </a:xfrm>
          <a:prstGeom prst="rect">
            <a:avLst/>
          </a:prstGeom>
          <a:noFill/>
        </p:spPr>
        <p:txBody>
          <a:bodyPr wrap="square" rtlCol="0">
            <a:spAutoFit/>
          </a:bodyPr>
          <a:lstStyle/>
          <a:p>
            <a:r>
              <a:rPr lang="en-US" sz="2000" b="1" dirty="0"/>
              <a:t>of schistosomiasis</a:t>
            </a:r>
          </a:p>
        </p:txBody>
      </p:sp>
      <p:sp>
        <p:nvSpPr>
          <p:cNvPr id="14" name="文本框 22">
            <a:extLst>
              <a:ext uri="{FF2B5EF4-FFF2-40B4-BE49-F238E27FC236}">
                <a16:creationId xmlns:a16="http://schemas.microsoft.com/office/drawing/2014/main" id="{9CCBBC52-BD4E-4484-89AE-D50E83879FF6}"/>
              </a:ext>
            </a:extLst>
          </p:cNvPr>
          <p:cNvSpPr txBox="1"/>
          <p:nvPr/>
        </p:nvSpPr>
        <p:spPr>
          <a:xfrm>
            <a:off x="2077057" y="3592699"/>
            <a:ext cx="5286297" cy="461665"/>
          </a:xfrm>
          <a:prstGeom prst="rect">
            <a:avLst/>
          </a:prstGeom>
          <a:noFill/>
        </p:spPr>
        <p:txBody>
          <a:bodyPr wrap="square" rtlCol="0">
            <a:spAutoFit/>
          </a:bodyPr>
          <a:lstStyle/>
          <a:p>
            <a:r>
              <a:rPr lang="en-US" altLang="zh-CN" sz="2400" b="1" dirty="0">
                <a:solidFill>
                  <a:schemeClr val="bg1"/>
                </a:solidFill>
                <a:effectLst>
                  <a:outerShdw blurRad="38100" dist="38100" dir="2700000" algn="tl">
                    <a:srgbClr val="000000">
                      <a:alpha val="43137"/>
                    </a:srgbClr>
                  </a:outerShdw>
                </a:effectLst>
              </a:rPr>
              <a:t>THE DIAMA DAM, SENEGAL 1986</a:t>
            </a:r>
            <a:endParaRPr lang="zh-CN" altLang="en-US" sz="2400" b="1" dirty="0">
              <a:solidFill>
                <a:schemeClr val="bg1"/>
              </a:solidFill>
              <a:effectLst>
                <a:outerShdw blurRad="38100" dist="38100" dir="2700000" algn="tl">
                  <a:srgbClr val="000000">
                    <a:alpha val="43137"/>
                  </a:srgbClr>
                </a:outerShdw>
              </a:effectLst>
            </a:endParaRPr>
          </a:p>
        </p:txBody>
      </p:sp>
      <p:cxnSp>
        <p:nvCxnSpPr>
          <p:cNvPr id="15" name="Straight Connector 14">
            <a:extLst>
              <a:ext uri="{FF2B5EF4-FFF2-40B4-BE49-F238E27FC236}">
                <a16:creationId xmlns:a16="http://schemas.microsoft.com/office/drawing/2014/main" id="{288A2059-1F15-4E80-9B6C-7851F4AB1C4A}"/>
              </a:ext>
            </a:extLst>
          </p:cNvPr>
          <p:cNvCxnSpPr>
            <a:cxnSpLocks/>
          </p:cNvCxnSpPr>
          <p:nvPr/>
        </p:nvCxnSpPr>
        <p:spPr>
          <a:xfrm flipH="1">
            <a:off x="4871721" y="549967"/>
            <a:ext cx="3085602" cy="159046"/>
          </a:xfrm>
          <a:prstGeom prst="line">
            <a:avLst/>
          </a:prstGeom>
          <a:ln/>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A59CD803-B194-40A9-93D6-216ACD052638}"/>
              </a:ext>
            </a:extLst>
          </p:cNvPr>
          <p:cNvCxnSpPr>
            <a:cxnSpLocks/>
          </p:cNvCxnSpPr>
          <p:nvPr/>
        </p:nvCxnSpPr>
        <p:spPr>
          <a:xfrm flipH="1">
            <a:off x="2025952" y="958317"/>
            <a:ext cx="5513742" cy="2513448"/>
          </a:xfrm>
          <a:prstGeom prst="line">
            <a:avLst/>
          </a:prstGeom>
          <a:ln/>
        </p:spPr>
        <p:style>
          <a:lnRef idx="1">
            <a:schemeClr val="dk1"/>
          </a:lnRef>
          <a:fillRef idx="0">
            <a:schemeClr val="dk1"/>
          </a:fillRef>
          <a:effectRef idx="0">
            <a:schemeClr val="dk1"/>
          </a:effectRef>
          <a:fontRef idx="minor">
            <a:schemeClr val="tx1"/>
          </a:fontRef>
        </p:style>
      </p:cxnSp>
      <p:pic>
        <p:nvPicPr>
          <p:cNvPr id="13" name="Picture 12">
            <a:extLst>
              <a:ext uri="{FF2B5EF4-FFF2-40B4-BE49-F238E27FC236}">
                <a16:creationId xmlns:a16="http://schemas.microsoft.com/office/drawing/2014/main" id="{6D3A71D3-A6C6-40F6-83B2-EC794154DF2F}"/>
              </a:ext>
            </a:extLst>
          </p:cNvPr>
          <p:cNvPicPr/>
          <p:nvPr/>
        </p:nvPicPr>
        <p:blipFill rotWithShape="1">
          <a:blip r:embed="rId6" cstate="print">
            <a:extLst>
              <a:ext uri="{28A0092B-C50C-407E-A947-70E740481C1C}">
                <a14:useLocalDpi xmlns:a14="http://schemas.microsoft.com/office/drawing/2010/main" val="0"/>
              </a:ext>
            </a:extLst>
          </a:blip>
          <a:srcRect r="51479"/>
          <a:stretch/>
        </p:blipFill>
        <p:spPr bwMode="auto">
          <a:xfrm>
            <a:off x="2005142" y="663884"/>
            <a:ext cx="3224640" cy="284480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6" name="Rectangle 5">
            <a:extLst>
              <a:ext uri="{FF2B5EF4-FFF2-40B4-BE49-F238E27FC236}">
                <a16:creationId xmlns:a16="http://schemas.microsoft.com/office/drawing/2014/main" id="{0C7DD252-0123-4F84-8B65-AC37D3E84526}"/>
              </a:ext>
            </a:extLst>
          </p:cNvPr>
          <p:cNvSpPr/>
          <p:nvPr/>
        </p:nvSpPr>
        <p:spPr>
          <a:xfrm>
            <a:off x="7539695" y="549968"/>
            <a:ext cx="417628" cy="40834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3385110" y="2143503"/>
            <a:ext cx="464704" cy="465323"/>
          </a:xfrm>
          <a:prstGeom prst="line">
            <a:avLst/>
          </a:prstGeom>
          <a:ln w="254000">
            <a:solidFill>
              <a:srgbClr val="FF0000"/>
            </a:solidFill>
          </a:ln>
        </p:spPr>
        <p:style>
          <a:lnRef idx="2">
            <a:schemeClr val="accent1"/>
          </a:lnRef>
          <a:fillRef idx="0">
            <a:schemeClr val="accent1"/>
          </a:fillRef>
          <a:effectRef idx="1">
            <a:schemeClr val="accent1"/>
          </a:effectRef>
          <a:fontRef idx="minor">
            <a:schemeClr val="tx1"/>
          </a:fontRef>
        </p:style>
      </p:cxnSp>
      <p:pic>
        <p:nvPicPr>
          <p:cNvPr id="23" name="Picture 22">
            <a:extLst>
              <a:ext uri="{FF2B5EF4-FFF2-40B4-BE49-F238E27FC236}">
                <a16:creationId xmlns:a16="http://schemas.microsoft.com/office/drawing/2014/main" id="{A7C53C00-D243-436C-AE29-3BCB84DDD6B1}"/>
              </a:ext>
            </a:extLst>
          </p:cNvPr>
          <p:cNvPicPr>
            <a:picLocks noChangeAspect="1"/>
          </p:cNvPicPr>
          <p:nvPr/>
        </p:nvPicPr>
        <p:blipFill>
          <a:blip r:embed="rId7"/>
          <a:stretch>
            <a:fillRect/>
          </a:stretch>
        </p:blipFill>
        <p:spPr>
          <a:xfrm>
            <a:off x="9067801" y="225180"/>
            <a:ext cx="1317663" cy="1296954"/>
          </a:xfrm>
          <a:prstGeom prst="rect">
            <a:avLst/>
          </a:prstGeom>
          <a:ln>
            <a:solidFill>
              <a:schemeClr val="tx1"/>
            </a:solidFill>
          </a:ln>
        </p:spPr>
      </p:pic>
      <p:cxnSp>
        <p:nvCxnSpPr>
          <p:cNvPr id="26" name="Straight Connector 25">
            <a:extLst>
              <a:ext uri="{FF2B5EF4-FFF2-40B4-BE49-F238E27FC236}">
                <a16:creationId xmlns:a16="http://schemas.microsoft.com/office/drawing/2014/main" id="{3066A744-B2A4-4B08-978F-E6B2790C578B}"/>
              </a:ext>
            </a:extLst>
          </p:cNvPr>
          <p:cNvCxnSpPr>
            <a:cxnSpLocks/>
          </p:cNvCxnSpPr>
          <p:nvPr/>
        </p:nvCxnSpPr>
        <p:spPr>
          <a:xfrm flipH="1" flipV="1">
            <a:off x="8478517" y="513049"/>
            <a:ext cx="744948" cy="107213"/>
          </a:xfrm>
          <a:prstGeom prst="line">
            <a:avLst/>
          </a:prstGeom>
          <a:ln/>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49E701DC-6C47-485D-81E3-2D0C2057ECA3}"/>
              </a:ext>
            </a:extLst>
          </p:cNvPr>
          <p:cNvCxnSpPr>
            <a:cxnSpLocks/>
          </p:cNvCxnSpPr>
          <p:nvPr/>
        </p:nvCxnSpPr>
        <p:spPr>
          <a:xfrm>
            <a:off x="9258300" y="689735"/>
            <a:ext cx="928558" cy="2038016"/>
          </a:xfrm>
          <a:prstGeom prst="line">
            <a:avLst/>
          </a:prstGeom>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249080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Flowchart: Process 68"/>
          <p:cNvSpPr/>
          <p:nvPr/>
        </p:nvSpPr>
        <p:spPr>
          <a:xfrm>
            <a:off x="216737" y="3644340"/>
            <a:ext cx="8936182" cy="2708564"/>
          </a:xfrm>
          <a:prstGeom prst="flowChartProcess">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6738" y="315987"/>
            <a:ext cx="6772580" cy="2897674"/>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6" name="Flowchart: Process 5"/>
          <p:cNvSpPr/>
          <p:nvPr/>
        </p:nvSpPr>
        <p:spPr>
          <a:xfrm>
            <a:off x="301826" y="4622437"/>
            <a:ext cx="1184563" cy="574964"/>
          </a:xfrm>
          <a:prstGeom prst="flowChartProcess">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dk1"/>
          </a:lnRef>
          <a:fillRef idx="3">
            <a:schemeClr val="dk1"/>
          </a:fillRef>
          <a:effectRef idx="3">
            <a:schemeClr val="dk1"/>
          </a:effectRef>
          <a:fontRef idx="minor">
            <a:schemeClr val="lt1"/>
          </a:fontRef>
        </p:style>
        <p:txBody>
          <a:bodyPr rtlCol="0" anchor="ctr"/>
          <a:lstStyle/>
          <a:p>
            <a:pPr algn="ctr"/>
            <a:r>
              <a:rPr lang="en-US" b="1" dirty="0">
                <a:solidFill>
                  <a:schemeClr val="bg1"/>
                </a:solidFill>
              </a:rPr>
              <a:t>Dam</a:t>
            </a:r>
          </a:p>
        </p:txBody>
      </p:sp>
      <p:sp>
        <p:nvSpPr>
          <p:cNvPr id="7" name="Flowchart: Process 6"/>
          <p:cNvSpPr/>
          <p:nvPr/>
        </p:nvSpPr>
        <p:spPr>
          <a:xfrm>
            <a:off x="1948055" y="4007274"/>
            <a:ext cx="1184563" cy="574964"/>
          </a:xfrm>
          <a:prstGeom prst="flowChartProcess">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1"/>
          </a:lnRef>
          <a:fillRef idx="3">
            <a:schemeClr val="accent1"/>
          </a:fillRef>
          <a:effectRef idx="3">
            <a:schemeClr val="accent1"/>
          </a:effectRef>
          <a:fontRef idx="minor">
            <a:schemeClr val="lt1"/>
          </a:fontRef>
        </p:style>
        <p:txBody>
          <a:bodyPr rtlCol="0" anchor="ctr"/>
          <a:lstStyle/>
          <a:p>
            <a:pPr algn="ctr"/>
            <a:r>
              <a:rPr lang="en-US" b="1" dirty="0">
                <a:solidFill>
                  <a:schemeClr val="tx1"/>
                </a:solidFill>
              </a:rPr>
              <a:t>more water</a:t>
            </a:r>
          </a:p>
        </p:txBody>
      </p:sp>
      <p:sp>
        <p:nvSpPr>
          <p:cNvPr id="8" name="Flowchart: Process 7"/>
          <p:cNvSpPr/>
          <p:nvPr/>
        </p:nvSpPr>
        <p:spPr>
          <a:xfrm>
            <a:off x="3908975" y="4008636"/>
            <a:ext cx="1280302" cy="574964"/>
          </a:xfrm>
          <a:prstGeom prst="flowChartProcess">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n-US" b="1" dirty="0">
                <a:solidFill>
                  <a:schemeClr val="tx1"/>
                </a:solidFill>
              </a:rPr>
              <a:t>more vegetation</a:t>
            </a:r>
          </a:p>
        </p:txBody>
      </p:sp>
      <p:sp>
        <p:nvSpPr>
          <p:cNvPr id="9" name="Flowchart: Process 8"/>
          <p:cNvSpPr/>
          <p:nvPr/>
        </p:nvSpPr>
        <p:spPr>
          <a:xfrm>
            <a:off x="2804566" y="5262615"/>
            <a:ext cx="1641764" cy="574964"/>
          </a:xfrm>
          <a:prstGeom prst="flowChartProcess">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6"/>
          </a:lnRef>
          <a:fillRef idx="3">
            <a:schemeClr val="accent6"/>
          </a:fillRef>
          <a:effectRef idx="3">
            <a:schemeClr val="accent6"/>
          </a:effectRef>
          <a:fontRef idx="minor">
            <a:schemeClr val="lt1"/>
          </a:fontRef>
        </p:style>
        <p:txBody>
          <a:bodyPr rtlCol="0" anchor="ctr"/>
          <a:lstStyle/>
          <a:p>
            <a:pPr algn="ctr"/>
            <a:r>
              <a:rPr lang="en-US" b="1" dirty="0">
                <a:solidFill>
                  <a:schemeClr val="tx1"/>
                </a:solidFill>
              </a:rPr>
              <a:t>more agrochemicals</a:t>
            </a:r>
          </a:p>
        </p:txBody>
      </p:sp>
      <p:sp>
        <p:nvSpPr>
          <p:cNvPr id="10" name="Flowchart: Process 9"/>
          <p:cNvSpPr/>
          <p:nvPr/>
        </p:nvSpPr>
        <p:spPr>
          <a:xfrm>
            <a:off x="5093912" y="4901977"/>
            <a:ext cx="1184563" cy="574964"/>
          </a:xfrm>
          <a:prstGeom prst="flowChartProcess">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US" b="1" dirty="0">
                <a:solidFill>
                  <a:schemeClr val="tx1"/>
                </a:solidFill>
              </a:rPr>
              <a:t>Less or no prawns</a:t>
            </a:r>
          </a:p>
        </p:txBody>
      </p:sp>
      <p:sp>
        <p:nvSpPr>
          <p:cNvPr id="11" name="Flowchart: Process 10"/>
          <p:cNvSpPr/>
          <p:nvPr/>
        </p:nvSpPr>
        <p:spPr>
          <a:xfrm>
            <a:off x="5798133" y="5698252"/>
            <a:ext cx="1184563" cy="574964"/>
          </a:xfrm>
          <a:prstGeom prst="flowChartProcess">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1"/>
          </a:lnRef>
          <a:fillRef idx="3">
            <a:schemeClr val="accent1"/>
          </a:fillRef>
          <a:effectRef idx="3">
            <a:schemeClr val="accent1"/>
          </a:effectRef>
          <a:fontRef idx="minor">
            <a:schemeClr val="lt1"/>
          </a:fontRef>
        </p:style>
        <p:txBody>
          <a:bodyPr rtlCol="0" anchor="ctr"/>
          <a:lstStyle/>
          <a:p>
            <a:pPr algn="ctr"/>
            <a:r>
              <a:rPr lang="en-US" b="1" dirty="0">
                <a:solidFill>
                  <a:schemeClr val="tx1"/>
                </a:solidFill>
              </a:rPr>
              <a:t>more people</a:t>
            </a:r>
          </a:p>
        </p:txBody>
      </p:sp>
      <p:sp>
        <p:nvSpPr>
          <p:cNvPr id="12" name="Flowchart: Process 11"/>
          <p:cNvSpPr/>
          <p:nvPr/>
        </p:nvSpPr>
        <p:spPr>
          <a:xfrm>
            <a:off x="7848727" y="4830994"/>
            <a:ext cx="1184563" cy="574964"/>
          </a:xfrm>
          <a:prstGeom prst="flowChartProcess">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US" b="1" dirty="0">
                <a:solidFill>
                  <a:schemeClr val="tx1"/>
                </a:solidFill>
              </a:rPr>
              <a:t>more disease</a:t>
            </a:r>
          </a:p>
        </p:txBody>
      </p:sp>
      <p:sp>
        <p:nvSpPr>
          <p:cNvPr id="13" name="Flowchart: Process 12"/>
          <p:cNvSpPr/>
          <p:nvPr/>
        </p:nvSpPr>
        <p:spPr>
          <a:xfrm>
            <a:off x="665506" y="5705633"/>
            <a:ext cx="1641764" cy="574964"/>
          </a:xfrm>
          <a:prstGeom prst="flowChartProcess">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n-US" b="1" dirty="0">
                <a:solidFill>
                  <a:schemeClr val="tx1"/>
                </a:solidFill>
              </a:rPr>
              <a:t>more agriculture</a:t>
            </a:r>
          </a:p>
        </p:txBody>
      </p:sp>
      <p:sp>
        <p:nvSpPr>
          <p:cNvPr id="14" name="Flowchart: Process 13"/>
          <p:cNvSpPr/>
          <p:nvPr/>
        </p:nvSpPr>
        <p:spPr>
          <a:xfrm>
            <a:off x="5798134" y="4008636"/>
            <a:ext cx="1184563" cy="574964"/>
          </a:xfrm>
          <a:prstGeom prst="flowChartProcess">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6"/>
          </a:lnRef>
          <a:fillRef idx="3">
            <a:schemeClr val="accent6"/>
          </a:fillRef>
          <a:effectRef idx="3">
            <a:schemeClr val="accent6"/>
          </a:effectRef>
          <a:fontRef idx="minor">
            <a:schemeClr val="lt1"/>
          </a:fontRef>
        </p:style>
        <p:txBody>
          <a:bodyPr rtlCol="0" anchor="ctr"/>
          <a:lstStyle/>
          <a:p>
            <a:pPr algn="ctr"/>
            <a:r>
              <a:rPr lang="en-US" b="1" dirty="0">
                <a:solidFill>
                  <a:schemeClr val="tx1"/>
                </a:solidFill>
              </a:rPr>
              <a:t>more snails</a:t>
            </a:r>
          </a:p>
        </p:txBody>
      </p:sp>
      <p:cxnSp>
        <p:nvCxnSpPr>
          <p:cNvPr id="16" name="Straight Arrow Connector 15"/>
          <p:cNvCxnSpPr>
            <a:stCxn id="6" idx="3"/>
            <a:endCxn id="7" idx="1"/>
          </p:cNvCxnSpPr>
          <p:nvPr/>
        </p:nvCxnSpPr>
        <p:spPr>
          <a:xfrm flipV="1">
            <a:off x="1486388" y="4294757"/>
            <a:ext cx="461666" cy="615163"/>
          </a:xfrm>
          <a:prstGeom prst="straightConnector1">
            <a:avLst/>
          </a:prstGeom>
          <a:ln w="38100">
            <a:tailEnd type="triangle"/>
          </a:ln>
        </p:spPr>
        <p:style>
          <a:lnRef idx="3">
            <a:schemeClr val="accent6"/>
          </a:lnRef>
          <a:fillRef idx="0">
            <a:schemeClr val="accent6"/>
          </a:fillRef>
          <a:effectRef idx="2">
            <a:schemeClr val="accent6"/>
          </a:effectRef>
          <a:fontRef idx="minor">
            <a:schemeClr val="tx1"/>
          </a:fontRef>
        </p:style>
      </p:cxnSp>
      <p:cxnSp>
        <p:nvCxnSpPr>
          <p:cNvPr id="18" name="Straight Arrow Connector 17"/>
          <p:cNvCxnSpPr>
            <a:stCxn id="7" idx="2"/>
            <a:endCxn id="13" idx="0"/>
          </p:cNvCxnSpPr>
          <p:nvPr/>
        </p:nvCxnSpPr>
        <p:spPr>
          <a:xfrm flipH="1">
            <a:off x="1486388" y="4582239"/>
            <a:ext cx="1053948" cy="1123395"/>
          </a:xfrm>
          <a:prstGeom prst="straightConnector1">
            <a:avLst/>
          </a:prstGeom>
          <a:ln w="38100">
            <a:tailEnd type="triangle"/>
          </a:ln>
        </p:spPr>
        <p:style>
          <a:lnRef idx="3">
            <a:schemeClr val="accent6"/>
          </a:lnRef>
          <a:fillRef idx="0">
            <a:schemeClr val="accent6"/>
          </a:fillRef>
          <a:effectRef idx="2">
            <a:schemeClr val="accent6"/>
          </a:effectRef>
          <a:fontRef idx="minor">
            <a:schemeClr val="tx1"/>
          </a:fontRef>
        </p:style>
      </p:cxnSp>
      <p:cxnSp>
        <p:nvCxnSpPr>
          <p:cNvPr id="24" name="Straight Arrow Connector 23"/>
          <p:cNvCxnSpPr>
            <a:stCxn id="7" idx="3"/>
            <a:endCxn id="8" idx="1"/>
          </p:cNvCxnSpPr>
          <p:nvPr/>
        </p:nvCxnSpPr>
        <p:spPr>
          <a:xfrm>
            <a:off x="3132617" y="4294756"/>
            <a:ext cx="776358" cy="1362"/>
          </a:xfrm>
          <a:prstGeom prst="straightConnector1">
            <a:avLst/>
          </a:prstGeom>
          <a:ln w="38100">
            <a:tailEnd type="triangle"/>
          </a:ln>
        </p:spPr>
        <p:style>
          <a:lnRef idx="3">
            <a:schemeClr val="accent6"/>
          </a:lnRef>
          <a:fillRef idx="0">
            <a:schemeClr val="accent6"/>
          </a:fillRef>
          <a:effectRef idx="2">
            <a:schemeClr val="accent6"/>
          </a:effectRef>
          <a:fontRef idx="minor">
            <a:schemeClr val="tx1"/>
          </a:fontRef>
        </p:style>
      </p:cxnSp>
      <p:cxnSp>
        <p:nvCxnSpPr>
          <p:cNvPr id="26" name="Straight Arrow Connector 25"/>
          <p:cNvCxnSpPr>
            <a:stCxn id="8" idx="3"/>
            <a:endCxn id="14" idx="1"/>
          </p:cNvCxnSpPr>
          <p:nvPr/>
        </p:nvCxnSpPr>
        <p:spPr>
          <a:xfrm>
            <a:off x="5189277" y="4296118"/>
            <a:ext cx="608856" cy="0"/>
          </a:xfrm>
          <a:prstGeom prst="straightConnector1">
            <a:avLst/>
          </a:prstGeom>
          <a:ln w="38100">
            <a:tailEnd type="triangle"/>
          </a:ln>
        </p:spPr>
        <p:style>
          <a:lnRef idx="3">
            <a:schemeClr val="accent6"/>
          </a:lnRef>
          <a:fillRef idx="0">
            <a:schemeClr val="accent6"/>
          </a:fillRef>
          <a:effectRef idx="2">
            <a:schemeClr val="accent6"/>
          </a:effectRef>
          <a:fontRef idx="minor">
            <a:schemeClr val="tx1"/>
          </a:fontRef>
        </p:style>
      </p:cxnSp>
      <p:sp>
        <p:nvSpPr>
          <p:cNvPr id="28" name="Oval 27"/>
          <p:cNvSpPr/>
          <p:nvPr/>
        </p:nvSpPr>
        <p:spPr>
          <a:xfrm>
            <a:off x="7234061" y="4948758"/>
            <a:ext cx="339437" cy="339437"/>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US" b="1" dirty="0"/>
              <a:t>+</a:t>
            </a:r>
          </a:p>
        </p:txBody>
      </p:sp>
      <p:cxnSp>
        <p:nvCxnSpPr>
          <p:cNvPr id="30" name="Straight Arrow Connector 29"/>
          <p:cNvCxnSpPr>
            <a:stCxn id="13" idx="3"/>
            <a:endCxn id="9" idx="1"/>
          </p:cNvCxnSpPr>
          <p:nvPr/>
        </p:nvCxnSpPr>
        <p:spPr>
          <a:xfrm flipV="1">
            <a:off x="2307270" y="5550097"/>
            <a:ext cx="497296" cy="443018"/>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cxnSp>
        <p:nvCxnSpPr>
          <p:cNvPr id="32" name="Straight Arrow Connector 31"/>
          <p:cNvCxnSpPr>
            <a:stCxn id="9" idx="3"/>
            <a:endCxn id="10" idx="1"/>
          </p:cNvCxnSpPr>
          <p:nvPr/>
        </p:nvCxnSpPr>
        <p:spPr>
          <a:xfrm flipV="1">
            <a:off x="4446331" y="5189459"/>
            <a:ext cx="647581" cy="360638"/>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cxnSp>
        <p:nvCxnSpPr>
          <p:cNvPr id="34" name="Straight Arrow Connector 33"/>
          <p:cNvCxnSpPr>
            <a:stCxn id="6" idx="3"/>
            <a:endCxn id="10" idx="1"/>
          </p:cNvCxnSpPr>
          <p:nvPr/>
        </p:nvCxnSpPr>
        <p:spPr>
          <a:xfrm>
            <a:off x="1486389" y="4909919"/>
            <a:ext cx="3607523" cy="279540"/>
          </a:xfrm>
          <a:prstGeom prst="straightConnector1">
            <a:avLst/>
          </a:prstGeom>
          <a:ln w="38100">
            <a:tailEnd type="triangle"/>
          </a:ln>
        </p:spPr>
        <p:style>
          <a:lnRef idx="3">
            <a:schemeClr val="accent6"/>
          </a:lnRef>
          <a:fillRef idx="0">
            <a:schemeClr val="accent6"/>
          </a:fillRef>
          <a:effectRef idx="2">
            <a:schemeClr val="accent6"/>
          </a:effectRef>
          <a:fontRef idx="minor">
            <a:schemeClr val="tx1"/>
          </a:fontRef>
        </p:style>
      </p:cxnSp>
      <p:cxnSp>
        <p:nvCxnSpPr>
          <p:cNvPr id="36" name="Straight Arrow Connector 35"/>
          <p:cNvCxnSpPr>
            <a:stCxn id="14" idx="3"/>
            <a:endCxn id="28" idx="0"/>
          </p:cNvCxnSpPr>
          <p:nvPr/>
        </p:nvCxnSpPr>
        <p:spPr>
          <a:xfrm>
            <a:off x="6982697" y="4296119"/>
            <a:ext cx="421083" cy="652639"/>
          </a:xfrm>
          <a:prstGeom prst="straightConnector1">
            <a:avLst/>
          </a:prstGeom>
          <a:ln w="38100">
            <a:tailEnd type="triangle"/>
          </a:ln>
        </p:spPr>
        <p:style>
          <a:lnRef idx="3">
            <a:schemeClr val="accent6"/>
          </a:lnRef>
          <a:fillRef idx="0">
            <a:schemeClr val="accent6"/>
          </a:fillRef>
          <a:effectRef idx="2">
            <a:schemeClr val="accent6"/>
          </a:effectRef>
          <a:fontRef idx="minor">
            <a:schemeClr val="tx1"/>
          </a:fontRef>
        </p:style>
      </p:cxnSp>
      <p:cxnSp>
        <p:nvCxnSpPr>
          <p:cNvPr id="38" name="Straight Arrow Connector 37"/>
          <p:cNvCxnSpPr>
            <a:stCxn id="10" idx="0"/>
            <a:endCxn id="14" idx="2"/>
          </p:cNvCxnSpPr>
          <p:nvPr/>
        </p:nvCxnSpPr>
        <p:spPr>
          <a:xfrm flipV="1">
            <a:off x="5686193" y="4583601"/>
            <a:ext cx="704222" cy="318377"/>
          </a:xfrm>
          <a:prstGeom prst="straightConnector1">
            <a:avLst/>
          </a:prstGeom>
          <a:ln w="38100">
            <a:tailEnd type="triangle"/>
          </a:ln>
        </p:spPr>
        <p:style>
          <a:lnRef idx="3">
            <a:schemeClr val="accent6"/>
          </a:lnRef>
          <a:fillRef idx="0">
            <a:schemeClr val="accent6"/>
          </a:fillRef>
          <a:effectRef idx="2">
            <a:schemeClr val="accent6"/>
          </a:effectRef>
          <a:fontRef idx="minor">
            <a:schemeClr val="tx1"/>
          </a:fontRef>
        </p:style>
      </p:cxnSp>
      <p:cxnSp>
        <p:nvCxnSpPr>
          <p:cNvPr id="40" name="Straight Arrow Connector 39"/>
          <p:cNvCxnSpPr>
            <a:stCxn id="11" idx="3"/>
            <a:endCxn id="28" idx="4"/>
          </p:cNvCxnSpPr>
          <p:nvPr/>
        </p:nvCxnSpPr>
        <p:spPr>
          <a:xfrm flipV="1">
            <a:off x="6982695" y="5288194"/>
            <a:ext cx="421084" cy="697540"/>
          </a:xfrm>
          <a:prstGeom prst="straightConnector1">
            <a:avLst/>
          </a:prstGeom>
          <a:ln w="38100">
            <a:tailEnd type="triangle"/>
          </a:ln>
        </p:spPr>
        <p:style>
          <a:lnRef idx="3">
            <a:schemeClr val="accent6"/>
          </a:lnRef>
          <a:fillRef idx="0">
            <a:schemeClr val="accent6"/>
          </a:fillRef>
          <a:effectRef idx="2">
            <a:schemeClr val="accent6"/>
          </a:effectRef>
          <a:fontRef idx="minor">
            <a:schemeClr val="tx1"/>
          </a:fontRef>
        </p:style>
      </p:cxnSp>
      <p:cxnSp>
        <p:nvCxnSpPr>
          <p:cNvPr id="42" name="Straight Arrow Connector 41"/>
          <p:cNvCxnSpPr>
            <a:stCxn id="28" idx="6"/>
            <a:endCxn id="12" idx="1"/>
          </p:cNvCxnSpPr>
          <p:nvPr/>
        </p:nvCxnSpPr>
        <p:spPr>
          <a:xfrm>
            <a:off x="7573498" y="5118476"/>
            <a:ext cx="275229" cy="0"/>
          </a:xfrm>
          <a:prstGeom prst="straightConnector1">
            <a:avLst/>
          </a:prstGeom>
          <a:ln w="38100">
            <a:tailEnd type="triangle"/>
          </a:ln>
        </p:spPr>
        <p:style>
          <a:lnRef idx="3">
            <a:schemeClr val="accent6"/>
          </a:lnRef>
          <a:fillRef idx="0">
            <a:schemeClr val="accent6"/>
          </a:fillRef>
          <a:effectRef idx="2">
            <a:schemeClr val="accent6"/>
          </a:effectRef>
          <a:fontRef idx="minor">
            <a:schemeClr val="tx1"/>
          </a:fontRef>
        </p:style>
      </p:cxnSp>
      <p:cxnSp>
        <p:nvCxnSpPr>
          <p:cNvPr id="64" name="Straight Arrow Connector 63"/>
          <p:cNvCxnSpPr>
            <a:stCxn id="13" idx="3"/>
            <a:endCxn id="11" idx="1"/>
          </p:cNvCxnSpPr>
          <p:nvPr/>
        </p:nvCxnSpPr>
        <p:spPr>
          <a:xfrm flipV="1">
            <a:off x="2307270" y="5985735"/>
            <a:ext cx="3490862" cy="7381"/>
          </a:xfrm>
          <a:prstGeom prst="straightConnector1">
            <a:avLst/>
          </a:prstGeom>
          <a:ln w="38100">
            <a:tailEnd type="triangle"/>
          </a:ln>
        </p:spPr>
        <p:style>
          <a:lnRef idx="3">
            <a:schemeClr val="accent6"/>
          </a:lnRef>
          <a:fillRef idx="0">
            <a:schemeClr val="accent6"/>
          </a:fillRef>
          <a:effectRef idx="2">
            <a:schemeClr val="accent6"/>
          </a:effectRef>
          <a:fontRef idx="minor">
            <a:schemeClr val="tx1"/>
          </a:fontRef>
        </p:style>
      </p:cxnSp>
      <p:cxnSp>
        <p:nvCxnSpPr>
          <p:cNvPr id="3" name="Straight Arrow Connector 2"/>
          <p:cNvCxnSpPr>
            <a:stCxn id="9" idx="0"/>
            <a:endCxn id="8" idx="2"/>
          </p:cNvCxnSpPr>
          <p:nvPr/>
        </p:nvCxnSpPr>
        <p:spPr>
          <a:xfrm flipV="1">
            <a:off x="3625448" y="4583601"/>
            <a:ext cx="923678" cy="679015"/>
          </a:xfrm>
          <a:prstGeom prst="straightConnector1">
            <a:avLst/>
          </a:prstGeom>
          <a:ln w="38100">
            <a:tailEnd type="triangle"/>
          </a:ln>
        </p:spPr>
        <p:style>
          <a:lnRef idx="3">
            <a:schemeClr val="accent1"/>
          </a:lnRef>
          <a:fillRef idx="0">
            <a:schemeClr val="accent1"/>
          </a:fillRef>
          <a:effectRef idx="2">
            <a:schemeClr val="accent1"/>
          </a:effectRef>
          <a:fontRef idx="minor">
            <a:schemeClr val="tx1"/>
          </a:fontRef>
        </p:style>
      </p:cxnSp>
      <p:cxnSp>
        <p:nvCxnSpPr>
          <p:cNvPr id="27" name="Straight Arrow Connector 26"/>
          <p:cNvCxnSpPr>
            <a:stCxn id="7" idx="3"/>
          </p:cNvCxnSpPr>
          <p:nvPr/>
        </p:nvCxnSpPr>
        <p:spPr>
          <a:xfrm>
            <a:off x="3132617" y="4294756"/>
            <a:ext cx="2654936" cy="1690978"/>
          </a:xfrm>
          <a:prstGeom prst="straightConnector1">
            <a:avLst/>
          </a:prstGeom>
          <a:ln w="38100">
            <a:tailEnd type="triangle"/>
          </a:ln>
        </p:spPr>
        <p:style>
          <a:lnRef idx="3">
            <a:schemeClr val="accent6"/>
          </a:lnRef>
          <a:fillRef idx="0">
            <a:schemeClr val="accent6"/>
          </a:fillRef>
          <a:effectRef idx="2">
            <a:schemeClr val="accent6"/>
          </a:effectRef>
          <a:fontRef idx="minor">
            <a:schemeClr val="tx1"/>
          </a:fontRef>
        </p:style>
      </p:cxnSp>
      <p:pic>
        <p:nvPicPr>
          <p:cNvPr id="19" name="Picture 18">
            <a:extLst>
              <a:ext uri="{FF2B5EF4-FFF2-40B4-BE49-F238E27FC236}">
                <a16:creationId xmlns:a16="http://schemas.microsoft.com/office/drawing/2014/main" id="{5E44CE44-F6BC-4729-972D-4835D50CBE5E}"/>
              </a:ext>
            </a:extLst>
          </p:cNvPr>
          <p:cNvPicPr>
            <a:picLocks noChangeAspect="1"/>
          </p:cNvPicPr>
          <p:nvPr/>
        </p:nvPicPr>
        <p:blipFill rotWithShape="1">
          <a:blip r:embed="rId4"/>
          <a:srcRect t="39370"/>
          <a:stretch/>
        </p:blipFill>
        <p:spPr>
          <a:xfrm>
            <a:off x="7234061" y="1408564"/>
            <a:ext cx="4793252" cy="1272971"/>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32A4CF75-378C-CB4A-393F-70BD01A8F08E}"/>
              </a:ext>
            </a:extLst>
          </p:cNvPr>
          <p:cNvPicPr>
            <a:picLocks noChangeAspect="1"/>
          </p:cNvPicPr>
          <p:nvPr/>
        </p:nvPicPr>
        <p:blipFill>
          <a:blip r:embed="rId5"/>
          <a:stretch>
            <a:fillRect/>
          </a:stretch>
        </p:blipFill>
        <p:spPr>
          <a:xfrm>
            <a:off x="7234061" y="315987"/>
            <a:ext cx="4793252" cy="976083"/>
          </a:xfrm>
          <a:prstGeom prst="rect">
            <a:avLst/>
          </a:prstGeom>
          <a:ln>
            <a:noFill/>
          </a:ln>
          <a:effectLst>
            <a:outerShdw blurRad="292100" dist="139700" dir="2700000" algn="tl" rotWithShape="0">
              <a:srgbClr val="333333">
                <a:alpha val="65000"/>
              </a:srgbClr>
            </a:outerShdw>
          </a:effectLst>
        </p:spPr>
      </p:pic>
      <p:grpSp>
        <p:nvGrpSpPr>
          <p:cNvPr id="23" name="Group 22">
            <a:extLst>
              <a:ext uri="{FF2B5EF4-FFF2-40B4-BE49-F238E27FC236}">
                <a16:creationId xmlns:a16="http://schemas.microsoft.com/office/drawing/2014/main" id="{B50441A4-D2E5-8211-8F09-6D96B7106F80}"/>
              </a:ext>
            </a:extLst>
          </p:cNvPr>
          <p:cNvGrpSpPr/>
          <p:nvPr/>
        </p:nvGrpSpPr>
        <p:grpSpPr>
          <a:xfrm>
            <a:off x="8337452" y="2830822"/>
            <a:ext cx="3689861" cy="1552754"/>
            <a:chOff x="3011277" y="1775821"/>
            <a:chExt cx="6169447" cy="2938208"/>
          </a:xfrm>
        </p:grpSpPr>
        <p:pic>
          <p:nvPicPr>
            <p:cNvPr id="20" name="Picture 19">
              <a:extLst>
                <a:ext uri="{FF2B5EF4-FFF2-40B4-BE49-F238E27FC236}">
                  <a16:creationId xmlns:a16="http://schemas.microsoft.com/office/drawing/2014/main" id="{59B5F1A0-10BB-2C89-4E27-84FC7049B55B}"/>
                </a:ext>
              </a:extLst>
            </p:cNvPr>
            <p:cNvPicPr>
              <a:picLocks noChangeAspect="1"/>
            </p:cNvPicPr>
            <p:nvPr/>
          </p:nvPicPr>
          <p:blipFill>
            <a:blip r:embed="rId6"/>
            <a:stretch>
              <a:fillRect/>
            </a:stretch>
          </p:blipFill>
          <p:spPr>
            <a:xfrm>
              <a:off x="3011277" y="2143970"/>
              <a:ext cx="6169446" cy="2570059"/>
            </a:xfrm>
            <a:prstGeom prst="rect">
              <a:avLst/>
            </a:prstGeom>
            <a:ln>
              <a:noFill/>
            </a:ln>
            <a:effectLst>
              <a:outerShdw blurRad="292100" dist="139700" dir="2700000" algn="tl" rotWithShape="0">
                <a:srgbClr val="333333">
                  <a:alpha val="65000"/>
                </a:srgbClr>
              </a:outerShdw>
            </a:effectLst>
          </p:spPr>
        </p:pic>
        <p:pic>
          <p:nvPicPr>
            <p:cNvPr id="22" name="Picture 21">
              <a:extLst>
                <a:ext uri="{FF2B5EF4-FFF2-40B4-BE49-F238E27FC236}">
                  <a16:creationId xmlns:a16="http://schemas.microsoft.com/office/drawing/2014/main" id="{3100B30B-D012-38AC-349D-77FAF0336D5D}"/>
                </a:ext>
              </a:extLst>
            </p:cNvPr>
            <p:cNvPicPr>
              <a:picLocks noChangeAspect="1"/>
            </p:cNvPicPr>
            <p:nvPr/>
          </p:nvPicPr>
          <p:blipFill rotWithShape="1">
            <a:blip r:embed="rId7"/>
            <a:srcRect r="11111"/>
            <a:stretch/>
          </p:blipFill>
          <p:spPr>
            <a:xfrm>
              <a:off x="3011278" y="1775821"/>
              <a:ext cx="6169446" cy="389567"/>
            </a:xfrm>
            <a:prstGeom prst="rect">
              <a:avLst/>
            </a:prstGeom>
          </p:spPr>
        </p:pic>
      </p:grpSp>
    </p:spTree>
    <p:extLst>
      <p:ext uri="{BB962C8B-B14F-4D97-AF65-F5344CB8AC3E}">
        <p14:creationId xmlns:p14="http://schemas.microsoft.com/office/powerpoint/2010/main" val="26221682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A3070-61F8-A022-FBE4-B51CB63B37B3}"/>
              </a:ext>
            </a:extLst>
          </p:cNvPr>
          <p:cNvSpPr>
            <a:spLocks noGrp="1"/>
          </p:cNvSpPr>
          <p:nvPr>
            <p:ph type="title"/>
          </p:nvPr>
        </p:nvSpPr>
        <p:spPr/>
        <p:txBody>
          <a:bodyPr/>
          <a:lstStyle/>
          <a:p>
            <a:endParaRPr lang="en-US"/>
          </a:p>
        </p:txBody>
      </p:sp>
      <p:pic>
        <p:nvPicPr>
          <p:cNvPr id="5" name="Content Placeholder 4" descr="Map&#10;&#10;Description automatically generated">
            <a:extLst>
              <a:ext uri="{FF2B5EF4-FFF2-40B4-BE49-F238E27FC236}">
                <a16:creationId xmlns:a16="http://schemas.microsoft.com/office/drawing/2014/main" id="{2228623A-154A-79D4-3DE4-FC6264EC3B27}"/>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67146"/>
          <a:stretch/>
        </p:blipFill>
        <p:spPr>
          <a:xfrm>
            <a:off x="1753645" y="251996"/>
            <a:ext cx="8351610" cy="63540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048008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7AC3A-D179-42F7-BF6B-981FC5B7B682}"/>
              </a:ext>
            </a:extLst>
          </p:cNvPr>
          <p:cNvSpPr>
            <a:spLocks noGrp="1"/>
          </p:cNvSpPr>
          <p:nvPr>
            <p:ph type="title"/>
          </p:nvPr>
        </p:nvSpPr>
        <p:spPr/>
        <p:txBody>
          <a:bodyPr/>
          <a:lstStyle/>
          <a:p>
            <a:r>
              <a:rPr lang="en-US" dirty="0"/>
              <a:t>Reality is so much more complex than simple conceptual disease models…</a:t>
            </a:r>
          </a:p>
        </p:txBody>
      </p:sp>
      <p:sp>
        <p:nvSpPr>
          <p:cNvPr id="4" name="Content Placeholder 3">
            <a:extLst>
              <a:ext uri="{FF2B5EF4-FFF2-40B4-BE49-F238E27FC236}">
                <a16:creationId xmlns:a16="http://schemas.microsoft.com/office/drawing/2014/main" id="{AEBCBAE8-1BE9-B02A-9026-02714C20FDF5}"/>
              </a:ext>
            </a:extLst>
          </p:cNvPr>
          <p:cNvSpPr>
            <a:spLocks noGrp="1"/>
          </p:cNvSpPr>
          <p:nvPr>
            <p:ph idx="1"/>
          </p:nvPr>
        </p:nvSpPr>
        <p:spPr>
          <a:xfrm>
            <a:off x="838199" y="1963271"/>
            <a:ext cx="11049001" cy="4213692"/>
          </a:xfrm>
        </p:spPr>
        <p:txBody>
          <a:bodyPr>
            <a:normAutofit/>
          </a:bodyPr>
          <a:lstStyle/>
          <a:p>
            <a:r>
              <a:rPr lang="en-US" dirty="0"/>
              <a:t>Multiple parasite competing for the same hosts (</a:t>
            </a:r>
            <a:r>
              <a:rPr lang="en-US" dirty="0" err="1"/>
              <a:t>Laidemitt</a:t>
            </a:r>
            <a:r>
              <a:rPr lang="en-US" dirty="0"/>
              <a:t> et al. 2019)</a:t>
            </a:r>
          </a:p>
          <a:p>
            <a:r>
              <a:rPr lang="en-US" dirty="0"/>
              <a:t>Parasites hybridization (Webster et al.2013, 2017, Leger &amp; Webster 2016)</a:t>
            </a:r>
          </a:p>
          <a:p>
            <a:r>
              <a:rPr lang="en-US" dirty="0"/>
              <a:t>Multiple </a:t>
            </a:r>
            <a:r>
              <a:rPr lang="en-US" i="1" dirty="0" err="1"/>
              <a:t>Biompahalaria</a:t>
            </a:r>
            <a:r>
              <a:rPr lang="en-US" dirty="0"/>
              <a:t> </a:t>
            </a:r>
            <a:r>
              <a:rPr lang="en-US" dirty="0" err="1"/>
              <a:t>spp</a:t>
            </a:r>
            <a:r>
              <a:rPr lang="en-US" dirty="0"/>
              <a:t> in South America (Caldeira et al.)</a:t>
            </a:r>
          </a:p>
          <a:p>
            <a:r>
              <a:rPr lang="en-US" dirty="0"/>
              <a:t>Multiple non-human vertebrate hosts for </a:t>
            </a:r>
            <a:r>
              <a:rPr lang="en-US" i="1" dirty="0"/>
              <a:t>S. </a:t>
            </a:r>
            <a:r>
              <a:rPr lang="en-US" i="1" dirty="0" err="1"/>
              <a:t>mansoni</a:t>
            </a:r>
            <a:r>
              <a:rPr lang="en-US" dirty="0"/>
              <a:t> (Catalano et al. 2018) and </a:t>
            </a:r>
            <a:r>
              <a:rPr lang="en-US" i="1" dirty="0"/>
              <a:t>S. </a:t>
            </a:r>
            <a:r>
              <a:rPr lang="en-US" i="1" dirty="0" err="1"/>
              <a:t>japanicum</a:t>
            </a:r>
            <a:r>
              <a:rPr lang="en-US" i="1" dirty="0"/>
              <a:t> </a:t>
            </a:r>
            <a:r>
              <a:rPr lang="en-US" dirty="0"/>
              <a:t>(Wang et al. 2006)</a:t>
            </a:r>
          </a:p>
          <a:p>
            <a:r>
              <a:rPr lang="en-US" dirty="0"/>
              <a:t>~70 Triatominae species involved in Chagas diseases, 11 in the US (</a:t>
            </a:r>
            <a:r>
              <a:rPr lang="en-US" dirty="0" err="1"/>
              <a:t>Gerogieva</a:t>
            </a:r>
            <a:r>
              <a:rPr lang="en-US" dirty="0"/>
              <a:t> et al. 2017)</a:t>
            </a:r>
          </a:p>
          <a:p>
            <a:r>
              <a:rPr lang="en-US" dirty="0"/>
              <a:t>Role of intra and interspecific competition for resources, </a:t>
            </a:r>
            <a:br>
              <a:rPr lang="en-US" dirty="0"/>
            </a:br>
            <a:r>
              <a:rPr lang="en-US" dirty="0"/>
              <a:t>top-down predators, hyper-parasites</a:t>
            </a:r>
          </a:p>
        </p:txBody>
      </p:sp>
    </p:spTree>
    <p:extLst>
      <p:ext uri="{BB962C8B-B14F-4D97-AF65-F5344CB8AC3E}">
        <p14:creationId xmlns:p14="http://schemas.microsoft.com/office/powerpoint/2010/main" val="173743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subTnLst>
                                    <p:animClr clrSpc="rgb" dir="cw">
                                      <p:cBhvr override="childStyle">
                                        <p:cTn dur="1" fill="hold" display="0" masterRel="nextClick" afterEffect="1"/>
                                        <p:tgtEl>
                                          <p:spTgt spid="4">
                                            <p:txEl>
                                              <p:pRg st="0" end="0"/>
                                            </p:txEl>
                                          </p:spTgt>
                                        </p:tgtEl>
                                        <p:attrNameLst>
                                          <p:attrName>ppt_c</p:attrName>
                                        </p:attrNameLst>
                                      </p:cBhvr>
                                      <p:to>
                                        <a:srgbClr val="B2B2B2"/>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subTnLst>
                                    <p:animClr clrSpc="rgb" dir="cw">
                                      <p:cBhvr override="childStyle">
                                        <p:cTn dur="1" fill="hold" display="0" masterRel="nextClick" afterEffect="1"/>
                                        <p:tgtEl>
                                          <p:spTgt spid="4">
                                            <p:txEl>
                                              <p:pRg st="1" end="1"/>
                                            </p:txEl>
                                          </p:spTgt>
                                        </p:tgtEl>
                                        <p:attrNameLst>
                                          <p:attrName>ppt_c</p:attrName>
                                        </p:attrNameLst>
                                      </p:cBhvr>
                                      <p:to>
                                        <a:srgbClr val="B2B2B2"/>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subTnLst>
                                    <p:animClr clrSpc="rgb" dir="cw">
                                      <p:cBhvr override="childStyle">
                                        <p:cTn dur="1" fill="hold" display="0" masterRel="nextClick" afterEffect="1"/>
                                        <p:tgtEl>
                                          <p:spTgt spid="4">
                                            <p:txEl>
                                              <p:pRg st="2" end="2"/>
                                            </p:txEl>
                                          </p:spTgt>
                                        </p:tgtEl>
                                        <p:attrNameLst>
                                          <p:attrName>ppt_c</p:attrName>
                                        </p:attrNameLst>
                                      </p:cBhvr>
                                      <p:to>
                                        <a:srgbClr val="B2B2B2"/>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subTnLst>
                                    <p:animClr clrSpc="rgb" dir="cw">
                                      <p:cBhvr override="childStyle">
                                        <p:cTn dur="1" fill="hold" display="0" masterRel="nextClick" afterEffect="1"/>
                                        <p:tgtEl>
                                          <p:spTgt spid="4">
                                            <p:txEl>
                                              <p:pRg st="3" end="3"/>
                                            </p:txEl>
                                          </p:spTgt>
                                        </p:tgtEl>
                                        <p:attrNameLst>
                                          <p:attrName>ppt_c</p:attrName>
                                        </p:attrNameLst>
                                      </p:cBhvr>
                                      <p:to>
                                        <a:srgbClr val="B2B2B2"/>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subTnLst>
                                    <p:animClr clrSpc="rgb" dir="cw">
                                      <p:cBhvr override="childStyle">
                                        <p:cTn dur="1" fill="hold" display="0" masterRel="nextClick" afterEffect="1"/>
                                        <p:tgtEl>
                                          <p:spTgt spid="4">
                                            <p:txEl>
                                              <p:pRg st="4" end="4"/>
                                            </p:txEl>
                                          </p:spTgt>
                                        </p:tgtEl>
                                        <p:attrNameLst>
                                          <p:attrName>ppt_c</p:attrName>
                                        </p:attrNameLst>
                                      </p:cBhvr>
                                      <p:to>
                                        <a:srgbClr val="B2B2B2"/>
                                      </p:to>
                                    </p:animClr>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2855A5F-D5CE-4092-48D4-5261A7946C6A}"/>
              </a:ext>
            </a:extLst>
          </p:cNvPr>
          <p:cNvPicPr>
            <a:picLocks noChangeAspect="1"/>
          </p:cNvPicPr>
          <p:nvPr/>
        </p:nvPicPr>
        <p:blipFill>
          <a:blip r:embed="rId3"/>
          <a:stretch>
            <a:fillRect/>
          </a:stretch>
        </p:blipFill>
        <p:spPr>
          <a:xfrm>
            <a:off x="522935" y="1308181"/>
            <a:ext cx="7851495" cy="4421288"/>
          </a:xfrm>
          <a:prstGeom prst="rect">
            <a:avLst/>
          </a:prstGeom>
        </p:spPr>
      </p:pic>
      <p:sp>
        <p:nvSpPr>
          <p:cNvPr id="12" name="TextBox 11">
            <a:extLst>
              <a:ext uri="{FF2B5EF4-FFF2-40B4-BE49-F238E27FC236}">
                <a16:creationId xmlns:a16="http://schemas.microsoft.com/office/drawing/2014/main" id="{BA21D22E-76A2-9DEA-95FC-F09B2AEFEEA6}"/>
              </a:ext>
            </a:extLst>
          </p:cNvPr>
          <p:cNvSpPr txBox="1"/>
          <p:nvPr/>
        </p:nvSpPr>
        <p:spPr>
          <a:xfrm>
            <a:off x="8599989" y="1308181"/>
            <a:ext cx="2941754" cy="2031325"/>
          </a:xfrm>
          <a:prstGeom prst="rect">
            <a:avLst/>
          </a:prstGeom>
          <a:noFill/>
        </p:spPr>
        <p:txBody>
          <a:bodyPr wrap="square">
            <a:spAutoFit/>
          </a:bodyPr>
          <a:lstStyle/>
          <a:p>
            <a:r>
              <a:rPr lang="en-US" b="0" i="0" dirty="0">
                <a:solidFill>
                  <a:srgbClr val="000000"/>
                </a:solidFill>
                <a:effectLst/>
                <a:latin typeface="Myriad Pro"/>
              </a:rPr>
              <a:t>Since 1880,</a:t>
            </a:r>
            <a:br>
              <a:rPr lang="en-US" b="0" i="0" dirty="0">
                <a:solidFill>
                  <a:srgbClr val="000000"/>
                </a:solidFill>
                <a:effectLst/>
                <a:latin typeface="Myriad Pro"/>
              </a:rPr>
            </a:br>
            <a:r>
              <a:rPr lang="en-US" b="0" i="0" dirty="0">
                <a:solidFill>
                  <a:srgbClr val="000000"/>
                </a:solidFill>
                <a:effectLst/>
                <a:latin typeface="Myriad Pro"/>
              </a:rPr>
              <a:t>global temp. on Earth </a:t>
            </a:r>
            <a:br>
              <a:rPr lang="en-US" b="0" i="0" dirty="0">
                <a:solidFill>
                  <a:srgbClr val="000000"/>
                </a:solidFill>
                <a:effectLst/>
                <a:latin typeface="Myriad Pro"/>
              </a:rPr>
            </a:br>
            <a:r>
              <a:rPr lang="en-US" b="0" i="0" dirty="0">
                <a:solidFill>
                  <a:srgbClr val="000000"/>
                </a:solidFill>
                <a:effectLst/>
                <a:latin typeface="Myriad Pro"/>
              </a:rPr>
              <a:t> &gt; +1.1° Celsius. </a:t>
            </a:r>
          </a:p>
          <a:p>
            <a:endParaRPr lang="en-US" dirty="0">
              <a:solidFill>
                <a:srgbClr val="000000"/>
              </a:solidFill>
              <a:latin typeface="Myriad Pro"/>
            </a:endParaRPr>
          </a:p>
          <a:p>
            <a:r>
              <a:rPr lang="en-US" b="0" i="0" dirty="0">
                <a:solidFill>
                  <a:srgbClr val="000000"/>
                </a:solidFill>
                <a:effectLst/>
                <a:latin typeface="Myriad Pro"/>
              </a:rPr>
              <a:t>The majority of the warming has occurred since 1975</a:t>
            </a:r>
          </a:p>
        </p:txBody>
      </p:sp>
      <p:sp>
        <p:nvSpPr>
          <p:cNvPr id="13" name="TextBox 12">
            <a:extLst>
              <a:ext uri="{FF2B5EF4-FFF2-40B4-BE49-F238E27FC236}">
                <a16:creationId xmlns:a16="http://schemas.microsoft.com/office/drawing/2014/main" id="{DD9B7E56-98E5-B7AA-F139-E558F392B63F}"/>
              </a:ext>
            </a:extLst>
          </p:cNvPr>
          <p:cNvSpPr txBox="1"/>
          <p:nvPr/>
        </p:nvSpPr>
        <p:spPr>
          <a:xfrm>
            <a:off x="482594" y="5742916"/>
            <a:ext cx="6094428" cy="369332"/>
          </a:xfrm>
          <a:prstGeom prst="rect">
            <a:avLst/>
          </a:prstGeom>
          <a:noFill/>
        </p:spPr>
        <p:txBody>
          <a:bodyPr wrap="square">
            <a:spAutoFit/>
          </a:bodyPr>
          <a:lstStyle/>
          <a:p>
            <a:r>
              <a:rPr lang="en-US" dirty="0"/>
              <a:t>https://showyourstripes.info/</a:t>
            </a:r>
          </a:p>
        </p:txBody>
      </p:sp>
    </p:spTree>
    <p:extLst>
      <p:ext uri="{BB962C8B-B14F-4D97-AF65-F5344CB8AC3E}">
        <p14:creationId xmlns:p14="http://schemas.microsoft.com/office/powerpoint/2010/main" val="21487386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8CDB4-4F53-CBFC-DA44-F5443E1B2871}"/>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7A125A91-A13B-EDF4-43F8-918B6C7CC03D}"/>
              </a:ext>
            </a:extLst>
          </p:cNvPr>
          <p:cNvSpPr>
            <a:spLocks noGrp="1"/>
          </p:cNvSpPr>
          <p:nvPr>
            <p:ph idx="1"/>
          </p:nvPr>
        </p:nvSpPr>
        <p:spPr/>
        <p:txBody>
          <a:bodyPr>
            <a:normAutofit/>
          </a:bodyPr>
          <a:lstStyle/>
          <a:p>
            <a:r>
              <a:rPr lang="en-US" dirty="0"/>
              <a:t>Over large geographical scales, range shift/expansion/contraction as a consequence of climatic change.</a:t>
            </a:r>
          </a:p>
          <a:p>
            <a:r>
              <a:rPr lang="en-US" dirty="0"/>
              <a:t>“The devil is in the details” when we need to zoom in specific areas, and other socio-economic, ecological and environmental  determinants, and a wider variety of climatic hazards are at play</a:t>
            </a:r>
          </a:p>
          <a:p>
            <a:r>
              <a:rPr lang="en-US" dirty="0"/>
              <a:t>We need to: </a:t>
            </a:r>
          </a:p>
          <a:p>
            <a:pPr lvl="1"/>
            <a:r>
              <a:rPr lang="en-US" dirty="0"/>
              <a:t>ramp up monitoring and surveillance</a:t>
            </a:r>
          </a:p>
          <a:p>
            <a:pPr lvl="1"/>
            <a:r>
              <a:rPr lang="en-US" dirty="0"/>
              <a:t>to go back to the lab to derive thermal performance curves for so many parasites and their hosts</a:t>
            </a:r>
          </a:p>
          <a:p>
            <a:pPr lvl="1"/>
            <a:r>
              <a:rPr lang="en-US" dirty="0"/>
              <a:t>acknowledge complexity via a System Thinking approach</a:t>
            </a:r>
          </a:p>
          <a:p>
            <a:endParaRPr lang="en-US" dirty="0"/>
          </a:p>
        </p:txBody>
      </p:sp>
    </p:spTree>
    <p:extLst>
      <p:ext uri="{BB962C8B-B14F-4D97-AF65-F5344CB8AC3E}">
        <p14:creationId xmlns:p14="http://schemas.microsoft.com/office/powerpoint/2010/main" val="3070909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rgbClr val="B2B2B2"/>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rgbClr val="B2B2B2"/>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423DC-3D5A-7455-B326-FC6E247F1BFE}"/>
              </a:ext>
            </a:extLst>
          </p:cNvPr>
          <p:cNvSpPr>
            <a:spLocks noGrp="1"/>
          </p:cNvSpPr>
          <p:nvPr>
            <p:ph type="title"/>
          </p:nvPr>
        </p:nvSpPr>
        <p:spPr/>
        <p:txBody>
          <a:bodyPr/>
          <a:lstStyle/>
          <a:p>
            <a:r>
              <a:rPr lang="en-US" dirty="0"/>
              <a:t>The time is now!</a:t>
            </a:r>
          </a:p>
        </p:txBody>
      </p:sp>
      <p:sp>
        <p:nvSpPr>
          <p:cNvPr id="4" name="Content Placeholder 3">
            <a:extLst>
              <a:ext uri="{FF2B5EF4-FFF2-40B4-BE49-F238E27FC236}">
                <a16:creationId xmlns:a16="http://schemas.microsoft.com/office/drawing/2014/main" id="{D8086A99-A4E0-58CA-E02C-18866C2C62D6}"/>
              </a:ext>
            </a:extLst>
          </p:cNvPr>
          <p:cNvSpPr>
            <a:spLocks noGrp="1"/>
          </p:cNvSpPr>
          <p:nvPr>
            <p:ph idx="1"/>
          </p:nvPr>
        </p:nvSpPr>
        <p:spPr>
          <a:xfrm>
            <a:off x="838200" y="1440647"/>
            <a:ext cx="10515600" cy="4351338"/>
          </a:xfrm>
        </p:spPr>
        <p:txBody>
          <a:bodyPr>
            <a:normAutofit/>
          </a:bodyPr>
          <a:lstStyle/>
          <a:p>
            <a:r>
              <a:rPr lang="en-US" dirty="0"/>
              <a:t>An unprecedented amount of new data and online repositories</a:t>
            </a:r>
          </a:p>
          <a:p>
            <a:pPr lvl="1"/>
            <a:r>
              <a:rPr lang="en-US" dirty="0"/>
              <a:t>GEE, ESPEN, GBIF, genomics, etc. </a:t>
            </a:r>
          </a:p>
          <a:p>
            <a:endParaRPr lang="en-US" dirty="0"/>
          </a:p>
          <a:p>
            <a:endParaRPr lang="en-US" dirty="0"/>
          </a:p>
          <a:p>
            <a:r>
              <a:rPr lang="en-US" dirty="0"/>
              <a:t>Promises of a new generation of low cost, point of care diagnostic tools that can improve monitoring and surveillance, </a:t>
            </a:r>
            <a:br>
              <a:rPr lang="en-US" dirty="0"/>
            </a:br>
            <a:r>
              <a:rPr lang="en-US" dirty="0"/>
              <a:t>including </a:t>
            </a:r>
            <a:r>
              <a:rPr lang="en-US" i="1" dirty="0"/>
              <a:t>frugal science</a:t>
            </a:r>
          </a:p>
          <a:p>
            <a:endParaRPr lang="en-US" dirty="0"/>
          </a:p>
          <a:p>
            <a:r>
              <a:rPr lang="en-US" dirty="0"/>
              <a:t>Citizen science (</a:t>
            </a:r>
            <a:r>
              <a:rPr lang="en-US" dirty="0">
                <a:sym typeface="Wingdings" panose="05000000000000000000" pitchFamily="2" charset="2"/>
              </a:rPr>
              <a:t>Jeff </a:t>
            </a:r>
            <a:r>
              <a:rPr lang="en-US" dirty="0" err="1">
                <a:sym typeface="Wingdings" panose="05000000000000000000" pitchFamily="2" charset="2"/>
              </a:rPr>
              <a:t>Brees</a:t>
            </a:r>
            <a:r>
              <a:rPr lang="en-US" dirty="0">
                <a:sym typeface="Wingdings" panose="05000000000000000000" pitchFamily="2" charset="2"/>
              </a:rPr>
              <a:t>, </a:t>
            </a:r>
            <a:r>
              <a:rPr lang="en-US" dirty="0"/>
              <a:t>Tine Huyse et al. 2021)</a:t>
            </a:r>
          </a:p>
          <a:p>
            <a:endParaRPr lang="en-US" dirty="0"/>
          </a:p>
        </p:txBody>
      </p:sp>
      <p:pic>
        <p:nvPicPr>
          <p:cNvPr id="6" name="Picture 5">
            <a:extLst>
              <a:ext uri="{FF2B5EF4-FFF2-40B4-BE49-F238E27FC236}">
                <a16:creationId xmlns:a16="http://schemas.microsoft.com/office/drawing/2014/main" id="{BED35F5A-9E0B-399F-3583-C8CD2B8828B8}"/>
              </a:ext>
            </a:extLst>
          </p:cNvPr>
          <p:cNvPicPr>
            <a:picLocks noChangeAspect="1"/>
          </p:cNvPicPr>
          <p:nvPr/>
        </p:nvPicPr>
        <p:blipFill>
          <a:blip r:embed="rId3"/>
          <a:stretch>
            <a:fillRect/>
          </a:stretch>
        </p:blipFill>
        <p:spPr>
          <a:xfrm>
            <a:off x="5980950" y="1927077"/>
            <a:ext cx="5372850" cy="1057423"/>
          </a:xfrm>
          <a:prstGeom prst="rect">
            <a:avLst/>
          </a:prstGeom>
          <a:ln>
            <a:noFill/>
          </a:ln>
          <a:effectLst>
            <a:outerShdw blurRad="292100" dist="139700" dir="2700000" algn="tl" rotWithShape="0">
              <a:srgbClr val="333333">
                <a:alpha val="65000"/>
              </a:srgbClr>
            </a:outerShdw>
          </a:effectLst>
        </p:spPr>
      </p:pic>
      <p:pic>
        <p:nvPicPr>
          <p:cNvPr id="14338" name="Picture 2" descr="Meet the genius scientist transforming the world on a shoestring">
            <a:extLst>
              <a:ext uri="{FF2B5EF4-FFF2-40B4-BE49-F238E27FC236}">
                <a16:creationId xmlns:a16="http://schemas.microsoft.com/office/drawing/2014/main" id="{7DB1312E-4A86-129C-538B-923EDBCD4A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90825" y="3873501"/>
            <a:ext cx="2562975" cy="14382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9AAED4D9-A78A-B464-822F-714863E2C319}"/>
              </a:ext>
            </a:extLst>
          </p:cNvPr>
          <p:cNvPicPr>
            <a:picLocks noChangeAspect="1"/>
          </p:cNvPicPr>
          <p:nvPr/>
        </p:nvPicPr>
        <p:blipFill>
          <a:blip r:embed="rId5"/>
          <a:stretch>
            <a:fillRect/>
          </a:stretch>
        </p:blipFill>
        <p:spPr>
          <a:xfrm>
            <a:off x="1147923" y="5629275"/>
            <a:ext cx="5128302" cy="1057901"/>
          </a:xfrm>
          <a:prstGeom prst="rect">
            <a:avLst/>
          </a:prstGeom>
          <a:ln>
            <a:noFill/>
          </a:ln>
          <a:effectLst>
            <a:outerShdw blurRad="292100" dist="139700" dir="2700000" algn="tl" rotWithShape="0">
              <a:srgbClr val="333333">
                <a:alpha val="65000"/>
              </a:srgbClr>
            </a:outerShdw>
          </a:effectLst>
        </p:spPr>
      </p:pic>
      <p:pic>
        <p:nvPicPr>
          <p:cNvPr id="14340" name="Picture 4" descr="The nearly complete ATRAP team, kick-off September 2019">
            <a:extLst>
              <a:ext uri="{FF2B5EF4-FFF2-40B4-BE49-F238E27FC236}">
                <a16:creationId xmlns:a16="http://schemas.microsoft.com/office/drawing/2014/main" id="{C3473466-71C4-1650-8C5E-D73CF1F3E05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6248" y="5629276"/>
            <a:ext cx="1453152" cy="1091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55197A6-D672-5F26-94BC-C9667B2A7AB9}"/>
              </a:ext>
            </a:extLst>
          </p:cNvPr>
          <p:cNvSpPr txBox="1"/>
          <p:nvPr/>
        </p:nvSpPr>
        <p:spPr>
          <a:xfrm>
            <a:off x="7899400" y="5607319"/>
            <a:ext cx="1104900" cy="1138773"/>
          </a:xfrm>
          <a:prstGeom prst="rect">
            <a:avLst/>
          </a:prstGeom>
          <a:noFill/>
        </p:spPr>
        <p:txBody>
          <a:bodyPr wrap="square">
            <a:spAutoFit/>
          </a:bodyPr>
          <a:lstStyle/>
          <a:p>
            <a:r>
              <a:rPr lang="en-US" sz="1700" dirty="0"/>
              <a:t>ATRAP,</a:t>
            </a:r>
            <a:br>
              <a:rPr lang="en-US" sz="1700" dirty="0"/>
            </a:br>
            <a:r>
              <a:rPr lang="en-US" sz="1700" dirty="0"/>
              <a:t>HARISSA</a:t>
            </a:r>
            <a:br>
              <a:rPr lang="en-US" sz="1700" dirty="0"/>
            </a:br>
            <a:r>
              <a:rPr lang="en-US" sz="1700" dirty="0"/>
              <a:t>D-SIRE</a:t>
            </a:r>
            <a:br>
              <a:rPr lang="en-US" sz="1700" dirty="0"/>
            </a:br>
            <a:r>
              <a:rPr lang="en-US" sz="1700" dirty="0"/>
              <a:t>SWAMP</a:t>
            </a:r>
          </a:p>
        </p:txBody>
      </p:sp>
      <p:sp>
        <p:nvSpPr>
          <p:cNvPr id="3" name="TextBox 2">
            <a:extLst>
              <a:ext uri="{FF2B5EF4-FFF2-40B4-BE49-F238E27FC236}">
                <a16:creationId xmlns:a16="http://schemas.microsoft.com/office/drawing/2014/main" id="{18416BB7-EB06-4983-9252-80EB6A1AFEC1}"/>
              </a:ext>
            </a:extLst>
          </p:cNvPr>
          <p:cNvSpPr txBox="1"/>
          <p:nvPr/>
        </p:nvSpPr>
        <p:spPr>
          <a:xfrm>
            <a:off x="9601200" y="3835400"/>
            <a:ext cx="1752600" cy="369332"/>
          </a:xfrm>
          <a:prstGeom prst="rect">
            <a:avLst/>
          </a:prstGeom>
          <a:noFill/>
        </p:spPr>
        <p:txBody>
          <a:bodyPr wrap="square" rtlCol="0">
            <a:spAutoFit/>
          </a:bodyPr>
          <a:lstStyle/>
          <a:p>
            <a:pPr algn="r"/>
            <a:r>
              <a:rPr lang="en-US" dirty="0">
                <a:solidFill>
                  <a:schemeClr val="bg1"/>
                </a:solidFill>
              </a:rPr>
              <a:t>Manu </a:t>
            </a:r>
            <a:r>
              <a:rPr lang="en-US" dirty="0" err="1">
                <a:solidFill>
                  <a:schemeClr val="bg1"/>
                </a:solidFill>
              </a:rPr>
              <a:t>Praksh</a:t>
            </a:r>
            <a:endParaRPr lang="en-US" dirty="0">
              <a:solidFill>
                <a:schemeClr val="bg1"/>
              </a:solidFill>
            </a:endParaRPr>
          </a:p>
        </p:txBody>
      </p:sp>
    </p:spTree>
    <p:extLst>
      <p:ext uri="{BB962C8B-B14F-4D97-AF65-F5344CB8AC3E}">
        <p14:creationId xmlns:p14="http://schemas.microsoft.com/office/powerpoint/2010/main" val="279986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subTnLst>
                                    <p:animClr clrSpc="rgb" dir="cw">
                                      <p:cBhvr override="childStyle">
                                        <p:cTn dur="1" fill="hold" display="0" masterRel="nextClick" afterEffect="1"/>
                                        <p:tgtEl>
                                          <p:spTgt spid="4">
                                            <p:txEl>
                                              <p:pRg st="0" end="0"/>
                                            </p:txEl>
                                          </p:spTgt>
                                        </p:tgtEl>
                                        <p:attrNameLst>
                                          <p:attrName>ppt_c</p:attrName>
                                        </p:attrNameLst>
                                      </p:cBhvr>
                                      <p:to>
                                        <a:srgbClr val="B2B2B2"/>
                                      </p:to>
                                    </p:animClr>
                                  </p:sub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subTnLst>
                                    <p:animClr clrSpc="rgb" dir="cw">
                                      <p:cBhvr override="childStyle">
                                        <p:cTn dur="1" fill="hold" display="0" masterRel="nextClick" afterEffect="1"/>
                                        <p:tgtEl>
                                          <p:spTgt spid="4">
                                            <p:txEl>
                                              <p:pRg st="1" end="1"/>
                                            </p:txEl>
                                          </p:spTgt>
                                        </p:tgtEl>
                                        <p:attrNameLst>
                                          <p:attrName>ppt_c</p:attrName>
                                        </p:attrNameLst>
                                      </p:cBhvr>
                                      <p:to>
                                        <a:srgbClr val="B2B2B2"/>
                                      </p:to>
                                    </p:animClr>
                                  </p:sub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xEl>
                                              <p:pRg st="4" end="4"/>
                                            </p:txEl>
                                          </p:spTgt>
                                        </p:tgtEl>
                                        <p:attrNameLst>
                                          <p:attrName>style.visibility</p:attrName>
                                        </p:attrNameLst>
                                      </p:cBhvr>
                                      <p:to>
                                        <p:strVal val="visible"/>
                                      </p:to>
                                    </p:set>
                                    <p:animEffect transition="in" filter="fade">
                                      <p:cBhvr>
                                        <p:cTn id="18" dur="500"/>
                                        <p:tgtEl>
                                          <p:spTgt spid="4">
                                            <p:txEl>
                                              <p:pRg st="4" end="4"/>
                                            </p:txEl>
                                          </p:spTgt>
                                        </p:tgtEl>
                                      </p:cBhvr>
                                    </p:animEffect>
                                  </p:childTnLst>
                                  <p:subTnLst>
                                    <p:animClr clrSpc="rgb" dir="cw">
                                      <p:cBhvr override="childStyle">
                                        <p:cTn dur="1" fill="hold" display="0" masterRel="nextClick" afterEffect="1"/>
                                        <p:tgtEl>
                                          <p:spTgt spid="4">
                                            <p:txEl>
                                              <p:pRg st="4" end="4"/>
                                            </p:txEl>
                                          </p:spTgt>
                                        </p:tgtEl>
                                        <p:attrNameLst>
                                          <p:attrName>ppt_c</p:attrName>
                                        </p:attrNameLst>
                                      </p:cBhvr>
                                      <p:to>
                                        <a:srgbClr val="B2B2B2"/>
                                      </p:to>
                                    </p:animClr>
                                  </p:subTnLst>
                                </p:cTn>
                              </p:par>
                              <p:par>
                                <p:cTn id="19" presetID="10" presetClass="entr" presetSubtype="0" fill="hold" nodeType="withEffect">
                                  <p:stCondLst>
                                    <p:cond delay="0"/>
                                  </p:stCondLst>
                                  <p:childTnLst>
                                    <p:set>
                                      <p:cBhvr>
                                        <p:cTn id="20" dur="1" fill="hold">
                                          <p:stCondLst>
                                            <p:cond delay="0"/>
                                          </p:stCondLst>
                                        </p:cTn>
                                        <p:tgtEl>
                                          <p:spTgt spid="14338"/>
                                        </p:tgtEl>
                                        <p:attrNameLst>
                                          <p:attrName>style.visibility</p:attrName>
                                        </p:attrNameLst>
                                      </p:cBhvr>
                                      <p:to>
                                        <p:strVal val="visible"/>
                                      </p:to>
                                    </p:set>
                                    <p:animEffect transition="in" filter="fade">
                                      <p:cBhvr>
                                        <p:cTn id="21" dur="500"/>
                                        <p:tgtEl>
                                          <p:spTgt spid="1433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txEl>
                                              <p:pRg st="6" end="6"/>
                                            </p:txEl>
                                          </p:spTgt>
                                        </p:tgtEl>
                                        <p:attrNameLst>
                                          <p:attrName>style.visibility</p:attrName>
                                        </p:attrNameLst>
                                      </p:cBhvr>
                                      <p:to>
                                        <p:strVal val="visible"/>
                                      </p:to>
                                    </p:set>
                                    <p:animEffect transition="in" filter="fade">
                                      <p:cBhvr>
                                        <p:cTn id="26" dur="500"/>
                                        <p:tgtEl>
                                          <p:spTgt spid="4">
                                            <p:txEl>
                                              <p:pRg st="6" end="6"/>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10" presetClass="entr" presetSubtype="0" fill="hold" nodeType="withEffect">
                                  <p:stCondLst>
                                    <p:cond delay="0"/>
                                  </p:stCondLst>
                                  <p:childTnLst>
                                    <p:set>
                                      <p:cBhvr>
                                        <p:cTn id="34" dur="1" fill="hold">
                                          <p:stCondLst>
                                            <p:cond delay="0"/>
                                          </p:stCondLst>
                                        </p:cTn>
                                        <p:tgtEl>
                                          <p:spTgt spid="14340"/>
                                        </p:tgtEl>
                                        <p:attrNameLst>
                                          <p:attrName>style.visibility</p:attrName>
                                        </p:attrNameLst>
                                      </p:cBhvr>
                                      <p:to>
                                        <p:strVal val="visible"/>
                                      </p:to>
                                    </p:set>
                                    <p:animEffect transition="in" filter="fade">
                                      <p:cBhvr>
                                        <p:cTn id="35" dur="5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A6CD4-AA51-792C-CDE4-A7C137B3741D}"/>
              </a:ext>
            </a:extLst>
          </p:cNvPr>
          <p:cNvSpPr>
            <a:spLocks noGrp="1"/>
          </p:cNvSpPr>
          <p:nvPr>
            <p:ph type="ctrTitle"/>
          </p:nvPr>
        </p:nvSpPr>
        <p:spPr/>
        <p:txBody>
          <a:bodyPr/>
          <a:lstStyle/>
          <a:p>
            <a:r>
              <a:rPr lang="en-US" dirty="0"/>
              <a:t>Thank you!</a:t>
            </a:r>
          </a:p>
        </p:txBody>
      </p:sp>
    </p:spTree>
    <p:extLst>
      <p:ext uri="{BB962C8B-B14F-4D97-AF65-F5344CB8AC3E}">
        <p14:creationId xmlns:p14="http://schemas.microsoft.com/office/powerpoint/2010/main" val="39170007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A collage of a person&#10;&#10;Description automatically generated with low confidence">
            <a:extLst>
              <a:ext uri="{FF2B5EF4-FFF2-40B4-BE49-F238E27FC236}">
                <a16:creationId xmlns:a16="http://schemas.microsoft.com/office/drawing/2014/main" id="{81B26D6F-1722-4A2A-98C2-64A26D228D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014" y="1381680"/>
            <a:ext cx="6350001" cy="3571875"/>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D1A6FEF3-F8BE-443C-B968-4601403BD31B}"/>
              </a:ext>
            </a:extLst>
          </p:cNvPr>
          <p:cNvSpPr/>
          <p:nvPr/>
        </p:nvSpPr>
        <p:spPr>
          <a:xfrm>
            <a:off x="469013" y="753563"/>
            <a:ext cx="3051110" cy="7339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b="1" dirty="0">
              <a:solidFill>
                <a:schemeClr val="tx1"/>
              </a:solidFill>
            </a:endParaRPr>
          </a:p>
        </p:txBody>
      </p:sp>
      <p:pic>
        <p:nvPicPr>
          <p:cNvPr id="8" name="Picture 4" descr="Anna-Sofie Stensgaard's Email &amp; Phone | University of Copenhagen">
            <a:extLst>
              <a:ext uri="{FF2B5EF4-FFF2-40B4-BE49-F238E27FC236}">
                <a16:creationId xmlns:a16="http://schemas.microsoft.com/office/drawing/2014/main" id="{533A2CFB-3984-4B93-A4E1-4A3CA136370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771" r="14853"/>
          <a:stretch/>
        </p:blipFill>
        <p:spPr bwMode="auto">
          <a:xfrm>
            <a:off x="7480967" y="5620806"/>
            <a:ext cx="587525" cy="77946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Winter Symposium">
            <a:extLst>
              <a:ext uri="{FF2B5EF4-FFF2-40B4-BE49-F238E27FC236}">
                <a16:creationId xmlns:a16="http://schemas.microsoft.com/office/drawing/2014/main" id="{9BAB3C82-F565-4C19-9336-B67A7F1E821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062" t="3535" r="21818" b="28475"/>
          <a:stretch/>
        </p:blipFill>
        <p:spPr bwMode="auto">
          <a:xfrm>
            <a:off x="7983991" y="5623871"/>
            <a:ext cx="663681" cy="77639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r Fiona Allan | LCNTDR">
            <a:extLst>
              <a:ext uri="{FF2B5EF4-FFF2-40B4-BE49-F238E27FC236}">
                <a16:creationId xmlns:a16="http://schemas.microsoft.com/office/drawing/2014/main" id="{8C1D5E56-D736-4297-9514-04BCC67EDD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1280" y="3881397"/>
            <a:ext cx="989981" cy="98998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4ges - Can Paying for Global Ecosystem Services reduce poverty?">
            <a:extLst>
              <a:ext uri="{FF2B5EF4-FFF2-40B4-BE49-F238E27FC236}">
                <a16:creationId xmlns:a16="http://schemas.microsoft.com/office/drawing/2014/main" id="{76C04644-E693-4A14-9881-806BC692D5D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7349"/>
          <a:stretch/>
        </p:blipFill>
        <p:spPr bwMode="auto">
          <a:xfrm>
            <a:off x="8140342" y="4794588"/>
            <a:ext cx="688772" cy="7794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Jürg Utzinger">
            <a:extLst>
              <a:ext uri="{FF2B5EF4-FFF2-40B4-BE49-F238E27FC236}">
                <a16:creationId xmlns:a16="http://schemas.microsoft.com/office/drawing/2014/main" id="{781AF739-B426-4433-85AF-A599F833D84A}"/>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15201" b="23229"/>
          <a:stretch/>
        </p:blipFill>
        <p:spPr bwMode="auto">
          <a:xfrm>
            <a:off x="8590994" y="5626345"/>
            <a:ext cx="688772" cy="779463"/>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3E0B5743-363C-4EDA-A901-0EA6F0A4D4CF}"/>
              </a:ext>
            </a:extLst>
          </p:cNvPr>
          <p:cNvSpPr/>
          <p:nvPr/>
        </p:nvSpPr>
        <p:spPr>
          <a:xfrm>
            <a:off x="5647588" y="4794588"/>
            <a:ext cx="603050" cy="200055"/>
          </a:xfrm>
          <a:prstGeom prst="rect">
            <a:avLst/>
          </a:prstGeom>
        </p:spPr>
        <p:txBody>
          <a:bodyPr wrap="none">
            <a:spAutoFit/>
          </a:bodyPr>
          <a:lstStyle/>
          <a:p>
            <a:r>
              <a:rPr lang="en-US" sz="700" dirty="0">
                <a:effectLst>
                  <a:outerShdw blurRad="38100" dist="38100" dir="2700000" algn="tl">
                    <a:srgbClr val="000000">
                      <a:alpha val="43137"/>
                    </a:srgbClr>
                  </a:outerShdw>
                </a:effectLst>
              </a:rPr>
              <a:t>Fiona Allan</a:t>
            </a:r>
          </a:p>
        </p:txBody>
      </p:sp>
      <p:pic>
        <p:nvPicPr>
          <p:cNvPr id="23" name="Picture 12">
            <a:extLst>
              <a:ext uri="{FF2B5EF4-FFF2-40B4-BE49-F238E27FC236}">
                <a16:creationId xmlns:a16="http://schemas.microsoft.com/office/drawing/2014/main" id="{D843A208-66BE-4D3E-B82B-0A4AC85055B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465176" y="3016431"/>
            <a:ext cx="327152" cy="4715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AB738D1A-755A-4414-8848-08FC725ACCC0}"/>
              </a:ext>
            </a:extLst>
          </p:cNvPr>
          <p:cNvPicPr>
            <a:picLocks noChangeAspect="1"/>
          </p:cNvPicPr>
          <p:nvPr/>
        </p:nvPicPr>
        <p:blipFill>
          <a:blip r:embed="rId10"/>
          <a:stretch>
            <a:fillRect/>
          </a:stretch>
        </p:blipFill>
        <p:spPr>
          <a:xfrm>
            <a:off x="8315832" y="4223841"/>
            <a:ext cx="480339" cy="473758"/>
          </a:xfrm>
          <a:prstGeom prst="rect">
            <a:avLst/>
          </a:prstGeom>
          <a:ln>
            <a:noFill/>
          </a:ln>
          <a:effectLst>
            <a:outerShdw blurRad="292100" dist="139700" dir="2700000" algn="tl" rotWithShape="0">
              <a:srgbClr val="333333">
                <a:alpha val="65000"/>
              </a:srgbClr>
            </a:outerShdw>
          </a:effectLst>
        </p:spPr>
      </p:pic>
      <p:pic>
        <p:nvPicPr>
          <p:cNvPr id="25" name="Picture 22" descr="UCSB Geography Professor David López-Carr Named AAAS Fellow | UCSB -  Noozhawk.com">
            <a:extLst>
              <a:ext uri="{FF2B5EF4-FFF2-40B4-BE49-F238E27FC236}">
                <a16:creationId xmlns:a16="http://schemas.microsoft.com/office/drawing/2014/main" id="{D3AC9250-07CD-4033-81EC-5FEC28F77EE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833611" y="4065194"/>
            <a:ext cx="392973" cy="4715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6" name="Picture 24" descr="New Species Named After Armand Kuris - The Santa Barbara Independent">
            <a:extLst>
              <a:ext uri="{FF2B5EF4-FFF2-40B4-BE49-F238E27FC236}">
                <a16:creationId xmlns:a16="http://schemas.microsoft.com/office/drawing/2014/main" id="{32399D21-92C7-4F8E-90CF-9F6A03043F21}"/>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928945" y="4065194"/>
            <a:ext cx="304237" cy="4715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7" name="Picture 26" descr="Kevin Lafferty to lecture on aquatic ecosystems | Valley Life | syvnews.com">
            <a:extLst>
              <a:ext uri="{FF2B5EF4-FFF2-40B4-BE49-F238E27FC236}">
                <a16:creationId xmlns:a16="http://schemas.microsoft.com/office/drawing/2014/main" id="{4194EA82-F73D-4992-9D9A-C9366CDD9ADC}"/>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384660" y="4040142"/>
            <a:ext cx="373904" cy="4966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8" name="Picture 28" descr="Distinguished Visiting Fellow Andrea Rinaldo holds research workshop on  dynamics of complex networks - Lyles School of Civil Engineering - Purdue  University">
            <a:extLst>
              <a:ext uri="{FF2B5EF4-FFF2-40B4-BE49-F238E27FC236}">
                <a16:creationId xmlns:a16="http://schemas.microsoft.com/office/drawing/2014/main" id="{2773E4A4-D611-496F-8339-A559864C0C7F}"/>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1" t="-1" r="61166" b="10461"/>
          <a:stretch/>
        </p:blipFill>
        <p:spPr bwMode="auto">
          <a:xfrm>
            <a:off x="7904981" y="3542948"/>
            <a:ext cx="352106" cy="4546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9" name="Picture 30" descr="Javier PEREZ-SAEZ | PostDoc Position | PhD Environmental Sciences and  Engineering | Johns Hopkins Bloomberg School of Public Health, MD | JHSPH |  Department of Epidemiology">
            <a:extLst>
              <a:ext uri="{FF2B5EF4-FFF2-40B4-BE49-F238E27FC236}">
                <a16:creationId xmlns:a16="http://schemas.microsoft.com/office/drawing/2014/main" id="{0D7A5AD7-F71F-4810-91D7-F746BB7ACEBC}"/>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318572" y="3541598"/>
            <a:ext cx="473757" cy="4737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 name="Picture 32" descr="amit-savaia-in-africa - AABGU">
            <a:extLst>
              <a:ext uri="{FF2B5EF4-FFF2-40B4-BE49-F238E27FC236}">
                <a16:creationId xmlns:a16="http://schemas.microsoft.com/office/drawing/2014/main" id="{86C20756-A224-4CB4-A2CA-FB5DDA0BCE09}"/>
              </a:ext>
            </a:extLst>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6784" r="57783" b="43507"/>
          <a:stretch/>
        </p:blipFill>
        <p:spPr bwMode="auto">
          <a:xfrm>
            <a:off x="7399765" y="3540100"/>
            <a:ext cx="397906" cy="4546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1" name="Picture 2" descr="Shapeshifting Scientist Awarded Major Environmental Prize | Stanford Woods  Institute for the Environment">
            <a:extLst>
              <a:ext uri="{FF2B5EF4-FFF2-40B4-BE49-F238E27FC236}">
                <a16:creationId xmlns:a16="http://schemas.microsoft.com/office/drawing/2014/main" id="{6E7D299D-A1BA-49E9-BFB3-8EA0DB8F9280}"/>
              </a:ext>
            </a:extLst>
          </p:cNvPr>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19511" r="20680"/>
          <a:stretch/>
        </p:blipFill>
        <p:spPr bwMode="auto">
          <a:xfrm>
            <a:off x="6935068" y="3548469"/>
            <a:ext cx="363599" cy="4462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71B5BF3B-8BF8-4BB7-9C5B-9741A2B7FCEA}"/>
              </a:ext>
            </a:extLst>
          </p:cNvPr>
          <p:cNvPicPr>
            <a:picLocks noChangeAspect="1"/>
          </p:cNvPicPr>
          <p:nvPr/>
        </p:nvPicPr>
        <p:blipFill>
          <a:blip r:embed="rId18"/>
          <a:stretch>
            <a:fillRect/>
          </a:stretch>
        </p:blipFill>
        <p:spPr>
          <a:xfrm>
            <a:off x="6939665" y="1364726"/>
            <a:ext cx="471567" cy="471567"/>
          </a:xfrm>
          <a:prstGeom prst="rect">
            <a:avLst/>
          </a:prstGeom>
          <a:ln>
            <a:noFill/>
          </a:ln>
          <a:effectLst>
            <a:outerShdw blurRad="292100" dist="139700" dir="2700000" algn="tl" rotWithShape="0">
              <a:srgbClr val="333333">
                <a:alpha val="65000"/>
              </a:srgbClr>
            </a:outerShdw>
          </a:effectLst>
        </p:spPr>
      </p:pic>
      <p:pic>
        <p:nvPicPr>
          <p:cNvPr id="33" name="Picture 2" descr="https://cap.stanford.edu/profiles/viewImage?profileId=69424&amp;type=square">
            <a:extLst>
              <a:ext uri="{FF2B5EF4-FFF2-40B4-BE49-F238E27FC236}">
                <a16:creationId xmlns:a16="http://schemas.microsoft.com/office/drawing/2014/main" id="{026B4B25-BA8E-48E9-BEFD-CC3761353DF0}"/>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437128" y="1364726"/>
            <a:ext cx="471567" cy="4715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34" name="Picture 33" descr="Grewelle">
            <a:extLst>
              <a:ext uri="{FF2B5EF4-FFF2-40B4-BE49-F238E27FC236}">
                <a16:creationId xmlns:a16="http://schemas.microsoft.com/office/drawing/2014/main" id="{7FF85034-4004-48B9-9652-8AE5C8D66AF0}"/>
              </a:ext>
            </a:extLst>
          </p:cNvPr>
          <p:cNvPicPr>
            <a:picLocks noGrp="1" noChangeAspect="1"/>
          </p:cNvPicPr>
          <p:nvPr isPhoto="1"/>
        </p:nvPicPr>
        <p:blipFill rotWithShape="1">
          <a:blip r:embed="rId20" cstate="print">
            <a:lum/>
            <a:extLst>
              <a:ext uri="{28A0092B-C50C-407E-A947-70E740481C1C}">
                <a14:useLocalDpi xmlns:a14="http://schemas.microsoft.com/office/drawing/2010/main" val="0"/>
              </a:ext>
            </a:extLst>
          </a:blip>
          <a:srcRect l="14557" r="14375"/>
          <a:stretch/>
        </p:blipFill>
        <p:spPr>
          <a:xfrm>
            <a:off x="7928033" y="1358584"/>
            <a:ext cx="497215" cy="477709"/>
          </a:xfrm>
          <a:prstGeom prst="rect">
            <a:avLst/>
          </a:prstGeom>
          <a:ln>
            <a:noFill/>
          </a:ln>
          <a:effectLst>
            <a:outerShdw blurRad="292100" dist="139700" dir="2700000" algn="tl" rotWithShape="0">
              <a:srgbClr val="333333">
                <a:alpha val="65000"/>
              </a:srgbClr>
            </a:outerShdw>
          </a:effectLst>
        </p:spPr>
      </p:pic>
      <p:pic>
        <p:nvPicPr>
          <p:cNvPr id="35" name="Picture 8" descr="Risultati immagini per chris leboa stanford">
            <a:extLst>
              <a:ext uri="{FF2B5EF4-FFF2-40B4-BE49-F238E27FC236}">
                <a16:creationId xmlns:a16="http://schemas.microsoft.com/office/drawing/2014/main" id="{F4251987-9C36-49A1-AA15-0895F464619E}"/>
              </a:ext>
            </a:extLst>
          </p:cNvPr>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t="1872" b="2316"/>
          <a:stretch/>
        </p:blipFill>
        <p:spPr bwMode="auto">
          <a:xfrm>
            <a:off x="6941165" y="1912710"/>
            <a:ext cx="457610" cy="4715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36" name="Picture 35">
            <a:extLst>
              <a:ext uri="{FF2B5EF4-FFF2-40B4-BE49-F238E27FC236}">
                <a16:creationId xmlns:a16="http://schemas.microsoft.com/office/drawing/2014/main" id="{3035B941-6693-48F9-8D41-70A0300B4C9F}"/>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30597" b="23692"/>
          <a:stretch/>
        </p:blipFill>
        <p:spPr>
          <a:xfrm>
            <a:off x="8466033" y="1355018"/>
            <a:ext cx="328294" cy="481275"/>
          </a:xfrm>
          <a:prstGeom prst="rect">
            <a:avLst/>
          </a:prstGeom>
          <a:ln>
            <a:noFill/>
          </a:ln>
          <a:effectLst>
            <a:outerShdw blurRad="292100" dist="139700" dir="2700000" algn="tl" rotWithShape="0">
              <a:srgbClr val="333333">
                <a:alpha val="65000"/>
              </a:srgbClr>
            </a:outerShdw>
          </a:effectLst>
        </p:spPr>
      </p:pic>
      <p:pic>
        <p:nvPicPr>
          <p:cNvPr id="37" name="Picture 36">
            <a:extLst>
              <a:ext uri="{FF2B5EF4-FFF2-40B4-BE49-F238E27FC236}">
                <a16:creationId xmlns:a16="http://schemas.microsoft.com/office/drawing/2014/main" id="{DBAC68B6-2227-44B9-9498-A8085D5375B2}"/>
              </a:ext>
            </a:extLst>
          </p:cNvPr>
          <p:cNvPicPr>
            <a:picLocks noChangeAspect="1"/>
          </p:cNvPicPr>
          <p:nvPr/>
        </p:nvPicPr>
        <p:blipFill>
          <a:blip r:embed="rId23"/>
          <a:stretch>
            <a:fillRect/>
          </a:stretch>
        </p:blipFill>
        <p:spPr>
          <a:xfrm>
            <a:off x="7443016" y="1912709"/>
            <a:ext cx="487909" cy="471568"/>
          </a:xfrm>
          <a:prstGeom prst="rect">
            <a:avLst/>
          </a:prstGeom>
          <a:ln>
            <a:noFill/>
          </a:ln>
          <a:effectLst>
            <a:outerShdw blurRad="292100" dist="139700" dir="2700000" algn="tl" rotWithShape="0">
              <a:srgbClr val="333333">
                <a:alpha val="65000"/>
              </a:srgbClr>
            </a:outerShdw>
          </a:effectLst>
        </p:spPr>
      </p:pic>
      <p:pic>
        <p:nvPicPr>
          <p:cNvPr id="38" name="Picture 37">
            <a:extLst>
              <a:ext uri="{FF2B5EF4-FFF2-40B4-BE49-F238E27FC236}">
                <a16:creationId xmlns:a16="http://schemas.microsoft.com/office/drawing/2014/main" id="{A1DE0945-5F3E-436D-AFFC-754F0473DCD0}"/>
              </a:ext>
            </a:extLst>
          </p:cNvPr>
          <p:cNvPicPr>
            <a:picLocks noChangeAspect="1"/>
          </p:cNvPicPr>
          <p:nvPr/>
        </p:nvPicPr>
        <p:blipFill>
          <a:blip r:embed="rId24"/>
          <a:stretch>
            <a:fillRect/>
          </a:stretch>
        </p:blipFill>
        <p:spPr>
          <a:xfrm>
            <a:off x="7971706" y="1912708"/>
            <a:ext cx="351114" cy="471569"/>
          </a:xfrm>
          <a:prstGeom prst="rect">
            <a:avLst/>
          </a:prstGeom>
          <a:ln>
            <a:noFill/>
          </a:ln>
          <a:effectLst>
            <a:outerShdw blurRad="292100" dist="139700" dir="2700000" algn="tl" rotWithShape="0">
              <a:srgbClr val="333333">
                <a:alpha val="65000"/>
              </a:srgbClr>
            </a:outerShdw>
          </a:effectLst>
        </p:spPr>
      </p:pic>
      <p:pic>
        <p:nvPicPr>
          <p:cNvPr id="39" name="Picture 4" descr="Risultati immagini per shawn coyle kysu">
            <a:extLst>
              <a:ext uri="{FF2B5EF4-FFF2-40B4-BE49-F238E27FC236}">
                <a16:creationId xmlns:a16="http://schemas.microsoft.com/office/drawing/2014/main" id="{5434EA6F-51EA-47FD-9EF8-976C456196B0}"/>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322757" y="1912707"/>
            <a:ext cx="471570" cy="4715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40" name="Picture 2" descr="The Upstream Alliance - Partners - The Upstream Alliance">
            <a:extLst>
              <a:ext uri="{FF2B5EF4-FFF2-40B4-BE49-F238E27FC236}">
                <a16:creationId xmlns:a16="http://schemas.microsoft.com/office/drawing/2014/main" id="{FDF87A24-2F86-475C-AEBF-F240D7B68FF0}"/>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l="29907" t="13047" r="30571" b="40095"/>
          <a:stretch/>
        </p:blipFill>
        <p:spPr bwMode="auto">
          <a:xfrm>
            <a:off x="6933782" y="2459624"/>
            <a:ext cx="405932" cy="4812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 name="Picture 4" descr="Chris Hoover | D-Lab">
            <a:extLst>
              <a:ext uri="{FF2B5EF4-FFF2-40B4-BE49-F238E27FC236}">
                <a16:creationId xmlns:a16="http://schemas.microsoft.com/office/drawing/2014/main" id="{0A78D18E-BBD1-4CAB-9F17-04A3B8AB2815}"/>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7381123" y="2469330"/>
            <a:ext cx="471570" cy="4715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2" name="Picture 6">
            <a:extLst>
              <a:ext uri="{FF2B5EF4-FFF2-40B4-BE49-F238E27FC236}">
                <a16:creationId xmlns:a16="http://schemas.microsoft.com/office/drawing/2014/main" id="{B7433B5B-D720-4887-9485-0B7BAF5FDFE7}"/>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7885491" y="2459624"/>
            <a:ext cx="385021" cy="4812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3" name="Picture 8" descr="Jason Rohr // All People // Department of Biological Sciences // University  of Notre Dame">
            <a:extLst>
              <a:ext uri="{FF2B5EF4-FFF2-40B4-BE49-F238E27FC236}">
                <a16:creationId xmlns:a16="http://schemas.microsoft.com/office/drawing/2014/main" id="{034E7AE1-1FC0-4995-8A20-078006D3D0A9}"/>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8322757" y="2483454"/>
            <a:ext cx="471570" cy="4715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4" name="Picture 10">
            <a:extLst>
              <a:ext uri="{FF2B5EF4-FFF2-40B4-BE49-F238E27FC236}">
                <a16:creationId xmlns:a16="http://schemas.microsoft.com/office/drawing/2014/main" id="{0DC0FF7D-EC5C-4AAC-878E-3B6166DFF6C0}"/>
              </a:ext>
            </a:extLst>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7914434" y="3005701"/>
            <a:ext cx="412523" cy="4812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5" name="Picture 16" descr="Doctoral student Caitlin Wolfe presents at global conference - College of  Public Health NewsCollege of Public Health News">
            <a:extLst>
              <a:ext uri="{FF2B5EF4-FFF2-40B4-BE49-F238E27FC236}">
                <a16:creationId xmlns:a16="http://schemas.microsoft.com/office/drawing/2014/main" id="{685CFD2B-0EE9-4A5C-8A6F-C37E522D92CB}"/>
              </a:ext>
            </a:extLst>
          </p:cNvPr>
          <p:cNvPicPr>
            <a:picLocks noChangeAspect="1" noChangeArrowheads="1"/>
          </p:cNvPicPr>
          <p:nvPr/>
        </p:nvPicPr>
        <p:blipFill rotWithShape="1">
          <a:blip r:embed="rId31" cstate="print">
            <a:extLst>
              <a:ext uri="{28A0092B-C50C-407E-A947-70E740481C1C}">
                <a14:useLocalDpi xmlns:a14="http://schemas.microsoft.com/office/drawing/2010/main" val="0"/>
              </a:ext>
            </a:extLst>
          </a:blip>
          <a:srcRect l="23537" t="6987" r="18836" b="38870"/>
          <a:stretch/>
        </p:blipFill>
        <p:spPr bwMode="auto">
          <a:xfrm>
            <a:off x="6928945" y="3006511"/>
            <a:ext cx="340307" cy="4804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6" name="Picture 20" descr="People in the Rohr Ecology Lab">
            <a:extLst>
              <a:ext uri="{FF2B5EF4-FFF2-40B4-BE49-F238E27FC236}">
                <a16:creationId xmlns:a16="http://schemas.microsoft.com/office/drawing/2014/main" id="{227FCD8E-EEC2-4692-9824-68635E226A50}"/>
              </a:ext>
            </a:extLst>
          </p:cNvPr>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7377016" y="3013219"/>
            <a:ext cx="478907" cy="4737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42" name="Picture 2" descr="Erin Mordecai | Stanford Woods Institute for the Environment">
            <a:extLst>
              <a:ext uri="{FF2B5EF4-FFF2-40B4-BE49-F238E27FC236}">
                <a16:creationId xmlns:a16="http://schemas.microsoft.com/office/drawing/2014/main" id="{BFFFD892-A60E-47E0-94DE-06FB45F8D7AF}"/>
              </a:ext>
            </a:extLst>
          </p:cNvPr>
          <p:cNvPicPr>
            <a:picLocks noChangeAspect="1" noChangeArrowheads="1"/>
          </p:cNvPicPr>
          <p:nvPr/>
        </p:nvPicPr>
        <p:blipFill rotWithShape="1">
          <a:blip r:embed="rId33" cstate="print">
            <a:extLst>
              <a:ext uri="{28A0092B-C50C-407E-A947-70E740481C1C}">
                <a14:useLocalDpi xmlns:a14="http://schemas.microsoft.com/office/drawing/2010/main" val="0"/>
              </a:ext>
            </a:extLst>
          </a:blip>
          <a:srcRect l="22718" b="20718"/>
          <a:stretch/>
        </p:blipFill>
        <p:spPr bwMode="auto">
          <a:xfrm>
            <a:off x="7461895" y="4594121"/>
            <a:ext cx="649422" cy="993631"/>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People — Mordecai Lab">
            <a:extLst>
              <a:ext uri="{FF2B5EF4-FFF2-40B4-BE49-F238E27FC236}">
                <a16:creationId xmlns:a16="http://schemas.microsoft.com/office/drawing/2014/main" id="{37EA1AA4-EAA7-4ECE-9CBE-28FE200942CB}"/>
              </a:ext>
            </a:extLst>
          </p:cNvPr>
          <p:cNvPicPr>
            <a:picLocks noChangeAspect="1" noChangeArrowheads="1"/>
          </p:cNvPicPr>
          <p:nvPr/>
        </p:nvPicPr>
        <p:blipFill rotWithShape="1">
          <a:blip r:embed="rId34" cstate="print">
            <a:extLst>
              <a:ext uri="{28A0092B-C50C-407E-A947-70E740481C1C}">
                <a14:useLocalDpi xmlns:a14="http://schemas.microsoft.com/office/drawing/2010/main" val="0"/>
              </a:ext>
            </a:extLst>
          </a:blip>
          <a:srcRect l="13786" r="11710"/>
          <a:stretch/>
        </p:blipFill>
        <p:spPr bwMode="auto">
          <a:xfrm>
            <a:off x="1818330" y="5094242"/>
            <a:ext cx="992287" cy="1331879"/>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Alyson Singleton | Stanford Earth">
            <a:extLst>
              <a:ext uri="{FF2B5EF4-FFF2-40B4-BE49-F238E27FC236}">
                <a16:creationId xmlns:a16="http://schemas.microsoft.com/office/drawing/2014/main" id="{60B096DD-9BEE-48F3-B2E1-578D5C995D0E}"/>
              </a:ext>
            </a:extLst>
          </p:cNvPr>
          <p:cNvPicPr>
            <a:picLocks noChangeAspect="1" noChangeArrowheads="1"/>
          </p:cNvPicPr>
          <p:nvPr/>
        </p:nvPicPr>
        <p:blipFill rotWithShape="1">
          <a:blip r:embed="rId35">
            <a:extLst>
              <a:ext uri="{28A0092B-C50C-407E-A947-70E740481C1C}">
                <a14:useLocalDpi xmlns:a14="http://schemas.microsoft.com/office/drawing/2010/main" val="0"/>
              </a:ext>
            </a:extLst>
          </a:blip>
          <a:srcRect l="10917" r="7971"/>
          <a:stretch/>
        </p:blipFill>
        <p:spPr bwMode="auto">
          <a:xfrm>
            <a:off x="2955538" y="5057495"/>
            <a:ext cx="1080297" cy="1331879"/>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StEMS - Stanford Emergency Medical Service">
            <a:extLst>
              <a:ext uri="{FF2B5EF4-FFF2-40B4-BE49-F238E27FC236}">
                <a16:creationId xmlns:a16="http://schemas.microsoft.com/office/drawing/2014/main" id="{AA1643B6-AD84-406A-AC10-F9F780358183}"/>
              </a:ext>
            </a:extLst>
          </p:cNvPr>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8858139" y="4794588"/>
            <a:ext cx="557868" cy="743824"/>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Devin Kirk (@DevinKirk) / Twitter">
            <a:extLst>
              <a:ext uri="{FF2B5EF4-FFF2-40B4-BE49-F238E27FC236}">
                <a16:creationId xmlns:a16="http://schemas.microsoft.com/office/drawing/2014/main" id="{DA296755-19BE-46AE-A85E-6CC586F7CD2D}"/>
              </a:ext>
            </a:extLst>
          </p:cNvPr>
          <p:cNvPicPr>
            <a:picLocks noChangeAspect="1" noChangeArrowheads="1"/>
          </p:cNvPicPr>
          <p:nvPr/>
        </p:nvPicPr>
        <p:blipFill rotWithShape="1">
          <a:blip r:embed="rId37" cstate="print">
            <a:extLst>
              <a:ext uri="{28A0092B-C50C-407E-A947-70E740481C1C}">
                <a14:useLocalDpi xmlns:a14="http://schemas.microsoft.com/office/drawing/2010/main" val="0"/>
              </a:ext>
            </a:extLst>
          </a:blip>
          <a:srcRect l="27043" t="7916" r="16848" b="13082"/>
          <a:stretch/>
        </p:blipFill>
        <p:spPr bwMode="auto">
          <a:xfrm>
            <a:off x="8842090" y="3958081"/>
            <a:ext cx="531644" cy="74857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D0AF2661-62C1-DB74-7E3E-3DD8AA3FC7F0}"/>
              </a:ext>
            </a:extLst>
          </p:cNvPr>
          <p:cNvPicPr>
            <a:picLocks noChangeAspect="1"/>
          </p:cNvPicPr>
          <p:nvPr/>
        </p:nvPicPr>
        <p:blipFill>
          <a:blip r:embed="rId38"/>
          <a:stretch>
            <a:fillRect/>
          </a:stretch>
        </p:blipFill>
        <p:spPr>
          <a:xfrm>
            <a:off x="9526824" y="-28177"/>
            <a:ext cx="1246112" cy="1246112"/>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F7458521-E924-A7E2-A9B3-BA6C0EB2F2B4}"/>
              </a:ext>
            </a:extLst>
          </p:cNvPr>
          <p:cNvPicPr>
            <a:picLocks noChangeAspect="1"/>
          </p:cNvPicPr>
          <p:nvPr/>
        </p:nvPicPr>
        <p:blipFill>
          <a:blip r:embed="rId39"/>
          <a:stretch>
            <a:fillRect/>
          </a:stretch>
        </p:blipFill>
        <p:spPr>
          <a:xfrm>
            <a:off x="9945761" y="4065194"/>
            <a:ext cx="1131921" cy="1131921"/>
          </a:xfrm>
          <a:prstGeom prst="rect">
            <a:avLst/>
          </a:prstGeom>
          <a:ln>
            <a:noFill/>
          </a:ln>
          <a:effectLst>
            <a:outerShdw blurRad="292100" dist="139700" dir="2700000" algn="tl" rotWithShape="0">
              <a:srgbClr val="333333">
                <a:alpha val="65000"/>
              </a:srgbClr>
            </a:outerShdw>
          </a:effectLst>
        </p:spPr>
      </p:pic>
      <p:pic>
        <p:nvPicPr>
          <p:cNvPr id="47" name="Picture 46">
            <a:extLst>
              <a:ext uri="{FF2B5EF4-FFF2-40B4-BE49-F238E27FC236}">
                <a16:creationId xmlns:a16="http://schemas.microsoft.com/office/drawing/2014/main" id="{A48F8BF8-C408-F93E-E9DD-7BF5D3A41D3C}"/>
              </a:ext>
            </a:extLst>
          </p:cNvPr>
          <p:cNvPicPr>
            <a:picLocks noChangeAspect="1"/>
          </p:cNvPicPr>
          <p:nvPr/>
        </p:nvPicPr>
        <p:blipFill>
          <a:blip r:embed="rId40"/>
          <a:stretch>
            <a:fillRect/>
          </a:stretch>
        </p:blipFill>
        <p:spPr>
          <a:xfrm>
            <a:off x="9083616" y="1386868"/>
            <a:ext cx="2581204" cy="893861"/>
          </a:xfrm>
          <a:prstGeom prst="rect">
            <a:avLst/>
          </a:prstGeom>
          <a:ln>
            <a:noFill/>
          </a:ln>
          <a:effectLst>
            <a:outerShdw blurRad="292100" dist="139700" dir="2700000" algn="tl" rotWithShape="0">
              <a:srgbClr val="333333">
                <a:alpha val="65000"/>
              </a:srgbClr>
            </a:outerShdw>
          </a:effectLst>
        </p:spPr>
      </p:pic>
      <p:pic>
        <p:nvPicPr>
          <p:cNvPr id="49" name="Picture 48">
            <a:extLst>
              <a:ext uri="{FF2B5EF4-FFF2-40B4-BE49-F238E27FC236}">
                <a16:creationId xmlns:a16="http://schemas.microsoft.com/office/drawing/2014/main" id="{948226A6-D26C-2C6A-FDDA-C6AE93804C79}"/>
              </a:ext>
            </a:extLst>
          </p:cNvPr>
          <p:cNvPicPr/>
          <p:nvPr/>
        </p:nvPicPr>
        <p:blipFill rotWithShape="1">
          <a:blip r:embed="rId41" cstate="print">
            <a:extLst>
              <a:ext uri="{28A0092B-C50C-407E-A947-70E740481C1C}">
                <a14:useLocalDpi xmlns:a14="http://schemas.microsoft.com/office/drawing/2010/main" val="0"/>
              </a:ext>
            </a:extLst>
          </a:blip>
          <a:srcRect t="-5378" r="68373" b="24489"/>
          <a:stretch/>
        </p:blipFill>
        <p:spPr bwMode="auto">
          <a:xfrm>
            <a:off x="492502" y="64356"/>
            <a:ext cx="3098202" cy="1153579"/>
          </a:xfrm>
          <a:prstGeom prst="rect">
            <a:avLst/>
          </a:prstGeom>
          <a:noFill/>
          <a:ln>
            <a:noFill/>
          </a:ln>
          <a:extLst>
            <a:ext uri="{53640926-AAD7-44D8-BBD7-CCE9431645EC}">
              <a14:shadowObscured xmlns:a14="http://schemas.microsoft.com/office/drawing/2010/main"/>
            </a:ext>
          </a:extLst>
        </p:spPr>
      </p:pic>
      <p:pic>
        <p:nvPicPr>
          <p:cNvPr id="50" name="Picture 10" descr="Grand Challenges Canada - Bold Ideas with Big Impact®">
            <a:extLst>
              <a:ext uri="{FF2B5EF4-FFF2-40B4-BE49-F238E27FC236}">
                <a16:creationId xmlns:a16="http://schemas.microsoft.com/office/drawing/2014/main" id="{AB78D5DF-1E4C-3E28-37BB-1B047F4C5A53}"/>
              </a:ext>
            </a:extLst>
          </p:cNvPr>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9166914" y="2704421"/>
            <a:ext cx="2716202" cy="8168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 name="Picture 6" descr="UFHB_LOGO-nouveau">
            <a:extLst>
              <a:ext uri="{FF2B5EF4-FFF2-40B4-BE49-F238E27FC236}">
                <a16:creationId xmlns:a16="http://schemas.microsoft.com/office/drawing/2014/main" id="{32DC728F-6051-190F-13DF-24F20BE38EE0}"/>
              </a:ext>
            </a:extLst>
          </p:cNvPr>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9376174" y="5602289"/>
            <a:ext cx="1132074" cy="797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Image 6">
            <a:extLst>
              <a:ext uri="{FF2B5EF4-FFF2-40B4-BE49-F238E27FC236}">
                <a16:creationId xmlns:a16="http://schemas.microsoft.com/office/drawing/2014/main" id="{13B15206-E8BD-AD0A-2BA6-46E7F745E64B}"/>
              </a:ext>
            </a:extLst>
          </p:cNvPr>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10665977" y="5620807"/>
            <a:ext cx="1217139" cy="867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2" descr="Global Health: Scaling Health Technology Innovations in Low Resource ...">
            <a:extLst>
              <a:ext uri="{FF2B5EF4-FFF2-40B4-BE49-F238E27FC236}">
                <a16:creationId xmlns:a16="http://schemas.microsoft.com/office/drawing/2014/main" id="{C8251651-E10B-3A12-91E9-AE13BDAFB71F}"/>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3977687" y="185346"/>
            <a:ext cx="3709283" cy="9077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5" name="Picture 4" descr="Ibrahim ASLAN | PostDoc Position | Doctor of Philosophy | Stanford ...">
            <a:extLst>
              <a:ext uri="{FF2B5EF4-FFF2-40B4-BE49-F238E27FC236}">
                <a16:creationId xmlns:a16="http://schemas.microsoft.com/office/drawing/2014/main" id="{6F2F2903-770C-AD9A-8434-9A63F2053FDA}"/>
              </a:ext>
            </a:extLst>
          </p:cNvPr>
          <p:cNvPicPr>
            <a:picLocks noChangeAspect="1" noChangeArrowheads="1"/>
          </p:cNvPicPr>
          <p:nvPr/>
        </p:nvPicPr>
        <p:blipFill rotWithShape="1">
          <a:blip r:embed="rId46" cstate="print">
            <a:extLst>
              <a:ext uri="{28A0092B-C50C-407E-A947-70E740481C1C}">
                <a14:useLocalDpi xmlns:a14="http://schemas.microsoft.com/office/drawing/2010/main" val="0"/>
              </a:ext>
            </a:extLst>
          </a:blip>
          <a:srcRect r="13462"/>
          <a:stretch/>
        </p:blipFill>
        <p:spPr bwMode="auto">
          <a:xfrm>
            <a:off x="505532" y="5083608"/>
            <a:ext cx="1151630" cy="1330776"/>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2">
            <a:extLst>
              <a:ext uri="{FF2B5EF4-FFF2-40B4-BE49-F238E27FC236}">
                <a16:creationId xmlns:a16="http://schemas.microsoft.com/office/drawing/2014/main" id="{3B863087-38B3-657D-ECE9-ECBB2AFE2A71}"/>
              </a:ext>
            </a:extLst>
          </p:cNvPr>
          <p:cNvPicPr>
            <a:picLocks noChangeAspect="1"/>
          </p:cNvPicPr>
          <p:nvPr/>
        </p:nvPicPr>
        <p:blipFill>
          <a:blip r:embed="rId47"/>
          <a:stretch>
            <a:fillRect/>
          </a:stretch>
        </p:blipFill>
        <p:spPr>
          <a:xfrm>
            <a:off x="5271214" y="5058923"/>
            <a:ext cx="990600" cy="1363980"/>
          </a:xfrm>
          <a:prstGeom prst="rect">
            <a:avLst/>
          </a:prstGeom>
        </p:spPr>
      </p:pic>
      <p:pic>
        <p:nvPicPr>
          <p:cNvPr id="1024" name="Picture 1023">
            <a:extLst>
              <a:ext uri="{FF2B5EF4-FFF2-40B4-BE49-F238E27FC236}">
                <a16:creationId xmlns:a16="http://schemas.microsoft.com/office/drawing/2014/main" id="{697D10B4-C3FF-9287-CE99-5594A75769CE}"/>
              </a:ext>
            </a:extLst>
          </p:cNvPr>
          <p:cNvPicPr>
            <a:picLocks noChangeAspect="1"/>
          </p:cNvPicPr>
          <p:nvPr/>
        </p:nvPicPr>
        <p:blipFill>
          <a:blip r:embed="rId48"/>
          <a:stretch>
            <a:fillRect/>
          </a:stretch>
        </p:blipFill>
        <p:spPr>
          <a:xfrm>
            <a:off x="4117352" y="5066640"/>
            <a:ext cx="1079086" cy="1359526"/>
          </a:xfrm>
          <a:prstGeom prst="rect">
            <a:avLst/>
          </a:prstGeom>
        </p:spPr>
      </p:pic>
      <p:pic>
        <p:nvPicPr>
          <p:cNvPr id="1025" name="Picture 1024">
            <a:extLst>
              <a:ext uri="{FF2B5EF4-FFF2-40B4-BE49-F238E27FC236}">
                <a16:creationId xmlns:a16="http://schemas.microsoft.com/office/drawing/2014/main" id="{6963B9CF-54A8-6148-2F21-E9AA103BB310}"/>
              </a:ext>
            </a:extLst>
          </p:cNvPr>
          <p:cNvPicPr>
            <a:picLocks noChangeAspect="1"/>
          </p:cNvPicPr>
          <p:nvPr/>
        </p:nvPicPr>
        <p:blipFill>
          <a:blip r:embed="rId49"/>
          <a:stretch>
            <a:fillRect/>
          </a:stretch>
        </p:blipFill>
        <p:spPr>
          <a:xfrm>
            <a:off x="6330153" y="5061729"/>
            <a:ext cx="1088528" cy="1352655"/>
          </a:xfrm>
          <a:prstGeom prst="rect">
            <a:avLst/>
          </a:prstGeom>
        </p:spPr>
      </p:pic>
    </p:spTree>
    <p:extLst>
      <p:ext uri="{BB962C8B-B14F-4D97-AF65-F5344CB8AC3E}">
        <p14:creationId xmlns:p14="http://schemas.microsoft.com/office/powerpoint/2010/main" val="9014709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ttangolo 2">
            <a:extLst>
              <a:ext uri="{FF2B5EF4-FFF2-40B4-BE49-F238E27FC236}">
                <a16:creationId xmlns:a16="http://schemas.microsoft.com/office/drawing/2014/main" id="{9A29AFAF-57BF-FA56-C791-7C387EF3CE7A}"/>
              </a:ext>
            </a:extLst>
          </p:cNvPr>
          <p:cNvSpPr/>
          <p:nvPr/>
        </p:nvSpPr>
        <p:spPr>
          <a:xfrm>
            <a:off x="4078779" y="1323790"/>
            <a:ext cx="3859773" cy="3944257"/>
          </a:xfrm>
          <a:prstGeom prst="rect">
            <a:avLst/>
          </a:prstGeom>
          <a:solidFill>
            <a:srgbClr val="F8F8F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nvGrpSpPr>
          <p:cNvPr id="3" name="Gruppo 8">
            <a:extLst>
              <a:ext uri="{FF2B5EF4-FFF2-40B4-BE49-F238E27FC236}">
                <a16:creationId xmlns:a16="http://schemas.microsoft.com/office/drawing/2014/main" id="{C6D6388C-6F9F-264A-C457-9BDD03A90A78}"/>
              </a:ext>
            </a:extLst>
          </p:cNvPr>
          <p:cNvGrpSpPr/>
          <p:nvPr/>
        </p:nvGrpSpPr>
        <p:grpSpPr>
          <a:xfrm>
            <a:off x="4251032" y="1424651"/>
            <a:ext cx="3498827" cy="3756317"/>
            <a:chOff x="1894115" y="1869666"/>
            <a:chExt cx="3498827" cy="3756317"/>
          </a:xfrm>
        </p:grpSpPr>
        <p:sp>
          <p:nvSpPr>
            <p:cNvPr id="4" name="Freccia ad arco 3">
              <a:extLst>
                <a:ext uri="{FF2B5EF4-FFF2-40B4-BE49-F238E27FC236}">
                  <a16:creationId xmlns:a16="http://schemas.microsoft.com/office/drawing/2014/main" id="{B5BBABCD-12B1-BB9A-38C8-200E241A9646}"/>
                </a:ext>
              </a:extLst>
            </p:cNvPr>
            <p:cNvSpPr/>
            <p:nvPr/>
          </p:nvSpPr>
          <p:spPr>
            <a:xfrm rot="15694700">
              <a:off x="1894115" y="2409893"/>
              <a:ext cx="2510972" cy="2510972"/>
            </a:xfrm>
            <a:prstGeom prst="circularArrow">
              <a:avLst>
                <a:gd name="adj1" fmla="val 12500"/>
                <a:gd name="adj2" fmla="val 954566"/>
                <a:gd name="adj3" fmla="val 20457681"/>
                <a:gd name="adj4" fmla="val 12441325"/>
                <a:gd name="adj5" fmla="val 125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 name="Freccia ad arco 6">
              <a:extLst>
                <a:ext uri="{FF2B5EF4-FFF2-40B4-BE49-F238E27FC236}">
                  <a16:creationId xmlns:a16="http://schemas.microsoft.com/office/drawing/2014/main" id="{4914A6FD-4C4E-AA1A-E4C8-8F690FB2F4B1}"/>
                </a:ext>
              </a:extLst>
            </p:cNvPr>
            <p:cNvSpPr/>
            <p:nvPr/>
          </p:nvSpPr>
          <p:spPr>
            <a:xfrm rot="15627959" flipH="1" flipV="1">
              <a:off x="2881970" y="2420567"/>
              <a:ext cx="2510972" cy="2510972"/>
            </a:xfrm>
            <a:prstGeom prst="circularArrow">
              <a:avLst>
                <a:gd name="adj1" fmla="val 12500"/>
                <a:gd name="adj2" fmla="val 954566"/>
                <a:gd name="adj3" fmla="val 20457681"/>
                <a:gd name="adj4" fmla="val 12713346"/>
                <a:gd name="adj5" fmla="val 125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6" name="Picture 7">
              <a:extLst>
                <a:ext uri="{FF2B5EF4-FFF2-40B4-BE49-F238E27FC236}">
                  <a16:creationId xmlns:a16="http://schemas.microsoft.com/office/drawing/2014/main" id="{198B2409-3455-D05A-71B0-103454B7C5E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6505" y="4036917"/>
              <a:ext cx="841806" cy="6477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10">
              <a:extLst>
                <a:ext uri="{FF2B5EF4-FFF2-40B4-BE49-F238E27FC236}">
                  <a16:creationId xmlns:a16="http://schemas.microsoft.com/office/drawing/2014/main" id="{24B17372-AB3B-FDBE-4D02-B62EF93B46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9017" y="4360815"/>
              <a:ext cx="847725" cy="62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1">
              <a:extLst>
                <a:ext uri="{FF2B5EF4-FFF2-40B4-BE49-F238E27FC236}">
                  <a16:creationId xmlns:a16="http://schemas.microsoft.com/office/drawing/2014/main" id="{A28F9FF5-7D62-BD7C-150A-C78327A9621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236" t="18800" r="25272" b="12071"/>
            <a:stretch/>
          </p:blipFill>
          <p:spPr bwMode="auto">
            <a:xfrm>
              <a:off x="3786742" y="4036917"/>
              <a:ext cx="474980" cy="501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4">
              <a:extLst>
                <a:ext uri="{FF2B5EF4-FFF2-40B4-BE49-F238E27FC236}">
                  <a16:creationId xmlns:a16="http://schemas.microsoft.com/office/drawing/2014/main" id="{E1D591A8-20C7-0A2D-F8CD-667DACDFBF1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08478" y="4544219"/>
              <a:ext cx="631507" cy="28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5" descr="http://www.bostondbtgroups.com/wp-content/uploads/2013/08/StiffRigid2-copy.jpg">
              <a:extLst>
                <a:ext uri="{FF2B5EF4-FFF2-40B4-BE49-F238E27FC236}">
                  <a16:creationId xmlns:a16="http://schemas.microsoft.com/office/drawing/2014/main" id="{FF2B4A17-D268-F9BC-2A6C-4D606926A03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41440" y="1869666"/>
              <a:ext cx="878042" cy="156161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7">
              <a:extLst>
                <a:ext uri="{FF2B5EF4-FFF2-40B4-BE49-F238E27FC236}">
                  <a16:creationId xmlns:a16="http://schemas.microsoft.com/office/drawing/2014/main" id="{C0C5914D-7306-B12B-62C1-8852CEC6C0C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6248" t="36598" r="13707" b="22165"/>
            <a:stretch/>
          </p:blipFill>
          <p:spPr bwMode="auto">
            <a:xfrm>
              <a:off x="3056162" y="5122553"/>
              <a:ext cx="1304617" cy="5034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0">
              <a:extLst>
                <a:ext uri="{FF2B5EF4-FFF2-40B4-BE49-F238E27FC236}">
                  <a16:creationId xmlns:a16="http://schemas.microsoft.com/office/drawing/2014/main" id="{66BE6816-DBEF-5818-B059-5D55A783B9A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83592" y="4817347"/>
              <a:ext cx="1316019" cy="355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4227541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Image">
            <a:extLst>
              <a:ext uri="{FF2B5EF4-FFF2-40B4-BE49-F238E27FC236}">
                <a16:creationId xmlns:a16="http://schemas.microsoft.com/office/drawing/2014/main" id="{6C866B45-1603-E71F-1260-A1292312AC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0093" y="341410"/>
            <a:ext cx="4260326" cy="253063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nderstanding the Global Warming Hoax: Expanded and Updated: Johnson, Leo:  9781934956137: Amazon.com: Books">
            <a:extLst>
              <a:ext uri="{FF2B5EF4-FFF2-40B4-BE49-F238E27FC236}">
                <a16:creationId xmlns:a16="http://schemas.microsoft.com/office/drawing/2014/main" id="{F260DAAF-E0F2-592E-CC64-55045692D51C}"/>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593187" y="365125"/>
            <a:ext cx="2371151" cy="356028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254F7A2D-03AE-A293-E268-0BCDFC5FE4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187" y="4146368"/>
            <a:ext cx="2545896" cy="254589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warming strip image for &lt;All of Europe&gt;">
            <a:extLst>
              <a:ext uri="{FF2B5EF4-FFF2-40B4-BE49-F238E27FC236}">
                <a16:creationId xmlns:a16="http://schemas.microsoft.com/office/drawing/2014/main" id="{5B685F61-7517-36A5-ED94-5E2888FD730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24906"/>
          <a:stretch/>
        </p:blipFill>
        <p:spPr bwMode="auto">
          <a:xfrm>
            <a:off x="3714464" y="2872044"/>
            <a:ext cx="5087739" cy="381013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891BA7F-A219-27A2-66F9-7C4D320A7C02}"/>
              </a:ext>
            </a:extLst>
          </p:cNvPr>
          <p:cNvSpPr txBox="1"/>
          <p:nvPr/>
        </p:nvSpPr>
        <p:spPr>
          <a:xfrm>
            <a:off x="3615891" y="2526966"/>
            <a:ext cx="6094428" cy="369332"/>
          </a:xfrm>
          <a:prstGeom prst="rect">
            <a:avLst/>
          </a:prstGeom>
          <a:noFill/>
        </p:spPr>
        <p:txBody>
          <a:bodyPr wrap="square">
            <a:spAutoFit/>
          </a:bodyPr>
          <a:lstStyle/>
          <a:p>
            <a:r>
              <a:rPr lang="en-US" dirty="0"/>
              <a:t>https://showyourstripes.info/</a:t>
            </a:r>
          </a:p>
        </p:txBody>
      </p:sp>
      <p:sp>
        <p:nvSpPr>
          <p:cNvPr id="6" name="TextBox 5">
            <a:extLst>
              <a:ext uri="{FF2B5EF4-FFF2-40B4-BE49-F238E27FC236}">
                <a16:creationId xmlns:a16="http://schemas.microsoft.com/office/drawing/2014/main" id="{6ACADBED-A666-6F4A-5A76-7D9FABE077F1}"/>
              </a:ext>
            </a:extLst>
          </p:cNvPr>
          <p:cNvSpPr txBox="1"/>
          <p:nvPr/>
        </p:nvSpPr>
        <p:spPr>
          <a:xfrm>
            <a:off x="8397355" y="6354375"/>
            <a:ext cx="964721" cy="276999"/>
          </a:xfrm>
          <a:prstGeom prst="rect">
            <a:avLst/>
          </a:prstGeom>
          <a:noFill/>
        </p:spPr>
        <p:txBody>
          <a:bodyPr wrap="square" rtlCol="0">
            <a:spAutoFit/>
          </a:bodyPr>
          <a:lstStyle/>
          <a:p>
            <a:r>
              <a:rPr lang="en-US" sz="1200" dirty="0">
                <a:solidFill>
                  <a:schemeClr val="bg1"/>
                </a:solidFill>
              </a:rPr>
              <a:t>1990</a:t>
            </a:r>
          </a:p>
        </p:txBody>
      </p:sp>
      <p:pic>
        <p:nvPicPr>
          <p:cNvPr id="3" name="Content Placeholder 7" descr="A person and a dog posing for the camera&#10;&#10;Description automatically generated">
            <a:extLst>
              <a:ext uri="{FF2B5EF4-FFF2-40B4-BE49-F238E27FC236}">
                <a16:creationId xmlns:a16="http://schemas.microsoft.com/office/drawing/2014/main" id="{7431809A-E859-F6E8-F8D9-5D415F193E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32427" y="4146368"/>
            <a:ext cx="1863753" cy="2485006"/>
          </a:xfrm>
          <a:prstGeom prst="rect">
            <a:avLst/>
          </a:prstGeom>
        </p:spPr>
      </p:pic>
      <p:sp>
        <p:nvSpPr>
          <p:cNvPr id="2" name="TextBox 1">
            <a:extLst>
              <a:ext uri="{FF2B5EF4-FFF2-40B4-BE49-F238E27FC236}">
                <a16:creationId xmlns:a16="http://schemas.microsoft.com/office/drawing/2014/main" id="{1B49F01B-7D62-10AD-FCA2-B83C0F8AB7C2}"/>
              </a:ext>
            </a:extLst>
          </p:cNvPr>
          <p:cNvSpPr txBox="1"/>
          <p:nvPr/>
        </p:nvSpPr>
        <p:spPr>
          <a:xfrm>
            <a:off x="10292601" y="3574372"/>
            <a:ext cx="2004241" cy="369332"/>
          </a:xfrm>
          <a:prstGeom prst="rect">
            <a:avLst/>
          </a:prstGeom>
          <a:noFill/>
        </p:spPr>
        <p:txBody>
          <a:bodyPr wrap="square" rtlCol="0">
            <a:spAutoFit/>
          </a:bodyPr>
          <a:lstStyle/>
          <a:p>
            <a:r>
              <a:rPr lang="en-US" dirty="0"/>
              <a:t>Yap, this is me</a:t>
            </a:r>
          </a:p>
        </p:txBody>
      </p:sp>
      <p:cxnSp>
        <p:nvCxnSpPr>
          <p:cNvPr id="7" name="Straight Arrow Connector 6">
            <a:extLst>
              <a:ext uri="{FF2B5EF4-FFF2-40B4-BE49-F238E27FC236}">
                <a16:creationId xmlns:a16="http://schemas.microsoft.com/office/drawing/2014/main" id="{967E6449-3468-2D9B-3E1C-66C604C12CCC}"/>
              </a:ext>
            </a:extLst>
          </p:cNvPr>
          <p:cNvCxnSpPr>
            <a:cxnSpLocks/>
            <a:stCxn id="2" idx="1"/>
          </p:cNvCxnSpPr>
          <p:nvPr/>
        </p:nvCxnSpPr>
        <p:spPr>
          <a:xfrm flipH="1">
            <a:off x="10063665" y="3759038"/>
            <a:ext cx="228936" cy="3194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25169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06606-8B24-C889-CA02-2A4536326A49}"/>
              </a:ext>
            </a:extLst>
          </p:cNvPr>
          <p:cNvSpPr>
            <a:spLocks noGrp="1"/>
          </p:cNvSpPr>
          <p:nvPr>
            <p:ph type="title"/>
          </p:nvPr>
        </p:nvSpPr>
        <p:spPr/>
        <p:txBody>
          <a:bodyPr/>
          <a:lstStyle/>
          <a:p>
            <a:r>
              <a:rPr lang="en-US" dirty="0"/>
              <a:t>Nguyen et al. 2021</a:t>
            </a:r>
          </a:p>
        </p:txBody>
      </p:sp>
      <p:sp>
        <p:nvSpPr>
          <p:cNvPr id="3" name="Content Placeholder 2">
            <a:extLst>
              <a:ext uri="{FF2B5EF4-FFF2-40B4-BE49-F238E27FC236}">
                <a16:creationId xmlns:a16="http://schemas.microsoft.com/office/drawing/2014/main" id="{682344BF-8B21-DF0F-663E-5FFF7956F68A}"/>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26DDDA9F-9773-75EE-8577-26456D6CF510}"/>
              </a:ext>
            </a:extLst>
          </p:cNvPr>
          <p:cNvPicPr>
            <a:picLocks noChangeAspect="1"/>
          </p:cNvPicPr>
          <p:nvPr/>
        </p:nvPicPr>
        <p:blipFill>
          <a:blip r:embed="rId3"/>
          <a:stretch>
            <a:fillRect/>
          </a:stretch>
        </p:blipFill>
        <p:spPr>
          <a:xfrm>
            <a:off x="399929" y="2066469"/>
            <a:ext cx="5574535" cy="3111124"/>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F7D66666-216C-5443-EF9E-64EAC4BFE1FA}"/>
              </a:ext>
            </a:extLst>
          </p:cNvPr>
          <p:cNvPicPr>
            <a:picLocks noChangeAspect="1"/>
          </p:cNvPicPr>
          <p:nvPr/>
        </p:nvPicPr>
        <p:blipFill>
          <a:blip r:embed="rId4"/>
          <a:stretch>
            <a:fillRect/>
          </a:stretch>
        </p:blipFill>
        <p:spPr>
          <a:xfrm>
            <a:off x="6460610" y="160308"/>
            <a:ext cx="4893190" cy="4288723"/>
          </a:xfrm>
          <a:prstGeom prst="rect">
            <a:avLst/>
          </a:prstGeom>
          <a:ln>
            <a:noFill/>
          </a:ln>
          <a:effectLst>
            <a:outerShdw blurRad="292100" dist="139700" dir="2700000" algn="tl" rotWithShape="0">
              <a:srgbClr val="333333">
                <a:alpha val="65000"/>
              </a:srgbClr>
            </a:outerShdw>
          </a:effectLst>
        </p:spPr>
      </p:pic>
      <p:sp>
        <p:nvSpPr>
          <p:cNvPr id="8" name="Arrow: Right 7">
            <a:extLst>
              <a:ext uri="{FF2B5EF4-FFF2-40B4-BE49-F238E27FC236}">
                <a16:creationId xmlns:a16="http://schemas.microsoft.com/office/drawing/2014/main" id="{D7D6626A-C6B2-312C-CF9F-415E0230DDFD}"/>
              </a:ext>
            </a:extLst>
          </p:cNvPr>
          <p:cNvSpPr/>
          <p:nvPr/>
        </p:nvSpPr>
        <p:spPr>
          <a:xfrm rot="20267529">
            <a:off x="4555426" y="3535079"/>
            <a:ext cx="3722943" cy="207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C8C3706-5EF5-982D-0E1E-B55DED14B022}"/>
              </a:ext>
            </a:extLst>
          </p:cNvPr>
          <p:cNvPicPr>
            <a:picLocks noChangeAspect="1"/>
          </p:cNvPicPr>
          <p:nvPr/>
        </p:nvPicPr>
        <p:blipFill>
          <a:blip r:embed="rId5"/>
          <a:stretch>
            <a:fillRect/>
          </a:stretch>
        </p:blipFill>
        <p:spPr>
          <a:xfrm>
            <a:off x="5461349" y="1493357"/>
            <a:ext cx="5742731" cy="52863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5317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38B08-9FC4-C74B-C066-A1AA668C0EE5}"/>
              </a:ext>
            </a:extLst>
          </p:cNvPr>
          <p:cNvSpPr>
            <a:spLocks noGrp="1"/>
          </p:cNvSpPr>
          <p:nvPr>
            <p:ph type="title"/>
          </p:nvPr>
        </p:nvSpPr>
        <p:spPr/>
        <p:txBody>
          <a:bodyPr/>
          <a:lstStyle/>
          <a:p>
            <a:r>
              <a:rPr lang="en-US" dirty="0"/>
              <a:t>Nguyen et al. 2021</a:t>
            </a:r>
          </a:p>
        </p:txBody>
      </p:sp>
      <p:grpSp>
        <p:nvGrpSpPr>
          <p:cNvPr id="12" name="Group 11">
            <a:extLst>
              <a:ext uri="{FF2B5EF4-FFF2-40B4-BE49-F238E27FC236}">
                <a16:creationId xmlns:a16="http://schemas.microsoft.com/office/drawing/2014/main" id="{B00FA8A4-58C7-9A42-CA3B-DEA7430821BE}"/>
              </a:ext>
            </a:extLst>
          </p:cNvPr>
          <p:cNvGrpSpPr/>
          <p:nvPr/>
        </p:nvGrpSpPr>
        <p:grpSpPr>
          <a:xfrm>
            <a:off x="5805678" y="658178"/>
            <a:ext cx="5491180" cy="5318929"/>
            <a:chOff x="2938836" y="681038"/>
            <a:chExt cx="5491180" cy="5318929"/>
          </a:xfrm>
        </p:grpSpPr>
        <p:pic>
          <p:nvPicPr>
            <p:cNvPr id="5" name="Picture 4">
              <a:extLst>
                <a:ext uri="{FF2B5EF4-FFF2-40B4-BE49-F238E27FC236}">
                  <a16:creationId xmlns:a16="http://schemas.microsoft.com/office/drawing/2014/main" id="{5AD3431D-0A49-49A3-E0DD-4E9084B21E1A}"/>
                </a:ext>
              </a:extLst>
            </p:cNvPr>
            <p:cNvPicPr>
              <a:picLocks noChangeAspect="1"/>
            </p:cNvPicPr>
            <p:nvPr/>
          </p:nvPicPr>
          <p:blipFill rotWithShape="1">
            <a:blip r:embed="rId3"/>
            <a:srcRect t="-1" b="3219"/>
            <a:stretch/>
          </p:blipFill>
          <p:spPr>
            <a:xfrm>
              <a:off x="2938836" y="681038"/>
              <a:ext cx="5491180" cy="5318929"/>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A37FF454-44DC-361E-1BC1-48D803867820}"/>
                </a:ext>
              </a:extLst>
            </p:cNvPr>
            <p:cNvSpPr/>
            <p:nvPr/>
          </p:nvSpPr>
          <p:spPr>
            <a:xfrm>
              <a:off x="6475956" y="1065484"/>
              <a:ext cx="1553228" cy="1427195"/>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066E1E7-70CC-B6F9-E4A2-1129C8933788}"/>
                </a:ext>
              </a:extLst>
            </p:cNvPr>
            <p:cNvSpPr/>
            <p:nvPr/>
          </p:nvSpPr>
          <p:spPr>
            <a:xfrm>
              <a:off x="6701425" y="2461510"/>
              <a:ext cx="1327759" cy="806179"/>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7C82FEC-B68D-D076-310F-884E0C189E5F}"/>
                </a:ext>
              </a:extLst>
            </p:cNvPr>
            <p:cNvSpPr/>
            <p:nvPr/>
          </p:nvSpPr>
          <p:spPr>
            <a:xfrm>
              <a:off x="4868449" y="4430184"/>
              <a:ext cx="1327759" cy="730539"/>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45F1570-561C-1BD1-B2B1-F595E859D720}"/>
                </a:ext>
              </a:extLst>
            </p:cNvPr>
            <p:cNvSpPr/>
            <p:nvPr/>
          </p:nvSpPr>
          <p:spPr>
            <a:xfrm>
              <a:off x="5233791" y="4582584"/>
              <a:ext cx="1327759" cy="578139"/>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3371201-0F98-985A-64B3-4832FF365C32}"/>
                </a:ext>
              </a:extLst>
            </p:cNvPr>
            <p:cNvSpPr/>
            <p:nvPr/>
          </p:nvSpPr>
          <p:spPr>
            <a:xfrm>
              <a:off x="8125821" y="681038"/>
              <a:ext cx="287493" cy="4336093"/>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9A4F71F-A925-ADB4-EF90-751D66907101}"/>
                </a:ext>
              </a:extLst>
            </p:cNvPr>
            <p:cNvSpPr/>
            <p:nvPr/>
          </p:nvSpPr>
          <p:spPr>
            <a:xfrm>
              <a:off x="5079624" y="1195259"/>
              <a:ext cx="2680855" cy="3882432"/>
            </a:xfrm>
            <a:custGeom>
              <a:avLst/>
              <a:gdLst>
                <a:gd name="connsiteX0" fmla="*/ 2812473 w 2812473"/>
                <a:gd name="connsiteY0" fmla="*/ 3882432 h 3882432"/>
                <a:gd name="connsiteX1" fmla="*/ 2604655 w 2812473"/>
                <a:gd name="connsiteY1" fmla="*/ 3820086 h 3882432"/>
                <a:gd name="connsiteX2" fmla="*/ 2299855 w 2812473"/>
                <a:gd name="connsiteY2" fmla="*/ 3626123 h 3882432"/>
                <a:gd name="connsiteX3" fmla="*/ 2112818 w 2812473"/>
                <a:gd name="connsiteY3" fmla="*/ 3321323 h 3882432"/>
                <a:gd name="connsiteX4" fmla="*/ 1967345 w 2812473"/>
                <a:gd name="connsiteY4" fmla="*/ 2995741 h 3882432"/>
                <a:gd name="connsiteX5" fmla="*/ 1662545 w 2812473"/>
                <a:gd name="connsiteY5" fmla="*/ 2081341 h 3882432"/>
                <a:gd name="connsiteX6" fmla="*/ 1454727 w 2812473"/>
                <a:gd name="connsiteY6" fmla="*/ 1263923 h 3882432"/>
                <a:gd name="connsiteX7" fmla="*/ 1267691 w 2812473"/>
                <a:gd name="connsiteY7" fmla="*/ 716668 h 3882432"/>
                <a:gd name="connsiteX8" fmla="*/ 1184564 w 2812473"/>
                <a:gd name="connsiteY8" fmla="*/ 446505 h 3882432"/>
                <a:gd name="connsiteX9" fmla="*/ 1129145 w 2812473"/>
                <a:gd name="connsiteY9" fmla="*/ 266396 h 3882432"/>
                <a:gd name="connsiteX10" fmla="*/ 1039091 w 2812473"/>
                <a:gd name="connsiteY10" fmla="*/ 100141 h 3882432"/>
                <a:gd name="connsiteX11" fmla="*/ 983673 w 2812473"/>
                <a:gd name="connsiteY11" fmla="*/ 37796 h 3882432"/>
                <a:gd name="connsiteX12" fmla="*/ 907473 w 2812473"/>
                <a:gd name="connsiteY12" fmla="*/ 3159 h 3882432"/>
                <a:gd name="connsiteX13" fmla="*/ 838200 w 2812473"/>
                <a:gd name="connsiteY13" fmla="*/ 3159 h 3882432"/>
                <a:gd name="connsiteX14" fmla="*/ 762000 w 2812473"/>
                <a:gd name="connsiteY14" fmla="*/ 17014 h 3882432"/>
                <a:gd name="connsiteX15" fmla="*/ 699655 w 2812473"/>
                <a:gd name="connsiteY15" fmla="*/ 134777 h 3882432"/>
                <a:gd name="connsiteX16" fmla="*/ 568036 w 2812473"/>
                <a:gd name="connsiteY16" fmla="*/ 453432 h 3882432"/>
                <a:gd name="connsiteX17" fmla="*/ 443345 w 2812473"/>
                <a:gd name="connsiteY17" fmla="*/ 869068 h 3882432"/>
                <a:gd name="connsiteX18" fmla="*/ 325582 w 2812473"/>
                <a:gd name="connsiteY18" fmla="*/ 1305486 h 3882432"/>
                <a:gd name="connsiteX19" fmla="*/ 228600 w 2812473"/>
                <a:gd name="connsiteY19" fmla="*/ 1679559 h 3882432"/>
                <a:gd name="connsiteX20" fmla="*/ 131618 w 2812473"/>
                <a:gd name="connsiteY20" fmla="*/ 2060559 h 3882432"/>
                <a:gd name="connsiteX21" fmla="*/ 76200 w 2812473"/>
                <a:gd name="connsiteY21" fmla="*/ 2289159 h 3882432"/>
                <a:gd name="connsiteX22" fmla="*/ 0 w 2812473"/>
                <a:gd name="connsiteY22" fmla="*/ 2580105 h 3882432"/>
                <a:gd name="connsiteX0" fmla="*/ 2812473 w 2812473"/>
                <a:gd name="connsiteY0" fmla="*/ 3882432 h 3882432"/>
                <a:gd name="connsiteX1" fmla="*/ 2604655 w 2812473"/>
                <a:gd name="connsiteY1" fmla="*/ 3820086 h 3882432"/>
                <a:gd name="connsiteX2" fmla="*/ 2299855 w 2812473"/>
                <a:gd name="connsiteY2" fmla="*/ 3626123 h 3882432"/>
                <a:gd name="connsiteX3" fmla="*/ 2112818 w 2812473"/>
                <a:gd name="connsiteY3" fmla="*/ 3321323 h 3882432"/>
                <a:gd name="connsiteX4" fmla="*/ 1967345 w 2812473"/>
                <a:gd name="connsiteY4" fmla="*/ 2995741 h 3882432"/>
                <a:gd name="connsiteX5" fmla="*/ 1662545 w 2812473"/>
                <a:gd name="connsiteY5" fmla="*/ 2081341 h 3882432"/>
                <a:gd name="connsiteX6" fmla="*/ 1454727 w 2812473"/>
                <a:gd name="connsiteY6" fmla="*/ 1263923 h 3882432"/>
                <a:gd name="connsiteX7" fmla="*/ 1267691 w 2812473"/>
                <a:gd name="connsiteY7" fmla="*/ 716668 h 3882432"/>
                <a:gd name="connsiteX8" fmla="*/ 1184564 w 2812473"/>
                <a:gd name="connsiteY8" fmla="*/ 446505 h 3882432"/>
                <a:gd name="connsiteX9" fmla="*/ 1129145 w 2812473"/>
                <a:gd name="connsiteY9" fmla="*/ 266396 h 3882432"/>
                <a:gd name="connsiteX10" fmla="*/ 1039091 w 2812473"/>
                <a:gd name="connsiteY10" fmla="*/ 100141 h 3882432"/>
                <a:gd name="connsiteX11" fmla="*/ 983673 w 2812473"/>
                <a:gd name="connsiteY11" fmla="*/ 37796 h 3882432"/>
                <a:gd name="connsiteX12" fmla="*/ 907473 w 2812473"/>
                <a:gd name="connsiteY12" fmla="*/ 3159 h 3882432"/>
                <a:gd name="connsiteX13" fmla="*/ 838200 w 2812473"/>
                <a:gd name="connsiteY13" fmla="*/ 3159 h 3882432"/>
                <a:gd name="connsiteX14" fmla="*/ 762000 w 2812473"/>
                <a:gd name="connsiteY14" fmla="*/ 17014 h 3882432"/>
                <a:gd name="connsiteX15" fmla="*/ 699655 w 2812473"/>
                <a:gd name="connsiteY15" fmla="*/ 134777 h 3882432"/>
                <a:gd name="connsiteX16" fmla="*/ 568036 w 2812473"/>
                <a:gd name="connsiteY16" fmla="*/ 453432 h 3882432"/>
                <a:gd name="connsiteX17" fmla="*/ 443345 w 2812473"/>
                <a:gd name="connsiteY17" fmla="*/ 869068 h 3882432"/>
                <a:gd name="connsiteX18" fmla="*/ 325582 w 2812473"/>
                <a:gd name="connsiteY18" fmla="*/ 1305486 h 3882432"/>
                <a:gd name="connsiteX19" fmla="*/ 228600 w 2812473"/>
                <a:gd name="connsiteY19" fmla="*/ 1679559 h 3882432"/>
                <a:gd name="connsiteX20" fmla="*/ 131618 w 2812473"/>
                <a:gd name="connsiteY20" fmla="*/ 2060559 h 3882432"/>
                <a:gd name="connsiteX21" fmla="*/ 76200 w 2812473"/>
                <a:gd name="connsiteY21" fmla="*/ 2289159 h 3882432"/>
                <a:gd name="connsiteX22" fmla="*/ 0 w 2812473"/>
                <a:gd name="connsiteY22" fmla="*/ 2580105 h 3882432"/>
                <a:gd name="connsiteX0" fmla="*/ 2812473 w 2812473"/>
                <a:gd name="connsiteY0" fmla="*/ 3882432 h 3882432"/>
                <a:gd name="connsiteX1" fmla="*/ 2604655 w 2812473"/>
                <a:gd name="connsiteY1" fmla="*/ 3820086 h 3882432"/>
                <a:gd name="connsiteX2" fmla="*/ 2299855 w 2812473"/>
                <a:gd name="connsiteY2" fmla="*/ 3626123 h 3882432"/>
                <a:gd name="connsiteX3" fmla="*/ 2112818 w 2812473"/>
                <a:gd name="connsiteY3" fmla="*/ 3321323 h 3882432"/>
                <a:gd name="connsiteX4" fmla="*/ 1967345 w 2812473"/>
                <a:gd name="connsiteY4" fmla="*/ 2995741 h 3882432"/>
                <a:gd name="connsiteX5" fmla="*/ 1662545 w 2812473"/>
                <a:gd name="connsiteY5" fmla="*/ 2081341 h 3882432"/>
                <a:gd name="connsiteX6" fmla="*/ 1454727 w 2812473"/>
                <a:gd name="connsiteY6" fmla="*/ 1263923 h 3882432"/>
                <a:gd name="connsiteX7" fmla="*/ 1267691 w 2812473"/>
                <a:gd name="connsiteY7" fmla="*/ 716668 h 3882432"/>
                <a:gd name="connsiteX8" fmla="*/ 1184564 w 2812473"/>
                <a:gd name="connsiteY8" fmla="*/ 446505 h 3882432"/>
                <a:gd name="connsiteX9" fmla="*/ 1129145 w 2812473"/>
                <a:gd name="connsiteY9" fmla="*/ 266396 h 3882432"/>
                <a:gd name="connsiteX10" fmla="*/ 1039091 w 2812473"/>
                <a:gd name="connsiteY10" fmla="*/ 100141 h 3882432"/>
                <a:gd name="connsiteX11" fmla="*/ 983673 w 2812473"/>
                <a:gd name="connsiteY11" fmla="*/ 37796 h 3882432"/>
                <a:gd name="connsiteX12" fmla="*/ 907473 w 2812473"/>
                <a:gd name="connsiteY12" fmla="*/ 3159 h 3882432"/>
                <a:gd name="connsiteX13" fmla="*/ 838200 w 2812473"/>
                <a:gd name="connsiteY13" fmla="*/ 3159 h 3882432"/>
                <a:gd name="connsiteX14" fmla="*/ 762000 w 2812473"/>
                <a:gd name="connsiteY14" fmla="*/ 17014 h 3882432"/>
                <a:gd name="connsiteX15" fmla="*/ 699655 w 2812473"/>
                <a:gd name="connsiteY15" fmla="*/ 134777 h 3882432"/>
                <a:gd name="connsiteX16" fmla="*/ 568036 w 2812473"/>
                <a:gd name="connsiteY16" fmla="*/ 453432 h 3882432"/>
                <a:gd name="connsiteX17" fmla="*/ 443345 w 2812473"/>
                <a:gd name="connsiteY17" fmla="*/ 869068 h 3882432"/>
                <a:gd name="connsiteX18" fmla="*/ 325582 w 2812473"/>
                <a:gd name="connsiteY18" fmla="*/ 1305486 h 3882432"/>
                <a:gd name="connsiteX19" fmla="*/ 228600 w 2812473"/>
                <a:gd name="connsiteY19" fmla="*/ 1679559 h 3882432"/>
                <a:gd name="connsiteX20" fmla="*/ 131618 w 2812473"/>
                <a:gd name="connsiteY20" fmla="*/ 2060559 h 3882432"/>
                <a:gd name="connsiteX21" fmla="*/ 76200 w 2812473"/>
                <a:gd name="connsiteY21" fmla="*/ 2289159 h 3882432"/>
                <a:gd name="connsiteX22" fmla="*/ 0 w 2812473"/>
                <a:gd name="connsiteY22" fmla="*/ 2580105 h 3882432"/>
                <a:gd name="connsiteX0" fmla="*/ 2736273 w 2736273"/>
                <a:gd name="connsiteY0" fmla="*/ 3882432 h 3882432"/>
                <a:gd name="connsiteX1" fmla="*/ 2528455 w 2736273"/>
                <a:gd name="connsiteY1" fmla="*/ 3820086 h 3882432"/>
                <a:gd name="connsiteX2" fmla="*/ 2223655 w 2736273"/>
                <a:gd name="connsiteY2" fmla="*/ 3626123 h 3882432"/>
                <a:gd name="connsiteX3" fmla="*/ 2036618 w 2736273"/>
                <a:gd name="connsiteY3" fmla="*/ 3321323 h 3882432"/>
                <a:gd name="connsiteX4" fmla="*/ 1891145 w 2736273"/>
                <a:gd name="connsiteY4" fmla="*/ 2995741 h 3882432"/>
                <a:gd name="connsiteX5" fmla="*/ 1586345 w 2736273"/>
                <a:gd name="connsiteY5" fmla="*/ 2081341 h 3882432"/>
                <a:gd name="connsiteX6" fmla="*/ 1378527 w 2736273"/>
                <a:gd name="connsiteY6" fmla="*/ 1263923 h 3882432"/>
                <a:gd name="connsiteX7" fmla="*/ 1191491 w 2736273"/>
                <a:gd name="connsiteY7" fmla="*/ 716668 h 3882432"/>
                <a:gd name="connsiteX8" fmla="*/ 1108364 w 2736273"/>
                <a:gd name="connsiteY8" fmla="*/ 446505 h 3882432"/>
                <a:gd name="connsiteX9" fmla="*/ 1052945 w 2736273"/>
                <a:gd name="connsiteY9" fmla="*/ 266396 h 3882432"/>
                <a:gd name="connsiteX10" fmla="*/ 962891 w 2736273"/>
                <a:gd name="connsiteY10" fmla="*/ 100141 h 3882432"/>
                <a:gd name="connsiteX11" fmla="*/ 907473 w 2736273"/>
                <a:gd name="connsiteY11" fmla="*/ 37796 h 3882432"/>
                <a:gd name="connsiteX12" fmla="*/ 831273 w 2736273"/>
                <a:gd name="connsiteY12" fmla="*/ 3159 h 3882432"/>
                <a:gd name="connsiteX13" fmla="*/ 762000 w 2736273"/>
                <a:gd name="connsiteY13" fmla="*/ 3159 h 3882432"/>
                <a:gd name="connsiteX14" fmla="*/ 685800 w 2736273"/>
                <a:gd name="connsiteY14" fmla="*/ 17014 h 3882432"/>
                <a:gd name="connsiteX15" fmla="*/ 623455 w 2736273"/>
                <a:gd name="connsiteY15" fmla="*/ 134777 h 3882432"/>
                <a:gd name="connsiteX16" fmla="*/ 491836 w 2736273"/>
                <a:gd name="connsiteY16" fmla="*/ 453432 h 3882432"/>
                <a:gd name="connsiteX17" fmla="*/ 367145 w 2736273"/>
                <a:gd name="connsiteY17" fmla="*/ 869068 h 3882432"/>
                <a:gd name="connsiteX18" fmla="*/ 249382 w 2736273"/>
                <a:gd name="connsiteY18" fmla="*/ 1305486 h 3882432"/>
                <a:gd name="connsiteX19" fmla="*/ 152400 w 2736273"/>
                <a:gd name="connsiteY19" fmla="*/ 1679559 h 3882432"/>
                <a:gd name="connsiteX20" fmla="*/ 55418 w 2736273"/>
                <a:gd name="connsiteY20" fmla="*/ 2060559 h 3882432"/>
                <a:gd name="connsiteX21" fmla="*/ 0 w 2736273"/>
                <a:gd name="connsiteY21" fmla="*/ 2289159 h 3882432"/>
                <a:gd name="connsiteX0" fmla="*/ 2736273 w 2736273"/>
                <a:gd name="connsiteY0" fmla="*/ 3882432 h 3882432"/>
                <a:gd name="connsiteX1" fmla="*/ 2528455 w 2736273"/>
                <a:gd name="connsiteY1" fmla="*/ 3820086 h 3882432"/>
                <a:gd name="connsiteX2" fmla="*/ 2223655 w 2736273"/>
                <a:gd name="connsiteY2" fmla="*/ 3626123 h 3882432"/>
                <a:gd name="connsiteX3" fmla="*/ 2036618 w 2736273"/>
                <a:gd name="connsiteY3" fmla="*/ 3321323 h 3882432"/>
                <a:gd name="connsiteX4" fmla="*/ 1891145 w 2736273"/>
                <a:gd name="connsiteY4" fmla="*/ 2995741 h 3882432"/>
                <a:gd name="connsiteX5" fmla="*/ 1586345 w 2736273"/>
                <a:gd name="connsiteY5" fmla="*/ 2081341 h 3882432"/>
                <a:gd name="connsiteX6" fmla="*/ 1378527 w 2736273"/>
                <a:gd name="connsiteY6" fmla="*/ 1263923 h 3882432"/>
                <a:gd name="connsiteX7" fmla="*/ 1191491 w 2736273"/>
                <a:gd name="connsiteY7" fmla="*/ 716668 h 3882432"/>
                <a:gd name="connsiteX8" fmla="*/ 1108364 w 2736273"/>
                <a:gd name="connsiteY8" fmla="*/ 446505 h 3882432"/>
                <a:gd name="connsiteX9" fmla="*/ 1052945 w 2736273"/>
                <a:gd name="connsiteY9" fmla="*/ 266396 h 3882432"/>
                <a:gd name="connsiteX10" fmla="*/ 962891 w 2736273"/>
                <a:gd name="connsiteY10" fmla="*/ 100141 h 3882432"/>
                <a:gd name="connsiteX11" fmla="*/ 907473 w 2736273"/>
                <a:gd name="connsiteY11" fmla="*/ 37796 h 3882432"/>
                <a:gd name="connsiteX12" fmla="*/ 831273 w 2736273"/>
                <a:gd name="connsiteY12" fmla="*/ 3159 h 3882432"/>
                <a:gd name="connsiteX13" fmla="*/ 762000 w 2736273"/>
                <a:gd name="connsiteY13" fmla="*/ 3159 h 3882432"/>
                <a:gd name="connsiteX14" fmla="*/ 685800 w 2736273"/>
                <a:gd name="connsiteY14" fmla="*/ 17014 h 3882432"/>
                <a:gd name="connsiteX15" fmla="*/ 623455 w 2736273"/>
                <a:gd name="connsiteY15" fmla="*/ 134777 h 3882432"/>
                <a:gd name="connsiteX16" fmla="*/ 491836 w 2736273"/>
                <a:gd name="connsiteY16" fmla="*/ 453432 h 3882432"/>
                <a:gd name="connsiteX17" fmla="*/ 367145 w 2736273"/>
                <a:gd name="connsiteY17" fmla="*/ 869068 h 3882432"/>
                <a:gd name="connsiteX18" fmla="*/ 249382 w 2736273"/>
                <a:gd name="connsiteY18" fmla="*/ 1305486 h 3882432"/>
                <a:gd name="connsiteX19" fmla="*/ 152400 w 2736273"/>
                <a:gd name="connsiteY19" fmla="*/ 1679559 h 3882432"/>
                <a:gd name="connsiteX20" fmla="*/ 55418 w 2736273"/>
                <a:gd name="connsiteY20" fmla="*/ 2060559 h 3882432"/>
                <a:gd name="connsiteX21" fmla="*/ 0 w 2736273"/>
                <a:gd name="connsiteY21" fmla="*/ 2289159 h 3882432"/>
                <a:gd name="connsiteX0" fmla="*/ 2680855 w 2680855"/>
                <a:gd name="connsiteY0" fmla="*/ 3882432 h 3882432"/>
                <a:gd name="connsiteX1" fmla="*/ 2473037 w 2680855"/>
                <a:gd name="connsiteY1" fmla="*/ 3820086 h 3882432"/>
                <a:gd name="connsiteX2" fmla="*/ 2168237 w 2680855"/>
                <a:gd name="connsiteY2" fmla="*/ 3626123 h 3882432"/>
                <a:gd name="connsiteX3" fmla="*/ 1981200 w 2680855"/>
                <a:gd name="connsiteY3" fmla="*/ 3321323 h 3882432"/>
                <a:gd name="connsiteX4" fmla="*/ 1835727 w 2680855"/>
                <a:gd name="connsiteY4" fmla="*/ 2995741 h 3882432"/>
                <a:gd name="connsiteX5" fmla="*/ 1530927 w 2680855"/>
                <a:gd name="connsiteY5" fmla="*/ 2081341 h 3882432"/>
                <a:gd name="connsiteX6" fmla="*/ 1323109 w 2680855"/>
                <a:gd name="connsiteY6" fmla="*/ 1263923 h 3882432"/>
                <a:gd name="connsiteX7" fmla="*/ 1136073 w 2680855"/>
                <a:gd name="connsiteY7" fmla="*/ 716668 h 3882432"/>
                <a:gd name="connsiteX8" fmla="*/ 1052946 w 2680855"/>
                <a:gd name="connsiteY8" fmla="*/ 446505 h 3882432"/>
                <a:gd name="connsiteX9" fmla="*/ 997527 w 2680855"/>
                <a:gd name="connsiteY9" fmla="*/ 266396 h 3882432"/>
                <a:gd name="connsiteX10" fmla="*/ 907473 w 2680855"/>
                <a:gd name="connsiteY10" fmla="*/ 100141 h 3882432"/>
                <a:gd name="connsiteX11" fmla="*/ 852055 w 2680855"/>
                <a:gd name="connsiteY11" fmla="*/ 37796 h 3882432"/>
                <a:gd name="connsiteX12" fmla="*/ 775855 w 2680855"/>
                <a:gd name="connsiteY12" fmla="*/ 3159 h 3882432"/>
                <a:gd name="connsiteX13" fmla="*/ 706582 w 2680855"/>
                <a:gd name="connsiteY13" fmla="*/ 3159 h 3882432"/>
                <a:gd name="connsiteX14" fmla="*/ 630382 w 2680855"/>
                <a:gd name="connsiteY14" fmla="*/ 17014 h 3882432"/>
                <a:gd name="connsiteX15" fmla="*/ 568037 w 2680855"/>
                <a:gd name="connsiteY15" fmla="*/ 134777 h 3882432"/>
                <a:gd name="connsiteX16" fmla="*/ 436418 w 2680855"/>
                <a:gd name="connsiteY16" fmla="*/ 453432 h 3882432"/>
                <a:gd name="connsiteX17" fmla="*/ 311727 w 2680855"/>
                <a:gd name="connsiteY17" fmla="*/ 869068 h 3882432"/>
                <a:gd name="connsiteX18" fmla="*/ 193964 w 2680855"/>
                <a:gd name="connsiteY18" fmla="*/ 1305486 h 3882432"/>
                <a:gd name="connsiteX19" fmla="*/ 96982 w 2680855"/>
                <a:gd name="connsiteY19" fmla="*/ 1679559 h 3882432"/>
                <a:gd name="connsiteX20" fmla="*/ 0 w 2680855"/>
                <a:gd name="connsiteY20" fmla="*/ 2060559 h 3882432"/>
                <a:gd name="connsiteX0" fmla="*/ 2680855 w 2680855"/>
                <a:gd name="connsiteY0" fmla="*/ 3882432 h 3882432"/>
                <a:gd name="connsiteX1" fmla="*/ 2473037 w 2680855"/>
                <a:gd name="connsiteY1" fmla="*/ 3820086 h 3882432"/>
                <a:gd name="connsiteX2" fmla="*/ 2168237 w 2680855"/>
                <a:gd name="connsiteY2" fmla="*/ 3626123 h 3882432"/>
                <a:gd name="connsiteX3" fmla="*/ 1981200 w 2680855"/>
                <a:gd name="connsiteY3" fmla="*/ 3321323 h 3882432"/>
                <a:gd name="connsiteX4" fmla="*/ 1835727 w 2680855"/>
                <a:gd name="connsiteY4" fmla="*/ 2995741 h 3882432"/>
                <a:gd name="connsiteX5" fmla="*/ 1530927 w 2680855"/>
                <a:gd name="connsiteY5" fmla="*/ 2081341 h 3882432"/>
                <a:gd name="connsiteX6" fmla="*/ 1323109 w 2680855"/>
                <a:gd name="connsiteY6" fmla="*/ 1263923 h 3882432"/>
                <a:gd name="connsiteX7" fmla="*/ 1136073 w 2680855"/>
                <a:gd name="connsiteY7" fmla="*/ 716668 h 3882432"/>
                <a:gd name="connsiteX8" fmla="*/ 1052946 w 2680855"/>
                <a:gd name="connsiteY8" fmla="*/ 446505 h 3882432"/>
                <a:gd name="connsiteX9" fmla="*/ 997527 w 2680855"/>
                <a:gd name="connsiteY9" fmla="*/ 266396 h 3882432"/>
                <a:gd name="connsiteX10" fmla="*/ 907473 w 2680855"/>
                <a:gd name="connsiteY10" fmla="*/ 100141 h 3882432"/>
                <a:gd name="connsiteX11" fmla="*/ 852055 w 2680855"/>
                <a:gd name="connsiteY11" fmla="*/ 37796 h 3882432"/>
                <a:gd name="connsiteX12" fmla="*/ 775855 w 2680855"/>
                <a:gd name="connsiteY12" fmla="*/ 3159 h 3882432"/>
                <a:gd name="connsiteX13" fmla="*/ 706582 w 2680855"/>
                <a:gd name="connsiteY13" fmla="*/ 3159 h 3882432"/>
                <a:gd name="connsiteX14" fmla="*/ 630382 w 2680855"/>
                <a:gd name="connsiteY14" fmla="*/ 17014 h 3882432"/>
                <a:gd name="connsiteX15" fmla="*/ 568037 w 2680855"/>
                <a:gd name="connsiteY15" fmla="*/ 134777 h 3882432"/>
                <a:gd name="connsiteX16" fmla="*/ 436418 w 2680855"/>
                <a:gd name="connsiteY16" fmla="*/ 453432 h 3882432"/>
                <a:gd name="connsiteX17" fmla="*/ 311727 w 2680855"/>
                <a:gd name="connsiteY17" fmla="*/ 869068 h 3882432"/>
                <a:gd name="connsiteX18" fmla="*/ 193964 w 2680855"/>
                <a:gd name="connsiteY18" fmla="*/ 1305486 h 3882432"/>
                <a:gd name="connsiteX19" fmla="*/ 96982 w 2680855"/>
                <a:gd name="connsiteY19" fmla="*/ 1679559 h 3882432"/>
                <a:gd name="connsiteX20" fmla="*/ 0 w 2680855"/>
                <a:gd name="connsiteY20" fmla="*/ 2060559 h 3882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0855" h="3882432">
                  <a:moveTo>
                    <a:pt x="2680855" y="3882432"/>
                  </a:moveTo>
                  <a:cubicBezTo>
                    <a:pt x="2619664" y="3872618"/>
                    <a:pt x="2558473" y="3862804"/>
                    <a:pt x="2473037" y="3820086"/>
                  </a:cubicBezTo>
                  <a:cubicBezTo>
                    <a:pt x="2387601" y="3777368"/>
                    <a:pt x="2250210" y="3709250"/>
                    <a:pt x="2168237" y="3626123"/>
                  </a:cubicBezTo>
                  <a:cubicBezTo>
                    <a:pt x="2086264" y="3542996"/>
                    <a:pt x="2036618" y="3426387"/>
                    <a:pt x="1981200" y="3321323"/>
                  </a:cubicBezTo>
                  <a:cubicBezTo>
                    <a:pt x="1925782" y="3216259"/>
                    <a:pt x="1910773" y="3202405"/>
                    <a:pt x="1835727" y="2995741"/>
                  </a:cubicBezTo>
                  <a:cubicBezTo>
                    <a:pt x="1760681" y="2789077"/>
                    <a:pt x="1616363" y="2369977"/>
                    <a:pt x="1530927" y="2081341"/>
                  </a:cubicBezTo>
                  <a:cubicBezTo>
                    <a:pt x="1445491" y="1792705"/>
                    <a:pt x="1388918" y="1491368"/>
                    <a:pt x="1323109" y="1263923"/>
                  </a:cubicBezTo>
                  <a:cubicBezTo>
                    <a:pt x="1257300" y="1036478"/>
                    <a:pt x="1181100" y="852904"/>
                    <a:pt x="1136073" y="716668"/>
                  </a:cubicBezTo>
                  <a:cubicBezTo>
                    <a:pt x="1091046" y="580432"/>
                    <a:pt x="1052946" y="446505"/>
                    <a:pt x="1052946" y="446505"/>
                  </a:cubicBezTo>
                  <a:cubicBezTo>
                    <a:pt x="1029855" y="371460"/>
                    <a:pt x="1021772" y="324123"/>
                    <a:pt x="997527" y="266396"/>
                  </a:cubicBezTo>
                  <a:cubicBezTo>
                    <a:pt x="973282" y="208669"/>
                    <a:pt x="931718" y="138241"/>
                    <a:pt x="907473" y="100141"/>
                  </a:cubicBezTo>
                  <a:cubicBezTo>
                    <a:pt x="883228" y="62041"/>
                    <a:pt x="873991" y="53960"/>
                    <a:pt x="852055" y="37796"/>
                  </a:cubicBezTo>
                  <a:cubicBezTo>
                    <a:pt x="830119" y="21632"/>
                    <a:pt x="800100" y="8932"/>
                    <a:pt x="775855" y="3159"/>
                  </a:cubicBezTo>
                  <a:cubicBezTo>
                    <a:pt x="751609" y="-2614"/>
                    <a:pt x="730828" y="850"/>
                    <a:pt x="706582" y="3159"/>
                  </a:cubicBezTo>
                  <a:cubicBezTo>
                    <a:pt x="682336" y="5468"/>
                    <a:pt x="653473" y="-4922"/>
                    <a:pt x="630382" y="17014"/>
                  </a:cubicBezTo>
                  <a:cubicBezTo>
                    <a:pt x="607291" y="38950"/>
                    <a:pt x="600364" y="62041"/>
                    <a:pt x="568037" y="134777"/>
                  </a:cubicBezTo>
                  <a:cubicBezTo>
                    <a:pt x="535710" y="207513"/>
                    <a:pt x="479136" y="331050"/>
                    <a:pt x="436418" y="453432"/>
                  </a:cubicBezTo>
                  <a:cubicBezTo>
                    <a:pt x="393700" y="575814"/>
                    <a:pt x="352136" y="727059"/>
                    <a:pt x="311727" y="869068"/>
                  </a:cubicBezTo>
                  <a:cubicBezTo>
                    <a:pt x="271318" y="1011077"/>
                    <a:pt x="229755" y="1170404"/>
                    <a:pt x="193964" y="1305486"/>
                  </a:cubicBezTo>
                  <a:cubicBezTo>
                    <a:pt x="158173" y="1440568"/>
                    <a:pt x="129309" y="1553714"/>
                    <a:pt x="96982" y="1679559"/>
                  </a:cubicBezTo>
                  <a:cubicBezTo>
                    <a:pt x="64655" y="1805404"/>
                    <a:pt x="25400" y="1958959"/>
                    <a:pt x="0" y="2060559"/>
                  </a:cubicBezTo>
                </a:path>
              </a:pathLst>
            </a:cu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4" name="Straight Connector 13">
            <a:extLst>
              <a:ext uri="{FF2B5EF4-FFF2-40B4-BE49-F238E27FC236}">
                <a16:creationId xmlns:a16="http://schemas.microsoft.com/office/drawing/2014/main" id="{57DD1324-9FCC-9A48-F5D4-4991F0E93CDE}"/>
              </a:ext>
            </a:extLst>
          </p:cNvPr>
          <p:cNvCxnSpPr/>
          <p:nvPr/>
        </p:nvCxnSpPr>
        <p:spPr>
          <a:xfrm>
            <a:off x="8492490" y="1172399"/>
            <a:ext cx="0" cy="4051111"/>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55AC6AF-8277-9066-1F36-80A5B468D40E}"/>
              </a:ext>
            </a:extLst>
          </p:cNvPr>
          <p:cNvSpPr txBox="1"/>
          <p:nvPr/>
        </p:nvSpPr>
        <p:spPr>
          <a:xfrm>
            <a:off x="8469630" y="4766310"/>
            <a:ext cx="1124210" cy="369332"/>
          </a:xfrm>
          <a:prstGeom prst="rect">
            <a:avLst/>
          </a:prstGeom>
          <a:noFill/>
        </p:spPr>
        <p:txBody>
          <a:bodyPr wrap="square" rtlCol="0">
            <a:spAutoFit/>
          </a:bodyPr>
          <a:lstStyle/>
          <a:p>
            <a:r>
              <a:rPr lang="en-US" dirty="0"/>
              <a:t>21.7</a:t>
            </a:r>
            <a:r>
              <a:rPr lang="en-US" dirty="0">
                <a:sym typeface="Symbol" panose="05050102010706020507" pitchFamily="18" charset="2"/>
              </a:rPr>
              <a:t>C</a:t>
            </a:r>
            <a:endParaRPr lang="en-US" dirty="0"/>
          </a:p>
        </p:txBody>
      </p:sp>
    </p:spTree>
    <p:extLst>
      <p:ext uri="{BB962C8B-B14F-4D97-AF65-F5344CB8AC3E}">
        <p14:creationId xmlns:p14="http://schemas.microsoft.com/office/powerpoint/2010/main" val="26789713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50" name="Picture 10" descr="Search for education eludes children in Dadaab | Somali Observatory for ...">
            <a:extLst>
              <a:ext uri="{FF2B5EF4-FFF2-40B4-BE49-F238E27FC236}">
                <a16:creationId xmlns:a16="http://schemas.microsoft.com/office/drawing/2014/main" id="{41FB6A1C-C79F-B096-E264-7A52683C9D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758" y="2557463"/>
            <a:ext cx="5715000" cy="3143250"/>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UN fund announces grant for Somalia drought response | Somali ...">
            <a:extLst>
              <a:ext uri="{FF2B5EF4-FFF2-40B4-BE49-F238E27FC236}">
                <a16:creationId xmlns:a16="http://schemas.microsoft.com/office/drawing/2014/main" id="{1D0E063C-E402-4290-A837-7FF733AE24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1666" y="2557463"/>
            <a:ext cx="4723463" cy="31432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7A98022A-C5DD-F012-3414-4C1AA5E05A8B}"/>
              </a:ext>
            </a:extLst>
          </p:cNvPr>
          <p:cNvPicPr>
            <a:picLocks noChangeAspect="1"/>
          </p:cNvPicPr>
          <p:nvPr/>
        </p:nvPicPr>
        <p:blipFill>
          <a:blip r:embed="rId5"/>
          <a:stretch>
            <a:fillRect/>
          </a:stretch>
        </p:blipFill>
        <p:spPr>
          <a:xfrm>
            <a:off x="694758" y="696545"/>
            <a:ext cx="4723463" cy="921484"/>
          </a:xfrm>
          <a:prstGeom prst="rect">
            <a:avLst/>
          </a:prstGeom>
        </p:spPr>
      </p:pic>
    </p:spTree>
    <p:extLst>
      <p:ext uri="{BB962C8B-B14F-4D97-AF65-F5344CB8AC3E}">
        <p14:creationId xmlns:p14="http://schemas.microsoft.com/office/powerpoint/2010/main" val="24325185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91DDA-BB58-9AAB-BC81-004901497E03}"/>
              </a:ext>
            </a:extLst>
          </p:cNvPr>
          <p:cNvSpPr>
            <a:spLocks noGrp="1"/>
          </p:cNvSpPr>
          <p:nvPr>
            <p:ph type="ctrTitle"/>
          </p:nvPr>
        </p:nvSpPr>
        <p:spPr>
          <a:xfrm>
            <a:off x="1349188" y="2235200"/>
            <a:ext cx="9144000" cy="2387600"/>
          </a:xfrm>
        </p:spPr>
        <p:txBody>
          <a:bodyPr/>
          <a:lstStyle/>
          <a:p>
            <a:r>
              <a:rPr lang="en-US" dirty="0"/>
              <a:t>Does temperature matter for NTDs?</a:t>
            </a:r>
          </a:p>
        </p:txBody>
      </p:sp>
    </p:spTree>
    <p:extLst>
      <p:ext uri="{BB962C8B-B14F-4D97-AF65-F5344CB8AC3E}">
        <p14:creationId xmlns:p14="http://schemas.microsoft.com/office/powerpoint/2010/main" val="13668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ycobacterium ulcerans infection as a cause of chronic diarrhea in an ...">
            <a:extLst>
              <a:ext uri="{FF2B5EF4-FFF2-40B4-BE49-F238E27FC236}">
                <a16:creationId xmlns:a16="http://schemas.microsoft.com/office/drawing/2014/main" id="{A14507B4-492B-4F21-B200-C74B732F439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0567"/>
          <a:stretch/>
        </p:blipFill>
        <p:spPr bwMode="auto">
          <a:xfrm>
            <a:off x="350207" y="637254"/>
            <a:ext cx="1562319" cy="92342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B9D66E6-1A3E-CF2E-483E-3289339583ED}"/>
              </a:ext>
            </a:extLst>
          </p:cNvPr>
          <p:cNvSpPr txBox="1"/>
          <p:nvPr/>
        </p:nvSpPr>
        <p:spPr>
          <a:xfrm>
            <a:off x="265538" y="275221"/>
            <a:ext cx="2612091" cy="369332"/>
          </a:xfrm>
          <a:prstGeom prst="rect">
            <a:avLst/>
          </a:prstGeom>
          <a:noFill/>
        </p:spPr>
        <p:txBody>
          <a:bodyPr wrap="square">
            <a:spAutoFit/>
          </a:bodyPr>
          <a:lstStyle/>
          <a:p>
            <a:r>
              <a:rPr lang="en-US" i="1" dirty="0"/>
              <a:t>Mycobacterium </a:t>
            </a:r>
            <a:r>
              <a:rPr lang="en-US" i="1" dirty="0" err="1"/>
              <a:t>ulcerans</a:t>
            </a:r>
            <a:endParaRPr lang="en-US" i="1" dirty="0"/>
          </a:p>
        </p:txBody>
      </p:sp>
      <p:pic>
        <p:nvPicPr>
          <p:cNvPr id="9220" name="Picture 4" descr="Experts warn of Chagas' disease spread in Costa Rica">
            <a:extLst>
              <a:ext uri="{FF2B5EF4-FFF2-40B4-BE49-F238E27FC236}">
                <a16:creationId xmlns:a16="http://schemas.microsoft.com/office/drawing/2014/main" id="{40B9BFC3-BF45-032D-F89E-89F19A622B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114" y="2641883"/>
            <a:ext cx="1876425" cy="1211363"/>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CDC - DPDx - Taeniasis">
            <a:extLst>
              <a:ext uri="{FF2B5EF4-FFF2-40B4-BE49-F238E27FC236}">
                <a16:creationId xmlns:a16="http://schemas.microsoft.com/office/drawing/2014/main" id="{5A55A8C7-3255-0DA2-5D5F-D1E632D632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6718" y="361489"/>
            <a:ext cx="917449" cy="91744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0617911-3A7A-98AE-C094-4431397966D7}"/>
              </a:ext>
            </a:extLst>
          </p:cNvPr>
          <p:cNvSpPr txBox="1"/>
          <p:nvPr/>
        </p:nvSpPr>
        <p:spPr>
          <a:xfrm>
            <a:off x="8097258" y="-29739"/>
            <a:ext cx="1941001" cy="369332"/>
          </a:xfrm>
          <a:prstGeom prst="rect">
            <a:avLst/>
          </a:prstGeom>
          <a:noFill/>
        </p:spPr>
        <p:txBody>
          <a:bodyPr wrap="square">
            <a:spAutoFit/>
          </a:bodyPr>
          <a:lstStyle/>
          <a:p>
            <a:r>
              <a:rPr lang="en-US" i="1" dirty="0" err="1"/>
              <a:t>Teniam</a:t>
            </a:r>
            <a:r>
              <a:rPr lang="en-US" i="1" dirty="0"/>
              <a:t> </a:t>
            </a:r>
            <a:r>
              <a:rPr lang="en-US" i="1" dirty="0" err="1"/>
              <a:t>solium</a:t>
            </a:r>
            <a:r>
              <a:rPr lang="en-US" dirty="0"/>
              <a:t> egg</a:t>
            </a:r>
            <a:endParaRPr lang="en-US" i="1" dirty="0"/>
          </a:p>
        </p:txBody>
      </p:sp>
      <p:sp>
        <p:nvSpPr>
          <p:cNvPr id="7" name="TextBox 6">
            <a:extLst>
              <a:ext uri="{FF2B5EF4-FFF2-40B4-BE49-F238E27FC236}">
                <a16:creationId xmlns:a16="http://schemas.microsoft.com/office/drawing/2014/main" id="{CFAFB10E-B4F7-AB75-0B4D-EB802E74D904}"/>
              </a:ext>
            </a:extLst>
          </p:cNvPr>
          <p:cNvSpPr txBox="1"/>
          <p:nvPr/>
        </p:nvSpPr>
        <p:spPr>
          <a:xfrm>
            <a:off x="237703" y="2040935"/>
            <a:ext cx="1977836" cy="646331"/>
          </a:xfrm>
          <a:prstGeom prst="rect">
            <a:avLst/>
          </a:prstGeom>
          <a:noFill/>
        </p:spPr>
        <p:txBody>
          <a:bodyPr wrap="square">
            <a:spAutoFit/>
          </a:bodyPr>
          <a:lstStyle/>
          <a:p>
            <a:r>
              <a:rPr lang="en-US" i="1" dirty="0"/>
              <a:t>Triatoma spp. </a:t>
            </a:r>
            <a:r>
              <a:rPr lang="en-US" dirty="0"/>
              <a:t>and</a:t>
            </a:r>
            <a:r>
              <a:rPr lang="en-US" i="1" dirty="0"/>
              <a:t> Trypanosoma </a:t>
            </a:r>
            <a:r>
              <a:rPr lang="en-US" i="1" dirty="0" err="1"/>
              <a:t>cruzi</a:t>
            </a:r>
            <a:endParaRPr lang="en-US" i="1" dirty="0"/>
          </a:p>
        </p:txBody>
      </p:sp>
      <p:sp>
        <p:nvSpPr>
          <p:cNvPr id="8" name="TextBox 7">
            <a:extLst>
              <a:ext uri="{FF2B5EF4-FFF2-40B4-BE49-F238E27FC236}">
                <a16:creationId xmlns:a16="http://schemas.microsoft.com/office/drawing/2014/main" id="{865752B3-2C6E-D49D-F7AC-712EF4F44E7B}"/>
              </a:ext>
            </a:extLst>
          </p:cNvPr>
          <p:cNvSpPr txBox="1"/>
          <p:nvPr/>
        </p:nvSpPr>
        <p:spPr>
          <a:xfrm>
            <a:off x="244985" y="5000393"/>
            <a:ext cx="2080440" cy="646331"/>
          </a:xfrm>
          <a:prstGeom prst="rect">
            <a:avLst/>
          </a:prstGeom>
          <a:noFill/>
        </p:spPr>
        <p:txBody>
          <a:bodyPr wrap="square">
            <a:spAutoFit/>
          </a:bodyPr>
          <a:lstStyle/>
          <a:p>
            <a:r>
              <a:rPr lang="en-US" i="1" dirty="0"/>
              <a:t>Ae. Albopictus, Dengue, Zika viruses</a:t>
            </a:r>
          </a:p>
        </p:txBody>
      </p:sp>
      <p:pic>
        <p:nvPicPr>
          <p:cNvPr id="9226" name="Picture 10" descr="Dengue 'Achilles heel' insight offers hope for better vaccines">
            <a:extLst>
              <a:ext uri="{FF2B5EF4-FFF2-40B4-BE49-F238E27FC236}">
                <a16:creationId xmlns:a16="http://schemas.microsoft.com/office/drawing/2014/main" id="{014C76CF-02BE-4BE3-16D3-084AD01589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9116" y="5611455"/>
            <a:ext cx="1876424" cy="1116472"/>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water flea (Cyclops)">
            <a:extLst>
              <a:ext uri="{FF2B5EF4-FFF2-40B4-BE49-F238E27FC236}">
                <a16:creationId xmlns:a16="http://schemas.microsoft.com/office/drawing/2014/main" id="{7864672C-DA42-D2B9-34CC-9586F8B0A7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40048" y="574610"/>
            <a:ext cx="1091292" cy="70934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A5767A9-C07E-7A56-8893-9353DB4C15E0}"/>
              </a:ext>
            </a:extLst>
          </p:cNvPr>
          <p:cNvSpPr txBox="1"/>
          <p:nvPr/>
        </p:nvSpPr>
        <p:spPr>
          <a:xfrm>
            <a:off x="6283746" y="-21938"/>
            <a:ext cx="1970555" cy="646331"/>
          </a:xfrm>
          <a:prstGeom prst="rect">
            <a:avLst/>
          </a:prstGeom>
          <a:noFill/>
        </p:spPr>
        <p:txBody>
          <a:bodyPr wrap="square">
            <a:spAutoFit/>
          </a:bodyPr>
          <a:lstStyle/>
          <a:p>
            <a:r>
              <a:rPr lang="en-US" i="1" dirty="0"/>
              <a:t>Water flea and D. medinensis larvae</a:t>
            </a:r>
          </a:p>
        </p:txBody>
      </p:sp>
      <p:pic>
        <p:nvPicPr>
          <p:cNvPr id="9232" name="Picture 16" descr="Larva Of Dog Tapeworm Echinococcus Granulosus Photograph by Sinclair ...">
            <a:extLst>
              <a:ext uri="{FF2B5EF4-FFF2-40B4-BE49-F238E27FC236}">
                <a16:creationId xmlns:a16="http://schemas.microsoft.com/office/drawing/2014/main" id="{88BAA382-79A3-070C-AB7B-ABCBC6B3951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5587" t="19429" r="15189" b="16698"/>
          <a:stretch/>
        </p:blipFill>
        <p:spPr bwMode="auto">
          <a:xfrm rot="5400000">
            <a:off x="6522151" y="1418843"/>
            <a:ext cx="817768" cy="114537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358B7EE-4E99-4B26-5961-8C814767D25C}"/>
              </a:ext>
            </a:extLst>
          </p:cNvPr>
          <p:cNvSpPr txBox="1"/>
          <p:nvPr/>
        </p:nvSpPr>
        <p:spPr>
          <a:xfrm>
            <a:off x="6248297" y="1187222"/>
            <a:ext cx="2517959" cy="369332"/>
          </a:xfrm>
          <a:prstGeom prst="rect">
            <a:avLst/>
          </a:prstGeom>
          <a:noFill/>
        </p:spPr>
        <p:txBody>
          <a:bodyPr wrap="square">
            <a:spAutoFit/>
          </a:bodyPr>
          <a:lstStyle/>
          <a:p>
            <a:r>
              <a:rPr lang="en-US" i="1" dirty="0" err="1"/>
              <a:t>Ech</a:t>
            </a:r>
            <a:r>
              <a:rPr lang="en-US" i="1" dirty="0"/>
              <a:t>. </a:t>
            </a:r>
            <a:r>
              <a:rPr lang="en-US" i="1" dirty="0" err="1"/>
              <a:t>Granulosuso</a:t>
            </a:r>
            <a:r>
              <a:rPr lang="en-US" i="1" dirty="0"/>
              <a:t> </a:t>
            </a:r>
            <a:r>
              <a:rPr lang="en-US" dirty="0"/>
              <a:t>larvae</a:t>
            </a:r>
          </a:p>
        </p:txBody>
      </p:sp>
      <p:sp>
        <p:nvSpPr>
          <p:cNvPr id="12" name="TextBox 11">
            <a:extLst>
              <a:ext uri="{FF2B5EF4-FFF2-40B4-BE49-F238E27FC236}">
                <a16:creationId xmlns:a16="http://schemas.microsoft.com/office/drawing/2014/main" id="{B20B7BD5-D7FE-3D68-8891-ADDCA753A560}"/>
              </a:ext>
            </a:extLst>
          </p:cNvPr>
          <p:cNvSpPr txBox="1"/>
          <p:nvPr/>
        </p:nvSpPr>
        <p:spPr>
          <a:xfrm>
            <a:off x="10301150" y="354958"/>
            <a:ext cx="1970556" cy="923330"/>
          </a:xfrm>
          <a:prstGeom prst="rect">
            <a:avLst/>
          </a:prstGeom>
          <a:noFill/>
        </p:spPr>
        <p:txBody>
          <a:bodyPr wrap="square">
            <a:spAutoFit/>
          </a:bodyPr>
          <a:lstStyle/>
          <a:p>
            <a:r>
              <a:rPr lang="en-US" i="1" dirty="0"/>
              <a:t>Fasciola he</a:t>
            </a:r>
            <a:r>
              <a:rPr lang="en-US" b="0" i="1" dirty="0">
                <a:solidFill>
                  <a:srgbClr val="333333"/>
                </a:solidFill>
                <a:effectLst/>
                <a:latin typeface="Inter Var"/>
              </a:rPr>
              <a:t>patica</a:t>
            </a:r>
            <a:r>
              <a:rPr lang="en-US" i="1" dirty="0"/>
              <a:t> </a:t>
            </a:r>
            <a:br>
              <a:rPr lang="en-US" dirty="0"/>
            </a:br>
            <a:r>
              <a:rPr lang="en-US" dirty="0"/>
              <a:t>egg, </a:t>
            </a:r>
            <a:r>
              <a:rPr lang="en-US" i="1" dirty="0"/>
              <a:t>miracidium, cercariae, snail</a:t>
            </a:r>
          </a:p>
        </p:txBody>
      </p:sp>
      <p:pic>
        <p:nvPicPr>
          <p:cNvPr id="13" name="Picture 12">
            <a:extLst>
              <a:ext uri="{FF2B5EF4-FFF2-40B4-BE49-F238E27FC236}">
                <a16:creationId xmlns:a16="http://schemas.microsoft.com/office/drawing/2014/main" id="{21180F70-7A94-5D21-61EA-C2B0C7DA5007}"/>
              </a:ext>
            </a:extLst>
          </p:cNvPr>
          <p:cNvPicPr>
            <a:picLocks noChangeAspect="1"/>
          </p:cNvPicPr>
          <p:nvPr/>
        </p:nvPicPr>
        <p:blipFill>
          <a:blip r:embed="rId8"/>
          <a:stretch>
            <a:fillRect/>
          </a:stretch>
        </p:blipFill>
        <p:spPr>
          <a:xfrm>
            <a:off x="10472309" y="1297313"/>
            <a:ext cx="1424940" cy="1211580"/>
          </a:xfrm>
          <a:prstGeom prst="rect">
            <a:avLst/>
          </a:prstGeom>
        </p:spPr>
      </p:pic>
      <p:pic>
        <p:nvPicPr>
          <p:cNvPr id="16" name="Picture 15">
            <a:extLst>
              <a:ext uri="{FF2B5EF4-FFF2-40B4-BE49-F238E27FC236}">
                <a16:creationId xmlns:a16="http://schemas.microsoft.com/office/drawing/2014/main" id="{E1DC873F-CC2D-A077-48EE-4B230C3B2683}"/>
              </a:ext>
            </a:extLst>
          </p:cNvPr>
          <p:cNvPicPr>
            <a:picLocks noChangeAspect="1"/>
          </p:cNvPicPr>
          <p:nvPr/>
        </p:nvPicPr>
        <p:blipFill>
          <a:blip r:embed="rId9"/>
          <a:stretch>
            <a:fillRect/>
          </a:stretch>
        </p:blipFill>
        <p:spPr>
          <a:xfrm>
            <a:off x="10472309" y="2629022"/>
            <a:ext cx="1443874" cy="934449"/>
          </a:xfrm>
          <a:prstGeom prst="rect">
            <a:avLst/>
          </a:prstGeom>
        </p:spPr>
      </p:pic>
      <p:pic>
        <p:nvPicPr>
          <p:cNvPr id="18" name="Picture 17">
            <a:extLst>
              <a:ext uri="{FF2B5EF4-FFF2-40B4-BE49-F238E27FC236}">
                <a16:creationId xmlns:a16="http://schemas.microsoft.com/office/drawing/2014/main" id="{C9F55B92-3135-9D00-6026-ECCCC9EFBD61}"/>
              </a:ext>
            </a:extLst>
          </p:cNvPr>
          <p:cNvPicPr>
            <a:picLocks noChangeAspect="1"/>
          </p:cNvPicPr>
          <p:nvPr/>
        </p:nvPicPr>
        <p:blipFill>
          <a:blip r:embed="rId10"/>
          <a:stretch>
            <a:fillRect/>
          </a:stretch>
        </p:blipFill>
        <p:spPr>
          <a:xfrm>
            <a:off x="10503927" y="4888697"/>
            <a:ext cx="1458013" cy="735573"/>
          </a:xfrm>
          <a:prstGeom prst="rect">
            <a:avLst/>
          </a:prstGeom>
        </p:spPr>
      </p:pic>
      <p:pic>
        <p:nvPicPr>
          <p:cNvPr id="20" name="Picture 19">
            <a:extLst>
              <a:ext uri="{FF2B5EF4-FFF2-40B4-BE49-F238E27FC236}">
                <a16:creationId xmlns:a16="http://schemas.microsoft.com/office/drawing/2014/main" id="{3E5257CA-A54F-0E3A-4698-194BAD409F0B}"/>
              </a:ext>
            </a:extLst>
          </p:cNvPr>
          <p:cNvPicPr>
            <a:picLocks noChangeAspect="1"/>
          </p:cNvPicPr>
          <p:nvPr/>
        </p:nvPicPr>
        <p:blipFill>
          <a:blip r:embed="rId11"/>
          <a:stretch>
            <a:fillRect/>
          </a:stretch>
        </p:blipFill>
        <p:spPr>
          <a:xfrm rot="5400000">
            <a:off x="10617925" y="3503039"/>
            <a:ext cx="1203707" cy="1458012"/>
          </a:xfrm>
          <a:prstGeom prst="rect">
            <a:avLst/>
          </a:prstGeom>
        </p:spPr>
      </p:pic>
      <p:pic>
        <p:nvPicPr>
          <p:cNvPr id="21" name="Picture 20">
            <a:extLst>
              <a:ext uri="{FF2B5EF4-FFF2-40B4-BE49-F238E27FC236}">
                <a16:creationId xmlns:a16="http://schemas.microsoft.com/office/drawing/2014/main" id="{8B03D530-F846-5F33-3FDA-7A28E01BEB9E}"/>
              </a:ext>
            </a:extLst>
          </p:cNvPr>
          <p:cNvPicPr>
            <a:picLocks noChangeAspect="1"/>
          </p:cNvPicPr>
          <p:nvPr/>
        </p:nvPicPr>
        <p:blipFill>
          <a:blip r:embed="rId12"/>
          <a:stretch>
            <a:fillRect/>
          </a:stretch>
        </p:blipFill>
        <p:spPr>
          <a:xfrm rot="5400000">
            <a:off x="10747306" y="5422536"/>
            <a:ext cx="958101" cy="1471167"/>
          </a:xfrm>
          <a:prstGeom prst="rect">
            <a:avLst/>
          </a:prstGeom>
        </p:spPr>
      </p:pic>
      <p:pic>
        <p:nvPicPr>
          <p:cNvPr id="9244" name="Picture 28" descr="Tsetse Fly - Glossina species, Gorongosa National Park, Mozambique ...">
            <a:extLst>
              <a:ext uri="{FF2B5EF4-FFF2-40B4-BE49-F238E27FC236}">
                <a16:creationId xmlns:a16="http://schemas.microsoft.com/office/drawing/2014/main" id="{8AFEC24A-1147-D30A-647C-A46F45563306}"/>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0117" t="10956" r="14439" b="6988"/>
          <a:stretch/>
        </p:blipFill>
        <p:spPr bwMode="auto">
          <a:xfrm rot="5400000">
            <a:off x="4679982" y="3562759"/>
            <a:ext cx="1029156" cy="1872701"/>
          </a:xfrm>
          <a:prstGeom prst="rect">
            <a:avLst/>
          </a:prstGeom>
          <a:noFill/>
          <a:extLst>
            <a:ext uri="{909E8E84-426E-40DD-AFC4-6F175D3DCCD1}">
              <a14:hiddenFill xmlns:a14="http://schemas.microsoft.com/office/drawing/2010/main">
                <a:solidFill>
                  <a:srgbClr val="FFFFFF"/>
                </a:solidFill>
              </a14:hiddenFill>
            </a:ext>
          </a:extLst>
        </p:spPr>
      </p:pic>
      <p:pic>
        <p:nvPicPr>
          <p:cNvPr id="9246" name="Picture 30">
            <a:extLst>
              <a:ext uri="{FF2B5EF4-FFF2-40B4-BE49-F238E27FC236}">
                <a16:creationId xmlns:a16="http://schemas.microsoft.com/office/drawing/2014/main" id="{96727AAA-305A-8872-BA72-DB9F152C3A50}"/>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31174" t="27862" r="37912" b="31445"/>
          <a:stretch/>
        </p:blipFill>
        <p:spPr bwMode="auto">
          <a:xfrm rot="16200000" flipV="1">
            <a:off x="4482151" y="4894729"/>
            <a:ext cx="1422689" cy="1872701"/>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2E48818D-A84C-611B-421C-FB2746C25B26}"/>
              </a:ext>
            </a:extLst>
          </p:cNvPr>
          <p:cNvSpPr txBox="1"/>
          <p:nvPr/>
        </p:nvSpPr>
        <p:spPr>
          <a:xfrm>
            <a:off x="4189910" y="3358713"/>
            <a:ext cx="2193136" cy="646331"/>
          </a:xfrm>
          <a:prstGeom prst="rect">
            <a:avLst/>
          </a:prstGeom>
          <a:noFill/>
        </p:spPr>
        <p:txBody>
          <a:bodyPr wrap="square">
            <a:spAutoFit/>
          </a:bodyPr>
          <a:lstStyle/>
          <a:p>
            <a:r>
              <a:rPr lang="en-US" i="1" dirty="0" err="1"/>
              <a:t>Tstetse</a:t>
            </a:r>
            <a:r>
              <a:rPr lang="en-US" i="1" dirty="0"/>
              <a:t> fly (Glossina) and </a:t>
            </a:r>
            <a:r>
              <a:rPr lang="en-US" i="1" dirty="0" err="1"/>
              <a:t>T.b.</a:t>
            </a:r>
            <a:r>
              <a:rPr lang="en-US" i="1" dirty="0"/>
              <a:t> </a:t>
            </a:r>
            <a:r>
              <a:rPr lang="en-US" i="1" dirty="0" err="1"/>
              <a:t>gambiense</a:t>
            </a:r>
            <a:r>
              <a:rPr lang="en-US" i="1" dirty="0"/>
              <a:t>)</a:t>
            </a:r>
          </a:p>
        </p:txBody>
      </p:sp>
      <p:pic>
        <p:nvPicPr>
          <p:cNvPr id="9248" name="Picture 32" descr="Common Infections | Parasites without Borders">
            <a:extLst>
              <a:ext uri="{FF2B5EF4-FFF2-40B4-BE49-F238E27FC236}">
                <a16:creationId xmlns:a16="http://schemas.microsoft.com/office/drawing/2014/main" id="{B2EE68E2-E659-926F-4CC7-9CE0AEB37EE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356960" y="3361278"/>
            <a:ext cx="1855335" cy="185533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C7B34C3B-0FCF-9225-AEBA-3212DC5437F7}"/>
              </a:ext>
            </a:extLst>
          </p:cNvPr>
          <p:cNvPicPr>
            <a:picLocks noChangeAspect="1"/>
          </p:cNvPicPr>
          <p:nvPr/>
        </p:nvPicPr>
        <p:blipFill rotWithShape="1">
          <a:blip r:embed="rId16"/>
          <a:srcRect l="5373" r="6991"/>
          <a:stretch/>
        </p:blipFill>
        <p:spPr>
          <a:xfrm rot="5400000">
            <a:off x="2573281" y="5010517"/>
            <a:ext cx="1422692" cy="1855334"/>
          </a:xfrm>
          <a:prstGeom prst="rect">
            <a:avLst/>
          </a:prstGeom>
        </p:spPr>
      </p:pic>
      <p:sp>
        <p:nvSpPr>
          <p:cNvPr id="25" name="TextBox 24">
            <a:extLst>
              <a:ext uri="{FF2B5EF4-FFF2-40B4-BE49-F238E27FC236}">
                <a16:creationId xmlns:a16="http://schemas.microsoft.com/office/drawing/2014/main" id="{15CAD94E-865E-8E7F-146A-71C25F0726B1}"/>
              </a:ext>
            </a:extLst>
          </p:cNvPr>
          <p:cNvSpPr txBox="1"/>
          <p:nvPr/>
        </p:nvSpPr>
        <p:spPr>
          <a:xfrm>
            <a:off x="2280875" y="2722460"/>
            <a:ext cx="3512898" cy="923330"/>
          </a:xfrm>
          <a:prstGeom prst="rect">
            <a:avLst/>
          </a:prstGeom>
          <a:noFill/>
        </p:spPr>
        <p:txBody>
          <a:bodyPr wrap="square">
            <a:spAutoFit/>
          </a:bodyPr>
          <a:lstStyle/>
          <a:p>
            <a:r>
              <a:rPr lang="en-US" dirty="0"/>
              <a:t>sand fly (</a:t>
            </a:r>
            <a:r>
              <a:rPr lang="en-US" i="1" dirty="0"/>
              <a:t>Phlebotomus </a:t>
            </a:r>
            <a:r>
              <a:rPr lang="en-US" i="1" dirty="0" err="1"/>
              <a:t>papatasi</a:t>
            </a:r>
            <a:r>
              <a:rPr lang="en-US" dirty="0"/>
              <a:t>)</a:t>
            </a:r>
          </a:p>
          <a:p>
            <a:r>
              <a:rPr lang="en-US" i="1" dirty="0"/>
              <a:t>Leishmania promastigotes</a:t>
            </a:r>
          </a:p>
          <a:p>
            <a:endParaRPr lang="en-US" dirty="0"/>
          </a:p>
        </p:txBody>
      </p:sp>
      <p:pic>
        <p:nvPicPr>
          <p:cNvPr id="27" name="Picture 26">
            <a:extLst>
              <a:ext uri="{FF2B5EF4-FFF2-40B4-BE49-F238E27FC236}">
                <a16:creationId xmlns:a16="http://schemas.microsoft.com/office/drawing/2014/main" id="{B8781CB2-F046-951A-7E84-F2B479E0F609}"/>
              </a:ext>
            </a:extLst>
          </p:cNvPr>
          <p:cNvPicPr>
            <a:picLocks noChangeAspect="1"/>
          </p:cNvPicPr>
          <p:nvPr/>
        </p:nvPicPr>
        <p:blipFill rotWithShape="1">
          <a:blip r:embed="rId17"/>
          <a:srcRect l="10138" r="18183"/>
          <a:stretch/>
        </p:blipFill>
        <p:spPr>
          <a:xfrm rot="5400000">
            <a:off x="730205" y="3484016"/>
            <a:ext cx="1190094" cy="1960584"/>
          </a:xfrm>
          <a:prstGeom prst="rect">
            <a:avLst/>
          </a:prstGeom>
        </p:spPr>
      </p:pic>
      <p:pic>
        <p:nvPicPr>
          <p:cNvPr id="9252" name="Picture 36" descr="Mycobacterium Leprae Photograph by Steve Gschmeissner | Fine Art America">
            <a:extLst>
              <a:ext uri="{FF2B5EF4-FFF2-40B4-BE49-F238E27FC236}">
                <a16:creationId xmlns:a16="http://schemas.microsoft.com/office/drawing/2014/main" id="{C81330CA-A934-8398-9CCE-70A620C96910}"/>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2226" t="43124" r="68339" b="29515"/>
          <a:stretch/>
        </p:blipFill>
        <p:spPr bwMode="auto">
          <a:xfrm>
            <a:off x="3807938" y="521381"/>
            <a:ext cx="1055739" cy="831895"/>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35737E6E-FEDA-1DED-E09D-45322E109E47}"/>
              </a:ext>
            </a:extLst>
          </p:cNvPr>
          <p:cNvSpPr txBox="1"/>
          <p:nvPr/>
        </p:nvSpPr>
        <p:spPr>
          <a:xfrm>
            <a:off x="3711249" y="-65082"/>
            <a:ext cx="2398524" cy="646331"/>
          </a:xfrm>
          <a:prstGeom prst="rect">
            <a:avLst/>
          </a:prstGeom>
          <a:noFill/>
        </p:spPr>
        <p:txBody>
          <a:bodyPr wrap="square">
            <a:spAutoFit/>
          </a:bodyPr>
          <a:lstStyle/>
          <a:p>
            <a:r>
              <a:rPr lang="en-US" b="0" i="0" dirty="0">
                <a:solidFill>
                  <a:srgbClr val="000000"/>
                </a:solidFill>
                <a:effectLst/>
                <a:latin typeface="Source Sans Pro" panose="020B0503030403020204" pitchFamily="34" charset="0"/>
              </a:rPr>
              <a:t>Armadillo, humidity, </a:t>
            </a:r>
            <a:r>
              <a:rPr lang="en-US" b="0" i="1" dirty="0">
                <a:solidFill>
                  <a:srgbClr val="000000"/>
                </a:solidFill>
                <a:effectLst/>
                <a:latin typeface="Source Sans Pro" panose="020B0503030403020204" pitchFamily="34" charset="0"/>
              </a:rPr>
              <a:t>Mycobacterium Leprae</a:t>
            </a:r>
            <a:endParaRPr lang="en-US" i="1" dirty="0"/>
          </a:p>
        </p:txBody>
      </p:sp>
      <p:pic>
        <p:nvPicPr>
          <p:cNvPr id="9256" name="Picture 40">
            <a:extLst>
              <a:ext uri="{FF2B5EF4-FFF2-40B4-BE49-F238E27FC236}">
                <a16:creationId xmlns:a16="http://schemas.microsoft.com/office/drawing/2014/main" id="{B148D94A-11F7-8797-9CFA-12A7E863D9BC}"/>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174696" y="5570509"/>
            <a:ext cx="1462206" cy="1109947"/>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F632F80A-897A-BEE0-5079-90E8E86B8EE0}"/>
              </a:ext>
            </a:extLst>
          </p:cNvPr>
          <p:cNvSpPr txBox="1"/>
          <p:nvPr/>
        </p:nvSpPr>
        <p:spPr>
          <a:xfrm>
            <a:off x="1904624" y="645214"/>
            <a:ext cx="2284569" cy="369332"/>
          </a:xfrm>
          <a:prstGeom prst="rect">
            <a:avLst/>
          </a:prstGeom>
          <a:noFill/>
        </p:spPr>
        <p:txBody>
          <a:bodyPr wrap="square">
            <a:spAutoFit/>
          </a:bodyPr>
          <a:lstStyle/>
          <a:p>
            <a:pPr algn="l"/>
            <a:r>
              <a:rPr lang="en-US" b="0" i="0" dirty="0" err="1">
                <a:solidFill>
                  <a:srgbClr val="000000"/>
                </a:solidFill>
                <a:effectLst/>
                <a:latin typeface="Linux Libertine"/>
              </a:rPr>
              <a:t>actinomycetoma</a:t>
            </a:r>
            <a:endParaRPr lang="en-US" b="0" i="0" dirty="0">
              <a:solidFill>
                <a:srgbClr val="000000"/>
              </a:solidFill>
              <a:effectLst/>
              <a:latin typeface="Linux Libertine"/>
            </a:endParaRPr>
          </a:p>
        </p:txBody>
      </p:sp>
      <p:pic>
        <p:nvPicPr>
          <p:cNvPr id="33" name="Picture 32">
            <a:extLst>
              <a:ext uri="{FF2B5EF4-FFF2-40B4-BE49-F238E27FC236}">
                <a16:creationId xmlns:a16="http://schemas.microsoft.com/office/drawing/2014/main" id="{FF24E130-77D3-11E6-6BB7-7FA9E5F02A8C}"/>
              </a:ext>
            </a:extLst>
          </p:cNvPr>
          <p:cNvPicPr>
            <a:picLocks noChangeAspect="1"/>
          </p:cNvPicPr>
          <p:nvPr/>
        </p:nvPicPr>
        <p:blipFill>
          <a:blip r:embed="rId20"/>
          <a:stretch>
            <a:fillRect/>
          </a:stretch>
        </p:blipFill>
        <p:spPr>
          <a:xfrm>
            <a:off x="6175513" y="4689995"/>
            <a:ext cx="1461389" cy="801407"/>
          </a:xfrm>
          <a:prstGeom prst="rect">
            <a:avLst/>
          </a:prstGeom>
        </p:spPr>
      </p:pic>
      <p:sp>
        <p:nvSpPr>
          <p:cNvPr id="35" name="TextBox 34">
            <a:extLst>
              <a:ext uri="{FF2B5EF4-FFF2-40B4-BE49-F238E27FC236}">
                <a16:creationId xmlns:a16="http://schemas.microsoft.com/office/drawing/2014/main" id="{F039E8E1-8D54-A815-A17E-3EFF59FFBDC1}"/>
              </a:ext>
            </a:extLst>
          </p:cNvPr>
          <p:cNvSpPr txBox="1"/>
          <p:nvPr/>
        </p:nvSpPr>
        <p:spPr>
          <a:xfrm>
            <a:off x="6162446" y="3511396"/>
            <a:ext cx="1329455" cy="1477328"/>
          </a:xfrm>
          <a:prstGeom prst="rect">
            <a:avLst/>
          </a:prstGeom>
          <a:noFill/>
        </p:spPr>
        <p:txBody>
          <a:bodyPr wrap="square">
            <a:spAutoFit/>
          </a:bodyPr>
          <a:lstStyle/>
          <a:p>
            <a:r>
              <a:rPr lang="en-US" i="1" dirty="0"/>
              <a:t>Ae. </a:t>
            </a:r>
            <a:r>
              <a:rPr lang="en-US" i="1" dirty="0" err="1"/>
              <a:t>Egypti</a:t>
            </a:r>
            <a:r>
              <a:rPr lang="en-US" i="1" dirty="0"/>
              <a:t>,</a:t>
            </a:r>
            <a:br>
              <a:rPr lang="en-US" i="1" dirty="0"/>
            </a:br>
            <a:r>
              <a:rPr lang="en-US" b="0" i="1" dirty="0" err="1">
                <a:solidFill>
                  <a:srgbClr val="000000"/>
                </a:solidFill>
                <a:effectLst/>
                <a:latin typeface="Linux Libertine"/>
              </a:rPr>
              <a:t>Wuchereria</a:t>
            </a:r>
            <a:r>
              <a:rPr lang="en-US" b="0" i="1" dirty="0">
                <a:solidFill>
                  <a:srgbClr val="000000"/>
                </a:solidFill>
                <a:effectLst/>
                <a:latin typeface="Linux Libertine"/>
              </a:rPr>
              <a:t> </a:t>
            </a:r>
            <a:r>
              <a:rPr lang="en-US" b="0" i="1" dirty="0" err="1">
                <a:solidFill>
                  <a:srgbClr val="000000"/>
                </a:solidFill>
                <a:effectLst/>
                <a:latin typeface="Linux Libertine"/>
              </a:rPr>
              <a:t>bancrofti</a:t>
            </a:r>
            <a:r>
              <a:rPr lang="en-US" b="0" i="1" dirty="0">
                <a:solidFill>
                  <a:srgbClr val="000000"/>
                </a:solidFill>
                <a:effectLst/>
                <a:latin typeface="Linux Libertine"/>
              </a:rPr>
              <a:t> (filaria)</a:t>
            </a:r>
            <a:endParaRPr lang="en-US" b="0" i="0" dirty="0">
              <a:solidFill>
                <a:srgbClr val="000000"/>
              </a:solidFill>
              <a:effectLst/>
              <a:latin typeface="Linux Libertine"/>
            </a:endParaRPr>
          </a:p>
          <a:p>
            <a:endParaRPr lang="en-US" dirty="0"/>
          </a:p>
        </p:txBody>
      </p:sp>
      <p:pic>
        <p:nvPicPr>
          <p:cNvPr id="36" name="Picture 35">
            <a:extLst>
              <a:ext uri="{FF2B5EF4-FFF2-40B4-BE49-F238E27FC236}">
                <a16:creationId xmlns:a16="http://schemas.microsoft.com/office/drawing/2014/main" id="{E3840287-87B7-6E6A-6BE5-F08A8DB095FA}"/>
              </a:ext>
            </a:extLst>
          </p:cNvPr>
          <p:cNvPicPr>
            <a:picLocks noChangeAspect="1"/>
          </p:cNvPicPr>
          <p:nvPr/>
        </p:nvPicPr>
        <p:blipFill>
          <a:blip r:embed="rId21"/>
          <a:stretch>
            <a:fillRect/>
          </a:stretch>
        </p:blipFill>
        <p:spPr>
          <a:xfrm>
            <a:off x="1997195" y="1040627"/>
            <a:ext cx="1621347" cy="955191"/>
          </a:xfrm>
          <a:prstGeom prst="rect">
            <a:avLst/>
          </a:prstGeom>
        </p:spPr>
      </p:pic>
      <p:pic>
        <p:nvPicPr>
          <p:cNvPr id="9260" name="Picture 44" descr="Black Fly Simulium sp. | Nature Journeys">
            <a:extLst>
              <a:ext uri="{FF2B5EF4-FFF2-40B4-BE49-F238E27FC236}">
                <a16:creationId xmlns:a16="http://schemas.microsoft.com/office/drawing/2014/main" id="{F5FF8262-E411-2899-7725-BAA338B5EDE2}"/>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l="8157" t="5176" r="21625" b="8121"/>
          <a:stretch/>
        </p:blipFill>
        <p:spPr bwMode="auto">
          <a:xfrm rot="5400000">
            <a:off x="7962453" y="4838535"/>
            <a:ext cx="979802" cy="120981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a:extLst>
              <a:ext uri="{FF2B5EF4-FFF2-40B4-BE49-F238E27FC236}">
                <a16:creationId xmlns:a16="http://schemas.microsoft.com/office/drawing/2014/main" id="{4D03B53E-0E84-928C-CFF4-894C482B36BB}"/>
              </a:ext>
            </a:extLst>
          </p:cNvPr>
          <p:cNvPicPr>
            <a:picLocks noChangeAspect="1"/>
          </p:cNvPicPr>
          <p:nvPr/>
        </p:nvPicPr>
        <p:blipFill>
          <a:blip r:embed="rId23"/>
          <a:stretch>
            <a:fillRect/>
          </a:stretch>
        </p:blipFill>
        <p:spPr>
          <a:xfrm>
            <a:off x="7856588" y="6002276"/>
            <a:ext cx="1211580" cy="678180"/>
          </a:xfrm>
          <a:prstGeom prst="rect">
            <a:avLst/>
          </a:prstGeom>
        </p:spPr>
      </p:pic>
      <p:pic>
        <p:nvPicPr>
          <p:cNvPr id="9264" name="Picture 48" descr="Infection Landscapes: Schistosomiasis">
            <a:extLst>
              <a:ext uri="{FF2B5EF4-FFF2-40B4-BE49-F238E27FC236}">
                <a16:creationId xmlns:a16="http://schemas.microsoft.com/office/drawing/2014/main" id="{F37F024F-36E5-8FEC-63FA-6CC616E2AFC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9147186" y="5673757"/>
            <a:ext cx="1277467" cy="958101"/>
          </a:xfrm>
          <a:prstGeom prst="rect">
            <a:avLst/>
          </a:prstGeom>
          <a:noFill/>
          <a:extLst>
            <a:ext uri="{909E8E84-426E-40DD-AFC4-6F175D3DCCD1}">
              <a14:hiddenFill xmlns:a14="http://schemas.microsoft.com/office/drawing/2010/main">
                <a:solidFill>
                  <a:srgbClr val="FFFFFF"/>
                </a:solidFill>
              </a14:hiddenFill>
            </a:ext>
          </a:extLst>
        </p:spPr>
      </p:pic>
      <p:pic>
        <p:nvPicPr>
          <p:cNvPr id="9266" name="Picture 50">
            <a:extLst>
              <a:ext uri="{FF2B5EF4-FFF2-40B4-BE49-F238E27FC236}">
                <a16:creationId xmlns:a16="http://schemas.microsoft.com/office/drawing/2014/main" id="{F1032C4B-19A1-E741-8D75-AC80C0DDCB1F}"/>
              </a:ext>
            </a:extLst>
          </p:cNvPr>
          <p:cNvPicPr>
            <a:picLocks noChangeAspect="1" noChangeArrowheads="1"/>
          </p:cNvPicPr>
          <p:nvPr/>
        </p:nvPicPr>
        <p:blipFill rotWithShape="1">
          <a:blip r:embed="rId25">
            <a:extLst>
              <a:ext uri="{28A0092B-C50C-407E-A947-70E740481C1C}">
                <a14:useLocalDpi xmlns:a14="http://schemas.microsoft.com/office/drawing/2010/main" val="0"/>
              </a:ext>
            </a:extLst>
          </a:blip>
          <a:srcRect l="12961" t="31834" r="41813" b="7762"/>
          <a:stretch/>
        </p:blipFill>
        <p:spPr bwMode="auto">
          <a:xfrm>
            <a:off x="9175335" y="4491317"/>
            <a:ext cx="1235960" cy="1107467"/>
          </a:xfrm>
          <a:prstGeom prst="rect">
            <a:avLst/>
          </a:prstGeom>
          <a:noFill/>
          <a:extLst>
            <a:ext uri="{909E8E84-426E-40DD-AFC4-6F175D3DCCD1}">
              <a14:hiddenFill xmlns:a14="http://schemas.microsoft.com/office/drawing/2010/main">
                <a:solidFill>
                  <a:srgbClr val="FFFFFF"/>
                </a:solidFill>
              </a14:hiddenFill>
            </a:ext>
          </a:extLst>
        </p:spPr>
      </p:pic>
      <p:pic>
        <p:nvPicPr>
          <p:cNvPr id="9268" name="Picture 52" descr="The eggs of Schistosoma haematobium | Medical Laboratories">
            <a:extLst>
              <a:ext uri="{FF2B5EF4-FFF2-40B4-BE49-F238E27FC236}">
                <a16:creationId xmlns:a16="http://schemas.microsoft.com/office/drawing/2014/main" id="{509364FC-6A02-311D-59AC-248B3938D414}"/>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9165369" y="3737600"/>
            <a:ext cx="1237403" cy="67874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9656B8D8-9E83-DD0B-C654-901EF4B046FE}"/>
              </a:ext>
            </a:extLst>
          </p:cNvPr>
          <p:cNvPicPr>
            <a:picLocks noChangeAspect="1"/>
          </p:cNvPicPr>
          <p:nvPr/>
        </p:nvPicPr>
        <p:blipFill>
          <a:blip r:embed="rId27"/>
          <a:stretch>
            <a:fillRect/>
          </a:stretch>
        </p:blipFill>
        <p:spPr>
          <a:xfrm rot="5400000">
            <a:off x="9392322" y="2639885"/>
            <a:ext cx="801986" cy="1235961"/>
          </a:xfrm>
          <a:prstGeom prst="rect">
            <a:avLst/>
          </a:prstGeom>
        </p:spPr>
      </p:pic>
      <p:sp>
        <p:nvSpPr>
          <p:cNvPr id="39" name="TextBox 38">
            <a:extLst>
              <a:ext uri="{FF2B5EF4-FFF2-40B4-BE49-F238E27FC236}">
                <a16:creationId xmlns:a16="http://schemas.microsoft.com/office/drawing/2014/main" id="{CC516678-A827-8F73-03A2-F503B79BA275}"/>
              </a:ext>
            </a:extLst>
          </p:cNvPr>
          <p:cNvSpPr txBox="1"/>
          <p:nvPr/>
        </p:nvSpPr>
        <p:spPr>
          <a:xfrm>
            <a:off x="7754977" y="3992166"/>
            <a:ext cx="2315200" cy="923330"/>
          </a:xfrm>
          <a:prstGeom prst="rect">
            <a:avLst/>
          </a:prstGeom>
          <a:noFill/>
        </p:spPr>
        <p:txBody>
          <a:bodyPr wrap="square">
            <a:spAutoFit/>
          </a:bodyPr>
          <a:lstStyle/>
          <a:p>
            <a:r>
              <a:rPr lang="en-US" b="0" i="0" dirty="0">
                <a:solidFill>
                  <a:srgbClr val="000000"/>
                </a:solidFill>
                <a:effectLst/>
              </a:rPr>
              <a:t>blackflies of the genus </a:t>
            </a:r>
            <a:r>
              <a:rPr lang="en-US" b="0" i="1" dirty="0" err="1">
                <a:solidFill>
                  <a:srgbClr val="000000"/>
                </a:solidFill>
                <a:effectLst/>
              </a:rPr>
              <a:t>Simulium</a:t>
            </a:r>
            <a:r>
              <a:rPr lang="en-US" b="0" i="1" dirty="0">
                <a:solidFill>
                  <a:srgbClr val="000000"/>
                </a:solidFill>
                <a:effectLst/>
              </a:rPr>
              <a:t>, </a:t>
            </a:r>
            <a:r>
              <a:rPr lang="en-US" b="0" i="1" dirty="0" err="1">
                <a:solidFill>
                  <a:srgbClr val="000000"/>
                </a:solidFill>
                <a:effectLst/>
              </a:rPr>
              <a:t>Onchocerca</a:t>
            </a:r>
            <a:r>
              <a:rPr lang="en-US" b="0" i="1" dirty="0">
                <a:solidFill>
                  <a:srgbClr val="000000"/>
                </a:solidFill>
                <a:effectLst/>
              </a:rPr>
              <a:t> volvulus</a:t>
            </a:r>
            <a:endParaRPr lang="en-US" dirty="0"/>
          </a:p>
        </p:txBody>
      </p:sp>
      <p:sp>
        <p:nvSpPr>
          <p:cNvPr id="42" name="TextBox 41">
            <a:extLst>
              <a:ext uri="{FF2B5EF4-FFF2-40B4-BE49-F238E27FC236}">
                <a16:creationId xmlns:a16="http://schemas.microsoft.com/office/drawing/2014/main" id="{CE286533-EA3D-DB09-0A81-8E9B1FA194C3}"/>
              </a:ext>
            </a:extLst>
          </p:cNvPr>
          <p:cNvSpPr txBox="1"/>
          <p:nvPr/>
        </p:nvSpPr>
        <p:spPr>
          <a:xfrm>
            <a:off x="9084899" y="2016077"/>
            <a:ext cx="1970556" cy="923330"/>
          </a:xfrm>
          <a:prstGeom prst="rect">
            <a:avLst/>
          </a:prstGeom>
          <a:noFill/>
        </p:spPr>
        <p:txBody>
          <a:bodyPr wrap="square">
            <a:spAutoFit/>
          </a:bodyPr>
          <a:lstStyle/>
          <a:p>
            <a:r>
              <a:rPr lang="en-US" i="1" dirty="0"/>
              <a:t>Schistosoma free living stages,</a:t>
            </a:r>
            <a:br>
              <a:rPr lang="en-US" i="1" dirty="0"/>
            </a:br>
            <a:r>
              <a:rPr lang="en-US" i="1" dirty="0"/>
              <a:t>snails</a:t>
            </a:r>
          </a:p>
        </p:txBody>
      </p:sp>
      <p:pic>
        <p:nvPicPr>
          <p:cNvPr id="44" name="Picture 43">
            <a:extLst>
              <a:ext uri="{FF2B5EF4-FFF2-40B4-BE49-F238E27FC236}">
                <a16:creationId xmlns:a16="http://schemas.microsoft.com/office/drawing/2014/main" id="{5144C16C-4616-14D0-3079-1EF18CA60DC8}"/>
              </a:ext>
            </a:extLst>
          </p:cNvPr>
          <p:cNvPicPr>
            <a:picLocks noChangeAspect="1"/>
          </p:cNvPicPr>
          <p:nvPr/>
        </p:nvPicPr>
        <p:blipFill>
          <a:blip r:embed="rId28"/>
          <a:stretch>
            <a:fillRect/>
          </a:stretch>
        </p:blipFill>
        <p:spPr>
          <a:xfrm>
            <a:off x="7596779" y="1945365"/>
            <a:ext cx="769355" cy="785273"/>
          </a:xfrm>
          <a:prstGeom prst="rect">
            <a:avLst/>
          </a:prstGeom>
        </p:spPr>
      </p:pic>
      <p:sp>
        <p:nvSpPr>
          <p:cNvPr id="45" name="TextBox 44">
            <a:extLst>
              <a:ext uri="{FF2B5EF4-FFF2-40B4-BE49-F238E27FC236}">
                <a16:creationId xmlns:a16="http://schemas.microsoft.com/office/drawing/2014/main" id="{53A97743-49EC-D20F-D344-079B5C73CEFC}"/>
              </a:ext>
            </a:extLst>
          </p:cNvPr>
          <p:cNvSpPr txBox="1"/>
          <p:nvPr/>
        </p:nvSpPr>
        <p:spPr>
          <a:xfrm>
            <a:off x="7535382" y="1601713"/>
            <a:ext cx="1941001" cy="369332"/>
          </a:xfrm>
          <a:prstGeom prst="rect">
            <a:avLst/>
          </a:prstGeom>
          <a:noFill/>
        </p:spPr>
        <p:txBody>
          <a:bodyPr wrap="square">
            <a:spAutoFit/>
          </a:bodyPr>
          <a:lstStyle/>
          <a:p>
            <a:r>
              <a:rPr lang="en-US" i="1" dirty="0"/>
              <a:t>A. lumbricoides</a:t>
            </a:r>
          </a:p>
        </p:txBody>
      </p:sp>
      <p:pic>
        <p:nvPicPr>
          <p:cNvPr id="47" name="Picture 46">
            <a:extLst>
              <a:ext uri="{FF2B5EF4-FFF2-40B4-BE49-F238E27FC236}">
                <a16:creationId xmlns:a16="http://schemas.microsoft.com/office/drawing/2014/main" id="{5618A4EB-3D5C-0022-EF0D-C8DBBCF31335}"/>
              </a:ext>
            </a:extLst>
          </p:cNvPr>
          <p:cNvPicPr>
            <a:picLocks noChangeAspect="1"/>
          </p:cNvPicPr>
          <p:nvPr/>
        </p:nvPicPr>
        <p:blipFill>
          <a:blip r:embed="rId29"/>
          <a:stretch>
            <a:fillRect/>
          </a:stretch>
        </p:blipFill>
        <p:spPr>
          <a:xfrm>
            <a:off x="5759712" y="2577550"/>
            <a:ext cx="888321" cy="748977"/>
          </a:xfrm>
          <a:prstGeom prst="rect">
            <a:avLst/>
          </a:prstGeom>
        </p:spPr>
      </p:pic>
      <p:sp>
        <p:nvSpPr>
          <p:cNvPr id="48" name="TextBox 47">
            <a:extLst>
              <a:ext uri="{FF2B5EF4-FFF2-40B4-BE49-F238E27FC236}">
                <a16:creationId xmlns:a16="http://schemas.microsoft.com/office/drawing/2014/main" id="{D6E6AB2E-3CED-E04C-D210-A8146EF14417}"/>
              </a:ext>
            </a:extLst>
          </p:cNvPr>
          <p:cNvSpPr txBox="1"/>
          <p:nvPr/>
        </p:nvSpPr>
        <p:spPr>
          <a:xfrm>
            <a:off x="5698493" y="2185476"/>
            <a:ext cx="2517959" cy="369332"/>
          </a:xfrm>
          <a:prstGeom prst="rect">
            <a:avLst/>
          </a:prstGeom>
          <a:noFill/>
        </p:spPr>
        <p:txBody>
          <a:bodyPr wrap="square">
            <a:spAutoFit/>
          </a:bodyPr>
          <a:lstStyle/>
          <a:p>
            <a:r>
              <a:rPr lang="en-US" i="1" dirty="0"/>
              <a:t>T. </a:t>
            </a:r>
            <a:r>
              <a:rPr lang="en-US" i="1" dirty="0" err="1"/>
              <a:t>trichiuria</a:t>
            </a:r>
            <a:endParaRPr lang="en-US" dirty="0"/>
          </a:p>
        </p:txBody>
      </p:sp>
      <p:pic>
        <p:nvPicPr>
          <p:cNvPr id="50" name="Picture 49">
            <a:extLst>
              <a:ext uri="{FF2B5EF4-FFF2-40B4-BE49-F238E27FC236}">
                <a16:creationId xmlns:a16="http://schemas.microsoft.com/office/drawing/2014/main" id="{F030EE24-1983-3630-1439-15F362EC2C06}"/>
              </a:ext>
            </a:extLst>
          </p:cNvPr>
          <p:cNvPicPr>
            <a:picLocks noChangeAspect="1"/>
          </p:cNvPicPr>
          <p:nvPr/>
        </p:nvPicPr>
        <p:blipFill>
          <a:blip r:embed="rId30"/>
          <a:stretch>
            <a:fillRect/>
          </a:stretch>
        </p:blipFill>
        <p:spPr>
          <a:xfrm>
            <a:off x="7552914" y="2937447"/>
            <a:ext cx="966798" cy="842415"/>
          </a:xfrm>
          <a:prstGeom prst="rect">
            <a:avLst/>
          </a:prstGeom>
        </p:spPr>
      </p:pic>
      <p:sp>
        <p:nvSpPr>
          <p:cNvPr id="51" name="TextBox 50">
            <a:extLst>
              <a:ext uri="{FF2B5EF4-FFF2-40B4-BE49-F238E27FC236}">
                <a16:creationId xmlns:a16="http://schemas.microsoft.com/office/drawing/2014/main" id="{FB69FEA6-C636-644B-1108-946024D911B8}"/>
              </a:ext>
            </a:extLst>
          </p:cNvPr>
          <p:cNvSpPr txBox="1"/>
          <p:nvPr/>
        </p:nvSpPr>
        <p:spPr>
          <a:xfrm>
            <a:off x="6784476" y="2600767"/>
            <a:ext cx="2517959" cy="369332"/>
          </a:xfrm>
          <a:prstGeom prst="rect">
            <a:avLst/>
          </a:prstGeom>
          <a:noFill/>
        </p:spPr>
        <p:txBody>
          <a:bodyPr wrap="square">
            <a:spAutoFit/>
          </a:bodyPr>
          <a:lstStyle/>
          <a:p>
            <a:r>
              <a:rPr lang="en-US" i="1" dirty="0"/>
              <a:t>Hookworm egg, larvae</a:t>
            </a:r>
          </a:p>
        </p:txBody>
      </p:sp>
      <p:pic>
        <p:nvPicPr>
          <p:cNvPr id="53" name="Picture 52">
            <a:extLst>
              <a:ext uri="{FF2B5EF4-FFF2-40B4-BE49-F238E27FC236}">
                <a16:creationId xmlns:a16="http://schemas.microsoft.com/office/drawing/2014/main" id="{7A3EB619-B153-11F1-2932-EC55602771FA}"/>
              </a:ext>
            </a:extLst>
          </p:cNvPr>
          <p:cNvPicPr>
            <a:picLocks noChangeAspect="1"/>
          </p:cNvPicPr>
          <p:nvPr/>
        </p:nvPicPr>
        <p:blipFill>
          <a:blip r:embed="rId31"/>
          <a:stretch>
            <a:fillRect/>
          </a:stretch>
        </p:blipFill>
        <p:spPr>
          <a:xfrm>
            <a:off x="6850153" y="2937620"/>
            <a:ext cx="647661" cy="614353"/>
          </a:xfrm>
          <a:prstGeom prst="rect">
            <a:avLst/>
          </a:prstGeom>
        </p:spPr>
      </p:pic>
      <p:pic>
        <p:nvPicPr>
          <p:cNvPr id="55" name="Picture 54">
            <a:extLst>
              <a:ext uri="{FF2B5EF4-FFF2-40B4-BE49-F238E27FC236}">
                <a16:creationId xmlns:a16="http://schemas.microsoft.com/office/drawing/2014/main" id="{4100D4F5-5803-0C2A-1DCE-25CFDAB3FDBE}"/>
              </a:ext>
            </a:extLst>
          </p:cNvPr>
          <p:cNvPicPr>
            <a:picLocks noChangeAspect="1"/>
          </p:cNvPicPr>
          <p:nvPr/>
        </p:nvPicPr>
        <p:blipFill>
          <a:blip r:embed="rId32"/>
          <a:stretch>
            <a:fillRect/>
          </a:stretch>
        </p:blipFill>
        <p:spPr>
          <a:xfrm>
            <a:off x="3825226" y="1840204"/>
            <a:ext cx="1265758" cy="961164"/>
          </a:xfrm>
          <a:prstGeom prst="rect">
            <a:avLst/>
          </a:prstGeom>
        </p:spPr>
      </p:pic>
      <p:sp>
        <p:nvSpPr>
          <p:cNvPr id="56" name="TextBox 55">
            <a:extLst>
              <a:ext uri="{FF2B5EF4-FFF2-40B4-BE49-F238E27FC236}">
                <a16:creationId xmlns:a16="http://schemas.microsoft.com/office/drawing/2014/main" id="{52F4EE1A-0B41-3EAE-B249-E2808CF640E9}"/>
              </a:ext>
            </a:extLst>
          </p:cNvPr>
          <p:cNvSpPr txBox="1"/>
          <p:nvPr/>
        </p:nvSpPr>
        <p:spPr>
          <a:xfrm>
            <a:off x="3700036" y="1268596"/>
            <a:ext cx="2284569" cy="646331"/>
          </a:xfrm>
          <a:prstGeom prst="rect">
            <a:avLst/>
          </a:prstGeom>
          <a:noFill/>
        </p:spPr>
        <p:txBody>
          <a:bodyPr wrap="square">
            <a:spAutoFit/>
          </a:bodyPr>
          <a:lstStyle/>
          <a:p>
            <a:pPr algn="l"/>
            <a:r>
              <a:rPr lang="en-US" b="0" i="0" dirty="0">
                <a:solidFill>
                  <a:srgbClr val="000000"/>
                </a:solidFill>
                <a:effectLst/>
                <a:latin typeface="Linux Libertine"/>
              </a:rPr>
              <a:t>Chlamydia trachomatis</a:t>
            </a:r>
          </a:p>
        </p:txBody>
      </p:sp>
    </p:spTree>
    <p:extLst>
      <p:ext uri="{BB962C8B-B14F-4D97-AF65-F5344CB8AC3E}">
        <p14:creationId xmlns:p14="http://schemas.microsoft.com/office/powerpoint/2010/main" val="3941266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220"/>
                                        </p:tgtEl>
                                        <p:attrNameLst>
                                          <p:attrName>style.visibility</p:attrName>
                                        </p:attrNameLst>
                                      </p:cBhvr>
                                      <p:to>
                                        <p:strVal val="visible"/>
                                      </p:to>
                                    </p:set>
                                    <p:animEffect transition="in" filter="fade">
                                      <p:cBhvr>
                                        <p:cTn id="10" dur="500"/>
                                        <p:tgtEl>
                                          <p:spTgt spid="9220"/>
                                        </p:tgtEl>
                                      </p:cBhvr>
                                    </p:animEffect>
                                  </p:childTnLst>
                                </p:cTn>
                              </p:par>
                              <p:par>
                                <p:cTn id="11" presetID="10"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9226"/>
                                        </p:tgtEl>
                                        <p:attrNameLst>
                                          <p:attrName>style.visibility</p:attrName>
                                        </p:attrNameLst>
                                      </p:cBhvr>
                                      <p:to>
                                        <p:strVal val="visible"/>
                                      </p:to>
                                    </p:set>
                                    <p:animEffect transition="in" filter="fade">
                                      <p:cBhvr>
                                        <p:cTn id="19" dur="500"/>
                                        <p:tgtEl>
                                          <p:spTgt spid="9226"/>
                                        </p:tgtEl>
                                      </p:cBhvr>
                                    </p:animEffect>
                                  </p:childTnLst>
                                </p:cTn>
                              </p:par>
                              <p:par>
                                <p:cTn id="20" presetID="10" presetClass="entr" presetSubtype="0" fill="hold" nodeType="withEffect">
                                  <p:stCondLst>
                                    <p:cond delay="0"/>
                                  </p:stCondLst>
                                  <p:childTnLst>
                                    <p:set>
                                      <p:cBhvr>
                                        <p:cTn id="21" dur="1" fill="hold">
                                          <p:stCondLst>
                                            <p:cond delay="0"/>
                                          </p:stCondLst>
                                        </p:cTn>
                                        <p:tgtEl>
                                          <p:spTgt spid="9248"/>
                                        </p:tgtEl>
                                        <p:attrNameLst>
                                          <p:attrName>style.visibility</p:attrName>
                                        </p:attrNameLst>
                                      </p:cBhvr>
                                      <p:to>
                                        <p:strVal val="visible"/>
                                      </p:to>
                                    </p:set>
                                    <p:animEffect transition="in" filter="fade">
                                      <p:cBhvr>
                                        <p:cTn id="22" dur="500"/>
                                        <p:tgtEl>
                                          <p:spTgt spid="924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par>
                                <p:cTn id="26" presetID="10" presetClass="entr" presetSubtype="0" fill="hold" nodeType="withEffect">
                                  <p:stCondLst>
                                    <p:cond delay="0"/>
                                  </p:stCondLst>
                                  <p:childTnLst>
                                    <p:set>
                                      <p:cBhvr>
                                        <p:cTn id="27" dur="1" fill="hold">
                                          <p:stCondLst>
                                            <p:cond delay="0"/>
                                          </p:stCondLst>
                                        </p:cTn>
                                        <p:tgtEl>
                                          <p:spTgt spid="9244"/>
                                        </p:tgtEl>
                                        <p:attrNameLst>
                                          <p:attrName>style.visibility</p:attrName>
                                        </p:attrNameLst>
                                      </p:cBhvr>
                                      <p:to>
                                        <p:strVal val="visible"/>
                                      </p:to>
                                    </p:set>
                                    <p:animEffect transition="in" filter="fade">
                                      <p:cBhvr>
                                        <p:cTn id="28" dur="500"/>
                                        <p:tgtEl>
                                          <p:spTgt spid="9244"/>
                                        </p:tgtEl>
                                      </p:cBhvr>
                                    </p:animEffect>
                                  </p:childTnLst>
                                </p:cTn>
                              </p:par>
                              <p:par>
                                <p:cTn id="29" presetID="10" presetClass="entr" presetSubtype="0" fill="hold" nodeType="withEffect">
                                  <p:stCondLst>
                                    <p:cond delay="0"/>
                                  </p:stCondLst>
                                  <p:childTnLst>
                                    <p:set>
                                      <p:cBhvr>
                                        <p:cTn id="30" dur="1" fill="hold">
                                          <p:stCondLst>
                                            <p:cond delay="0"/>
                                          </p:stCondLst>
                                        </p:cTn>
                                        <p:tgtEl>
                                          <p:spTgt spid="9246"/>
                                        </p:tgtEl>
                                        <p:attrNameLst>
                                          <p:attrName>style.visibility</p:attrName>
                                        </p:attrNameLst>
                                      </p:cBhvr>
                                      <p:to>
                                        <p:strVal val="visible"/>
                                      </p:to>
                                    </p:set>
                                    <p:animEffect transition="in" filter="fade">
                                      <p:cBhvr>
                                        <p:cTn id="31" dur="500"/>
                                        <p:tgtEl>
                                          <p:spTgt spid="924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fade">
                                      <p:cBhvr>
                                        <p:cTn id="34" dur="500"/>
                                        <p:tgtEl>
                                          <p:spTgt spid="35"/>
                                        </p:tgtEl>
                                      </p:cBhvr>
                                    </p:animEffect>
                                  </p:childTnLst>
                                </p:cTn>
                              </p:par>
                              <p:par>
                                <p:cTn id="35" presetID="10" presetClass="entr" presetSubtype="0"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childTnLst>
                                </p:cTn>
                              </p:par>
                              <p:par>
                                <p:cTn id="38" presetID="10" presetClass="entr" presetSubtype="0" fill="hold" nodeType="withEffect">
                                  <p:stCondLst>
                                    <p:cond delay="0"/>
                                  </p:stCondLst>
                                  <p:childTnLst>
                                    <p:set>
                                      <p:cBhvr>
                                        <p:cTn id="39" dur="1" fill="hold">
                                          <p:stCondLst>
                                            <p:cond delay="0"/>
                                          </p:stCondLst>
                                        </p:cTn>
                                        <p:tgtEl>
                                          <p:spTgt spid="9256"/>
                                        </p:tgtEl>
                                        <p:attrNameLst>
                                          <p:attrName>style.visibility</p:attrName>
                                        </p:attrNameLst>
                                      </p:cBhvr>
                                      <p:to>
                                        <p:strVal val="visible"/>
                                      </p:to>
                                    </p:set>
                                    <p:animEffect transition="in" filter="fade">
                                      <p:cBhvr>
                                        <p:cTn id="40" dur="500"/>
                                        <p:tgtEl>
                                          <p:spTgt spid="925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500"/>
                                        <p:tgtEl>
                                          <p:spTgt spid="39"/>
                                        </p:tgtEl>
                                      </p:cBhvr>
                                    </p:animEffect>
                                  </p:childTnLst>
                                </p:cTn>
                              </p:par>
                              <p:par>
                                <p:cTn id="44" presetID="10" presetClass="entr" presetSubtype="0" fill="hold" nodeType="withEffect">
                                  <p:stCondLst>
                                    <p:cond delay="0"/>
                                  </p:stCondLst>
                                  <p:childTnLst>
                                    <p:set>
                                      <p:cBhvr>
                                        <p:cTn id="45" dur="1" fill="hold">
                                          <p:stCondLst>
                                            <p:cond delay="0"/>
                                          </p:stCondLst>
                                        </p:cTn>
                                        <p:tgtEl>
                                          <p:spTgt spid="9260"/>
                                        </p:tgtEl>
                                        <p:attrNameLst>
                                          <p:attrName>style.visibility</p:attrName>
                                        </p:attrNameLst>
                                      </p:cBhvr>
                                      <p:to>
                                        <p:strVal val="visible"/>
                                      </p:to>
                                    </p:set>
                                    <p:animEffect transition="in" filter="fade">
                                      <p:cBhvr>
                                        <p:cTn id="46" dur="500"/>
                                        <p:tgtEl>
                                          <p:spTgt spid="9260"/>
                                        </p:tgtEl>
                                      </p:cBhvr>
                                    </p:animEffect>
                                  </p:childTnLst>
                                </p:cTn>
                              </p:par>
                              <p:par>
                                <p:cTn id="47" presetID="10" presetClass="entr" presetSubtype="0" fill="hold" nodeType="with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fade">
                                      <p:cBhvr>
                                        <p:cTn id="49" dur="500"/>
                                        <p:tgtEl>
                                          <p:spTgt spid="3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par>
                                <p:cTn id="53" presetID="10" presetClass="entr" presetSubtype="0" fill="hold"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500"/>
                                        <p:tgtEl>
                                          <p:spTgt spid="23"/>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500"/>
                                        <p:tgtEl>
                                          <p:spTgt spid="13"/>
                                        </p:tgtEl>
                                      </p:cBhvr>
                                    </p:animEffect>
                                  </p:childTnLst>
                                </p:cTn>
                              </p:par>
                              <p:par>
                                <p:cTn id="61" presetID="10" presetClass="entr" presetSubtype="0" fill="hold" nodeType="with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par>
                                <p:cTn id="64" presetID="10" presetClass="entr" presetSubtype="0" fill="hold" nodeType="with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fade">
                                      <p:cBhvr>
                                        <p:cTn id="66" dur="500"/>
                                        <p:tgtEl>
                                          <p:spTgt spid="18"/>
                                        </p:tgtEl>
                                      </p:cBhvr>
                                    </p:animEffect>
                                  </p:childTnLst>
                                </p:cTn>
                              </p:par>
                              <p:par>
                                <p:cTn id="67" presetID="10" presetClass="entr" presetSubtype="0" fill="hold" nodeType="with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fade">
                                      <p:cBhvr>
                                        <p:cTn id="69" dur="500"/>
                                        <p:tgtEl>
                                          <p:spTgt spid="20"/>
                                        </p:tgtEl>
                                      </p:cBhvr>
                                    </p:animEffect>
                                  </p:childTnLst>
                                </p:cTn>
                              </p:par>
                              <p:par>
                                <p:cTn id="70" presetID="10" presetClass="entr" presetSubtype="0" fill="hold" nodeType="with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fade">
                                      <p:cBhvr>
                                        <p:cTn id="72" dur="500"/>
                                        <p:tgtEl>
                                          <p:spTgt spid="21"/>
                                        </p:tgtEl>
                                      </p:cBhvr>
                                    </p:animEffect>
                                  </p:childTnLst>
                                </p:cTn>
                              </p:par>
                              <p:par>
                                <p:cTn id="73" presetID="10" presetClass="entr" presetSubtype="0" fill="hold" nodeType="withEffect">
                                  <p:stCondLst>
                                    <p:cond delay="0"/>
                                  </p:stCondLst>
                                  <p:childTnLst>
                                    <p:set>
                                      <p:cBhvr>
                                        <p:cTn id="74" dur="1" fill="hold">
                                          <p:stCondLst>
                                            <p:cond delay="0"/>
                                          </p:stCondLst>
                                        </p:cTn>
                                        <p:tgtEl>
                                          <p:spTgt spid="9264"/>
                                        </p:tgtEl>
                                        <p:attrNameLst>
                                          <p:attrName>style.visibility</p:attrName>
                                        </p:attrNameLst>
                                      </p:cBhvr>
                                      <p:to>
                                        <p:strVal val="visible"/>
                                      </p:to>
                                    </p:set>
                                    <p:animEffect transition="in" filter="fade">
                                      <p:cBhvr>
                                        <p:cTn id="75" dur="500"/>
                                        <p:tgtEl>
                                          <p:spTgt spid="9264"/>
                                        </p:tgtEl>
                                      </p:cBhvr>
                                    </p:animEffect>
                                  </p:childTnLst>
                                </p:cTn>
                              </p:par>
                              <p:par>
                                <p:cTn id="76" presetID="10" presetClass="entr" presetSubtype="0" fill="hold" nodeType="withEffect">
                                  <p:stCondLst>
                                    <p:cond delay="0"/>
                                  </p:stCondLst>
                                  <p:childTnLst>
                                    <p:set>
                                      <p:cBhvr>
                                        <p:cTn id="77" dur="1" fill="hold">
                                          <p:stCondLst>
                                            <p:cond delay="0"/>
                                          </p:stCondLst>
                                        </p:cTn>
                                        <p:tgtEl>
                                          <p:spTgt spid="9266"/>
                                        </p:tgtEl>
                                        <p:attrNameLst>
                                          <p:attrName>style.visibility</p:attrName>
                                        </p:attrNameLst>
                                      </p:cBhvr>
                                      <p:to>
                                        <p:strVal val="visible"/>
                                      </p:to>
                                    </p:set>
                                    <p:animEffect transition="in" filter="fade">
                                      <p:cBhvr>
                                        <p:cTn id="78" dur="500"/>
                                        <p:tgtEl>
                                          <p:spTgt spid="9266"/>
                                        </p:tgtEl>
                                      </p:cBhvr>
                                    </p:animEffect>
                                  </p:childTnLst>
                                </p:cTn>
                              </p:par>
                              <p:par>
                                <p:cTn id="79" presetID="10" presetClass="entr" presetSubtype="0" fill="hold" nodeType="withEffect">
                                  <p:stCondLst>
                                    <p:cond delay="0"/>
                                  </p:stCondLst>
                                  <p:childTnLst>
                                    <p:set>
                                      <p:cBhvr>
                                        <p:cTn id="80" dur="1" fill="hold">
                                          <p:stCondLst>
                                            <p:cond delay="0"/>
                                          </p:stCondLst>
                                        </p:cTn>
                                        <p:tgtEl>
                                          <p:spTgt spid="9268"/>
                                        </p:tgtEl>
                                        <p:attrNameLst>
                                          <p:attrName>style.visibility</p:attrName>
                                        </p:attrNameLst>
                                      </p:cBhvr>
                                      <p:to>
                                        <p:strVal val="visible"/>
                                      </p:to>
                                    </p:set>
                                    <p:animEffect transition="in" filter="fade">
                                      <p:cBhvr>
                                        <p:cTn id="81" dur="500"/>
                                        <p:tgtEl>
                                          <p:spTgt spid="9268"/>
                                        </p:tgtEl>
                                      </p:cBhvr>
                                    </p:animEffect>
                                  </p:childTnLst>
                                </p:cTn>
                              </p:par>
                              <p:par>
                                <p:cTn id="82" presetID="10" presetClass="entr" presetSubtype="0" fill="hold" nodeType="withEffect">
                                  <p:stCondLst>
                                    <p:cond delay="0"/>
                                  </p:stCondLst>
                                  <p:childTnLst>
                                    <p:set>
                                      <p:cBhvr>
                                        <p:cTn id="83" dur="1" fill="hold">
                                          <p:stCondLst>
                                            <p:cond delay="0"/>
                                          </p:stCondLst>
                                        </p:cTn>
                                        <p:tgtEl>
                                          <p:spTgt spid="41"/>
                                        </p:tgtEl>
                                        <p:attrNameLst>
                                          <p:attrName>style.visibility</p:attrName>
                                        </p:attrNameLst>
                                      </p:cBhvr>
                                      <p:to>
                                        <p:strVal val="visible"/>
                                      </p:to>
                                    </p:set>
                                    <p:animEffect transition="in" filter="fade">
                                      <p:cBhvr>
                                        <p:cTn id="84" dur="500"/>
                                        <p:tgtEl>
                                          <p:spTgt spid="41"/>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42"/>
                                        </p:tgtEl>
                                        <p:attrNameLst>
                                          <p:attrName>style.visibility</p:attrName>
                                        </p:attrNameLst>
                                      </p:cBhvr>
                                      <p:to>
                                        <p:strVal val="visible"/>
                                      </p:to>
                                    </p:set>
                                    <p:animEffect transition="in" filter="fade">
                                      <p:cBhvr>
                                        <p:cTn id="87" dur="500"/>
                                        <p:tgtEl>
                                          <p:spTgt spid="42"/>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12"/>
                                        </p:tgtEl>
                                        <p:attrNameLst>
                                          <p:attrName>style.visibility</p:attrName>
                                        </p:attrNameLst>
                                      </p:cBhvr>
                                      <p:to>
                                        <p:strVal val="visible"/>
                                      </p:to>
                                    </p:set>
                                    <p:animEffect transition="in" filter="fade">
                                      <p:cBhvr>
                                        <p:cTn id="90" dur="500"/>
                                        <p:tgtEl>
                                          <p:spTgt spid="12"/>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9222"/>
                                        </p:tgtEl>
                                        <p:attrNameLst>
                                          <p:attrName>style.visibility</p:attrName>
                                        </p:attrNameLst>
                                      </p:cBhvr>
                                      <p:to>
                                        <p:strVal val="visible"/>
                                      </p:to>
                                    </p:set>
                                    <p:animEffect transition="in" filter="fade">
                                      <p:cBhvr>
                                        <p:cTn id="95" dur="500"/>
                                        <p:tgtEl>
                                          <p:spTgt spid="9222"/>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6"/>
                                        </p:tgtEl>
                                        <p:attrNameLst>
                                          <p:attrName>style.visibility</p:attrName>
                                        </p:attrNameLst>
                                      </p:cBhvr>
                                      <p:to>
                                        <p:strVal val="visible"/>
                                      </p:to>
                                    </p:set>
                                    <p:animEffect transition="in" filter="fade">
                                      <p:cBhvr>
                                        <p:cTn id="98" dur="500"/>
                                        <p:tgtEl>
                                          <p:spTgt spid="6"/>
                                        </p:tgtEl>
                                      </p:cBhvr>
                                    </p:animEffect>
                                  </p:childTnLst>
                                </p:cTn>
                              </p:par>
                              <p:par>
                                <p:cTn id="99" presetID="10" presetClass="entr" presetSubtype="0" fill="hold" nodeType="withEffect">
                                  <p:stCondLst>
                                    <p:cond delay="0"/>
                                  </p:stCondLst>
                                  <p:childTnLst>
                                    <p:set>
                                      <p:cBhvr>
                                        <p:cTn id="100" dur="1" fill="hold">
                                          <p:stCondLst>
                                            <p:cond delay="0"/>
                                          </p:stCondLst>
                                        </p:cTn>
                                        <p:tgtEl>
                                          <p:spTgt spid="9228"/>
                                        </p:tgtEl>
                                        <p:attrNameLst>
                                          <p:attrName>style.visibility</p:attrName>
                                        </p:attrNameLst>
                                      </p:cBhvr>
                                      <p:to>
                                        <p:strVal val="visible"/>
                                      </p:to>
                                    </p:set>
                                    <p:animEffect transition="in" filter="fade">
                                      <p:cBhvr>
                                        <p:cTn id="101" dur="500"/>
                                        <p:tgtEl>
                                          <p:spTgt spid="9228"/>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9"/>
                                        </p:tgtEl>
                                        <p:attrNameLst>
                                          <p:attrName>style.visibility</p:attrName>
                                        </p:attrNameLst>
                                      </p:cBhvr>
                                      <p:to>
                                        <p:strVal val="visible"/>
                                      </p:to>
                                    </p:set>
                                    <p:animEffect transition="in" filter="fade">
                                      <p:cBhvr>
                                        <p:cTn id="104" dur="500"/>
                                        <p:tgtEl>
                                          <p:spTgt spid="9"/>
                                        </p:tgtEl>
                                      </p:cBhvr>
                                    </p:animEffect>
                                  </p:childTnLst>
                                </p:cTn>
                              </p:par>
                              <p:par>
                                <p:cTn id="105" presetID="10" presetClass="entr" presetSubtype="0" fill="hold" nodeType="withEffect">
                                  <p:stCondLst>
                                    <p:cond delay="0"/>
                                  </p:stCondLst>
                                  <p:childTnLst>
                                    <p:set>
                                      <p:cBhvr>
                                        <p:cTn id="106" dur="1" fill="hold">
                                          <p:stCondLst>
                                            <p:cond delay="0"/>
                                          </p:stCondLst>
                                        </p:cTn>
                                        <p:tgtEl>
                                          <p:spTgt spid="9232"/>
                                        </p:tgtEl>
                                        <p:attrNameLst>
                                          <p:attrName>style.visibility</p:attrName>
                                        </p:attrNameLst>
                                      </p:cBhvr>
                                      <p:to>
                                        <p:strVal val="visible"/>
                                      </p:to>
                                    </p:set>
                                    <p:animEffect transition="in" filter="fade">
                                      <p:cBhvr>
                                        <p:cTn id="107" dur="500"/>
                                        <p:tgtEl>
                                          <p:spTgt spid="9232"/>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11"/>
                                        </p:tgtEl>
                                        <p:attrNameLst>
                                          <p:attrName>style.visibility</p:attrName>
                                        </p:attrNameLst>
                                      </p:cBhvr>
                                      <p:to>
                                        <p:strVal val="visible"/>
                                      </p:to>
                                    </p:set>
                                    <p:animEffect transition="in" filter="fade">
                                      <p:cBhvr>
                                        <p:cTn id="110" dur="500"/>
                                        <p:tgtEl>
                                          <p:spTgt spid="11"/>
                                        </p:tgtEl>
                                      </p:cBhvr>
                                    </p:animEffect>
                                  </p:childTnLst>
                                </p:cTn>
                              </p:par>
                              <p:par>
                                <p:cTn id="111" presetID="10" presetClass="entr" presetSubtype="0" fill="hold" nodeType="withEffect">
                                  <p:stCondLst>
                                    <p:cond delay="0"/>
                                  </p:stCondLst>
                                  <p:childTnLst>
                                    <p:set>
                                      <p:cBhvr>
                                        <p:cTn id="112" dur="1" fill="hold">
                                          <p:stCondLst>
                                            <p:cond delay="0"/>
                                          </p:stCondLst>
                                        </p:cTn>
                                        <p:tgtEl>
                                          <p:spTgt spid="44"/>
                                        </p:tgtEl>
                                        <p:attrNameLst>
                                          <p:attrName>style.visibility</p:attrName>
                                        </p:attrNameLst>
                                      </p:cBhvr>
                                      <p:to>
                                        <p:strVal val="visible"/>
                                      </p:to>
                                    </p:set>
                                    <p:animEffect transition="in" filter="fade">
                                      <p:cBhvr>
                                        <p:cTn id="113" dur="500"/>
                                        <p:tgtEl>
                                          <p:spTgt spid="44"/>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45"/>
                                        </p:tgtEl>
                                        <p:attrNameLst>
                                          <p:attrName>style.visibility</p:attrName>
                                        </p:attrNameLst>
                                      </p:cBhvr>
                                      <p:to>
                                        <p:strVal val="visible"/>
                                      </p:to>
                                    </p:set>
                                    <p:animEffect transition="in" filter="fade">
                                      <p:cBhvr>
                                        <p:cTn id="116" dur="500"/>
                                        <p:tgtEl>
                                          <p:spTgt spid="45"/>
                                        </p:tgtEl>
                                      </p:cBhvr>
                                    </p:animEffect>
                                  </p:childTnLst>
                                </p:cTn>
                              </p:par>
                              <p:par>
                                <p:cTn id="117" presetID="10" presetClass="entr" presetSubtype="0" fill="hold" nodeType="withEffect">
                                  <p:stCondLst>
                                    <p:cond delay="0"/>
                                  </p:stCondLst>
                                  <p:childTnLst>
                                    <p:set>
                                      <p:cBhvr>
                                        <p:cTn id="118" dur="1" fill="hold">
                                          <p:stCondLst>
                                            <p:cond delay="0"/>
                                          </p:stCondLst>
                                        </p:cTn>
                                        <p:tgtEl>
                                          <p:spTgt spid="47"/>
                                        </p:tgtEl>
                                        <p:attrNameLst>
                                          <p:attrName>style.visibility</p:attrName>
                                        </p:attrNameLst>
                                      </p:cBhvr>
                                      <p:to>
                                        <p:strVal val="visible"/>
                                      </p:to>
                                    </p:set>
                                    <p:animEffect transition="in" filter="fade">
                                      <p:cBhvr>
                                        <p:cTn id="119" dur="500"/>
                                        <p:tgtEl>
                                          <p:spTgt spid="47"/>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48"/>
                                        </p:tgtEl>
                                        <p:attrNameLst>
                                          <p:attrName>style.visibility</p:attrName>
                                        </p:attrNameLst>
                                      </p:cBhvr>
                                      <p:to>
                                        <p:strVal val="visible"/>
                                      </p:to>
                                    </p:set>
                                    <p:animEffect transition="in" filter="fade">
                                      <p:cBhvr>
                                        <p:cTn id="122" dur="500"/>
                                        <p:tgtEl>
                                          <p:spTgt spid="48"/>
                                        </p:tgtEl>
                                      </p:cBhvr>
                                    </p:animEffect>
                                  </p:childTnLst>
                                </p:cTn>
                              </p:par>
                              <p:par>
                                <p:cTn id="123" presetID="10" presetClass="entr" presetSubtype="0" fill="hold" nodeType="withEffect">
                                  <p:stCondLst>
                                    <p:cond delay="0"/>
                                  </p:stCondLst>
                                  <p:childTnLst>
                                    <p:set>
                                      <p:cBhvr>
                                        <p:cTn id="124" dur="1" fill="hold">
                                          <p:stCondLst>
                                            <p:cond delay="0"/>
                                          </p:stCondLst>
                                        </p:cTn>
                                        <p:tgtEl>
                                          <p:spTgt spid="50"/>
                                        </p:tgtEl>
                                        <p:attrNameLst>
                                          <p:attrName>style.visibility</p:attrName>
                                        </p:attrNameLst>
                                      </p:cBhvr>
                                      <p:to>
                                        <p:strVal val="visible"/>
                                      </p:to>
                                    </p:set>
                                    <p:animEffect transition="in" filter="fade">
                                      <p:cBhvr>
                                        <p:cTn id="125" dur="500"/>
                                        <p:tgtEl>
                                          <p:spTgt spid="50"/>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51"/>
                                        </p:tgtEl>
                                        <p:attrNameLst>
                                          <p:attrName>style.visibility</p:attrName>
                                        </p:attrNameLst>
                                      </p:cBhvr>
                                      <p:to>
                                        <p:strVal val="visible"/>
                                      </p:to>
                                    </p:set>
                                    <p:animEffect transition="in" filter="fade">
                                      <p:cBhvr>
                                        <p:cTn id="128" dur="500"/>
                                        <p:tgtEl>
                                          <p:spTgt spid="51"/>
                                        </p:tgtEl>
                                      </p:cBhvr>
                                    </p:animEffect>
                                  </p:childTnLst>
                                </p:cTn>
                              </p:par>
                              <p:par>
                                <p:cTn id="129" presetID="10" presetClass="entr" presetSubtype="0" fill="hold" nodeType="withEffect">
                                  <p:stCondLst>
                                    <p:cond delay="0"/>
                                  </p:stCondLst>
                                  <p:childTnLst>
                                    <p:set>
                                      <p:cBhvr>
                                        <p:cTn id="130" dur="1" fill="hold">
                                          <p:stCondLst>
                                            <p:cond delay="0"/>
                                          </p:stCondLst>
                                        </p:cTn>
                                        <p:tgtEl>
                                          <p:spTgt spid="53"/>
                                        </p:tgtEl>
                                        <p:attrNameLst>
                                          <p:attrName>style.visibility</p:attrName>
                                        </p:attrNameLst>
                                      </p:cBhvr>
                                      <p:to>
                                        <p:strVal val="visible"/>
                                      </p:to>
                                    </p:set>
                                    <p:animEffect transition="in" filter="fade">
                                      <p:cBhvr>
                                        <p:cTn id="131" dur="500"/>
                                        <p:tgtEl>
                                          <p:spTgt spid="53"/>
                                        </p:tgtEl>
                                      </p:cBhvr>
                                    </p:animEffect>
                                  </p:childTnLst>
                                </p:cTn>
                              </p:par>
                            </p:childTnLst>
                          </p:cTn>
                        </p:par>
                      </p:childTnLst>
                    </p:cTn>
                  </p:par>
                  <p:par>
                    <p:cTn id="132" fill="hold">
                      <p:stCondLst>
                        <p:cond delay="indefinite"/>
                      </p:stCondLst>
                      <p:childTnLst>
                        <p:par>
                          <p:cTn id="133" fill="hold">
                            <p:stCondLst>
                              <p:cond delay="0"/>
                            </p:stCondLst>
                            <p:childTnLst>
                              <p:par>
                                <p:cTn id="134" presetID="10" presetClass="entr" presetSubtype="0" fill="hold" nodeType="clickEffect">
                                  <p:stCondLst>
                                    <p:cond delay="0"/>
                                  </p:stCondLst>
                                  <p:childTnLst>
                                    <p:set>
                                      <p:cBhvr>
                                        <p:cTn id="135" dur="1" fill="hold">
                                          <p:stCondLst>
                                            <p:cond delay="0"/>
                                          </p:stCondLst>
                                        </p:cTn>
                                        <p:tgtEl>
                                          <p:spTgt spid="2"/>
                                        </p:tgtEl>
                                        <p:attrNameLst>
                                          <p:attrName>style.visibility</p:attrName>
                                        </p:attrNameLst>
                                      </p:cBhvr>
                                      <p:to>
                                        <p:strVal val="visible"/>
                                      </p:to>
                                    </p:set>
                                    <p:animEffect transition="in" filter="fade">
                                      <p:cBhvr>
                                        <p:cTn id="136" dur="500"/>
                                        <p:tgtEl>
                                          <p:spTgt spid="2"/>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5"/>
                                        </p:tgtEl>
                                        <p:attrNameLst>
                                          <p:attrName>style.visibility</p:attrName>
                                        </p:attrNameLst>
                                      </p:cBhvr>
                                      <p:to>
                                        <p:strVal val="visible"/>
                                      </p:to>
                                    </p:set>
                                    <p:animEffect transition="in" filter="fade">
                                      <p:cBhvr>
                                        <p:cTn id="139" dur="500"/>
                                        <p:tgtEl>
                                          <p:spTgt spid="5"/>
                                        </p:tgtEl>
                                      </p:cBhvr>
                                    </p:animEffect>
                                  </p:childTnLst>
                                </p:cTn>
                              </p:par>
                              <p:par>
                                <p:cTn id="140" presetID="10" presetClass="entr" presetSubtype="0" fill="hold" nodeType="withEffect">
                                  <p:stCondLst>
                                    <p:cond delay="0"/>
                                  </p:stCondLst>
                                  <p:childTnLst>
                                    <p:set>
                                      <p:cBhvr>
                                        <p:cTn id="141" dur="1" fill="hold">
                                          <p:stCondLst>
                                            <p:cond delay="0"/>
                                          </p:stCondLst>
                                        </p:cTn>
                                        <p:tgtEl>
                                          <p:spTgt spid="9252"/>
                                        </p:tgtEl>
                                        <p:attrNameLst>
                                          <p:attrName>style.visibility</p:attrName>
                                        </p:attrNameLst>
                                      </p:cBhvr>
                                      <p:to>
                                        <p:strVal val="visible"/>
                                      </p:to>
                                    </p:set>
                                    <p:animEffect transition="in" filter="fade">
                                      <p:cBhvr>
                                        <p:cTn id="142" dur="500"/>
                                        <p:tgtEl>
                                          <p:spTgt spid="9252"/>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29"/>
                                        </p:tgtEl>
                                        <p:attrNameLst>
                                          <p:attrName>style.visibility</p:attrName>
                                        </p:attrNameLst>
                                      </p:cBhvr>
                                      <p:to>
                                        <p:strVal val="visible"/>
                                      </p:to>
                                    </p:set>
                                    <p:animEffect transition="in" filter="fade">
                                      <p:cBhvr>
                                        <p:cTn id="145" dur="500"/>
                                        <p:tgtEl>
                                          <p:spTgt spid="29"/>
                                        </p:tgtEl>
                                      </p:cBhvr>
                                    </p:animEffect>
                                  </p:childTnLst>
                                </p:cTn>
                              </p:par>
                              <p:par>
                                <p:cTn id="146" presetID="10" presetClass="entr" presetSubtype="0" fill="hold" grpId="0" nodeType="withEffect">
                                  <p:stCondLst>
                                    <p:cond delay="0"/>
                                  </p:stCondLst>
                                  <p:childTnLst>
                                    <p:set>
                                      <p:cBhvr>
                                        <p:cTn id="147" dur="1" fill="hold">
                                          <p:stCondLst>
                                            <p:cond delay="0"/>
                                          </p:stCondLst>
                                        </p:cTn>
                                        <p:tgtEl>
                                          <p:spTgt spid="31"/>
                                        </p:tgtEl>
                                        <p:attrNameLst>
                                          <p:attrName>style.visibility</p:attrName>
                                        </p:attrNameLst>
                                      </p:cBhvr>
                                      <p:to>
                                        <p:strVal val="visible"/>
                                      </p:to>
                                    </p:set>
                                    <p:animEffect transition="in" filter="fade">
                                      <p:cBhvr>
                                        <p:cTn id="148" dur="500"/>
                                        <p:tgtEl>
                                          <p:spTgt spid="31"/>
                                        </p:tgtEl>
                                      </p:cBhvr>
                                    </p:animEffect>
                                  </p:childTnLst>
                                </p:cTn>
                              </p:par>
                              <p:par>
                                <p:cTn id="149" presetID="10" presetClass="entr" presetSubtype="0" fill="hold" nodeType="withEffect">
                                  <p:stCondLst>
                                    <p:cond delay="0"/>
                                  </p:stCondLst>
                                  <p:childTnLst>
                                    <p:set>
                                      <p:cBhvr>
                                        <p:cTn id="150" dur="1" fill="hold">
                                          <p:stCondLst>
                                            <p:cond delay="0"/>
                                          </p:stCondLst>
                                        </p:cTn>
                                        <p:tgtEl>
                                          <p:spTgt spid="36"/>
                                        </p:tgtEl>
                                        <p:attrNameLst>
                                          <p:attrName>style.visibility</p:attrName>
                                        </p:attrNameLst>
                                      </p:cBhvr>
                                      <p:to>
                                        <p:strVal val="visible"/>
                                      </p:to>
                                    </p:set>
                                    <p:animEffect transition="in" filter="fade">
                                      <p:cBhvr>
                                        <p:cTn id="151" dur="500"/>
                                        <p:tgtEl>
                                          <p:spTgt spid="36"/>
                                        </p:tgtEl>
                                      </p:cBhvr>
                                    </p:animEffect>
                                  </p:childTnLst>
                                </p:cTn>
                              </p:par>
                              <p:par>
                                <p:cTn id="152" presetID="10" presetClass="entr" presetSubtype="0" fill="hold" nodeType="withEffect">
                                  <p:stCondLst>
                                    <p:cond delay="0"/>
                                  </p:stCondLst>
                                  <p:childTnLst>
                                    <p:set>
                                      <p:cBhvr>
                                        <p:cTn id="153" dur="1" fill="hold">
                                          <p:stCondLst>
                                            <p:cond delay="0"/>
                                          </p:stCondLst>
                                        </p:cTn>
                                        <p:tgtEl>
                                          <p:spTgt spid="55"/>
                                        </p:tgtEl>
                                        <p:attrNameLst>
                                          <p:attrName>style.visibility</p:attrName>
                                        </p:attrNameLst>
                                      </p:cBhvr>
                                      <p:to>
                                        <p:strVal val="visible"/>
                                      </p:to>
                                    </p:set>
                                    <p:animEffect transition="in" filter="fade">
                                      <p:cBhvr>
                                        <p:cTn id="154" dur="500"/>
                                        <p:tgtEl>
                                          <p:spTgt spid="55"/>
                                        </p:tgtEl>
                                      </p:cBhvr>
                                    </p:animEffect>
                                  </p:childTnLst>
                                </p:cTn>
                              </p:par>
                              <p:par>
                                <p:cTn id="155" presetID="10" presetClass="entr" presetSubtype="0" fill="hold" grpId="0" nodeType="withEffect">
                                  <p:stCondLst>
                                    <p:cond delay="0"/>
                                  </p:stCondLst>
                                  <p:childTnLst>
                                    <p:set>
                                      <p:cBhvr>
                                        <p:cTn id="156" dur="1" fill="hold">
                                          <p:stCondLst>
                                            <p:cond delay="0"/>
                                          </p:stCondLst>
                                        </p:cTn>
                                        <p:tgtEl>
                                          <p:spTgt spid="56"/>
                                        </p:tgtEl>
                                        <p:attrNameLst>
                                          <p:attrName>style.visibility</p:attrName>
                                        </p:attrNameLst>
                                      </p:cBhvr>
                                      <p:to>
                                        <p:strVal val="visible"/>
                                      </p:to>
                                    </p:set>
                                    <p:animEffect transition="in" filter="fade">
                                      <p:cBhvr>
                                        <p:cTn id="15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1" grpId="0"/>
      <p:bldP spid="12" grpId="0"/>
      <p:bldP spid="22" grpId="0"/>
      <p:bldP spid="25" grpId="0"/>
      <p:bldP spid="29" grpId="0"/>
      <p:bldP spid="31" grpId="0"/>
      <p:bldP spid="35" grpId="0"/>
      <p:bldP spid="39" grpId="0"/>
      <p:bldP spid="42" grpId="0"/>
      <p:bldP spid="45" grpId="0"/>
      <p:bldP spid="48" grpId="0"/>
      <p:bldP spid="51" grpId="0"/>
      <p:bldP spid="5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F023A-C8BA-091A-AB82-E1A4C321A9CC}"/>
              </a:ext>
            </a:extLst>
          </p:cNvPr>
          <p:cNvSpPr>
            <a:spLocks noGrp="1"/>
          </p:cNvSpPr>
          <p:nvPr>
            <p:ph type="title"/>
          </p:nvPr>
        </p:nvSpPr>
        <p:spPr/>
        <p:txBody>
          <a:bodyPr/>
          <a:lstStyle/>
          <a:p>
            <a:r>
              <a:rPr lang="en-US" dirty="0"/>
              <a:t>Temperature affects</a:t>
            </a:r>
          </a:p>
        </p:txBody>
      </p:sp>
      <p:sp>
        <p:nvSpPr>
          <p:cNvPr id="3" name="Content Placeholder 2">
            <a:extLst>
              <a:ext uri="{FF2B5EF4-FFF2-40B4-BE49-F238E27FC236}">
                <a16:creationId xmlns:a16="http://schemas.microsoft.com/office/drawing/2014/main" id="{1100C947-E076-4D59-17AE-8371746470C8}"/>
              </a:ext>
            </a:extLst>
          </p:cNvPr>
          <p:cNvSpPr>
            <a:spLocks noGrp="1"/>
          </p:cNvSpPr>
          <p:nvPr>
            <p:ph idx="1"/>
          </p:nvPr>
        </p:nvSpPr>
        <p:spPr>
          <a:xfrm>
            <a:off x="838200" y="1825625"/>
            <a:ext cx="10922000" cy="4351338"/>
          </a:xfrm>
        </p:spPr>
        <p:txBody>
          <a:bodyPr/>
          <a:lstStyle/>
          <a:p>
            <a:r>
              <a:rPr lang="en-US" dirty="0"/>
              <a:t>free living stages of the parasites (eggs, larvae, free living forms) whether in the water or not</a:t>
            </a:r>
          </a:p>
          <a:p>
            <a:r>
              <a:rPr lang="en-US" dirty="0"/>
              <a:t>their invertebrate vectors/hosts (mosquitoes, ticks, flies, snails, ….etc.)</a:t>
            </a:r>
          </a:p>
          <a:p>
            <a:r>
              <a:rPr lang="en-US" dirty="0"/>
              <a:t>Parasites’ development time within the invertebrate hosts</a:t>
            </a:r>
          </a:p>
          <a:p>
            <a:endParaRPr lang="en-US" dirty="0"/>
          </a:p>
          <a:p>
            <a:pPr marL="0" indent="0">
              <a:buNone/>
            </a:pPr>
            <a:r>
              <a:rPr lang="en-US" sz="2000" dirty="0"/>
              <a:t>(and yes, also their non-human vertebrate hosts, when applicable)</a:t>
            </a:r>
          </a:p>
          <a:p>
            <a:endParaRPr lang="en-US" dirty="0"/>
          </a:p>
        </p:txBody>
      </p:sp>
    </p:spTree>
    <p:extLst>
      <p:ext uri="{BB962C8B-B14F-4D97-AF65-F5344CB8AC3E}">
        <p14:creationId xmlns:p14="http://schemas.microsoft.com/office/powerpoint/2010/main" val="21452814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91DDA-BB58-9AAB-BC81-004901497E03}"/>
              </a:ext>
            </a:extLst>
          </p:cNvPr>
          <p:cNvSpPr>
            <a:spLocks noGrp="1"/>
          </p:cNvSpPr>
          <p:nvPr>
            <p:ph type="ctrTitle"/>
          </p:nvPr>
        </p:nvSpPr>
        <p:spPr>
          <a:xfrm>
            <a:off x="1326776" y="2009871"/>
            <a:ext cx="9144000" cy="961931"/>
          </a:xfrm>
        </p:spPr>
        <p:txBody>
          <a:bodyPr>
            <a:normAutofit/>
          </a:bodyPr>
          <a:lstStyle/>
          <a:p>
            <a:r>
              <a:rPr lang="en-US" sz="4400" dirty="0">
                <a:latin typeface="+mn-lt"/>
              </a:rPr>
              <a:t>The answer is obviously yes.</a:t>
            </a:r>
          </a:p>
        </p:txBody>
      </p:sp>
      <p:sp>
        <p:nvSpPr>
          <p:cNvPr id="4" name="Subtitle 3">
            <a:extLst>
              <a:ext uri="{FF2B5EF4-FFF2-40B4-BE49-F238E27FC236}">
                <a16:creationId xmlns:a16="http://schemas.microsoft.com/office/drawing/2014/main" id="{E909534A-CE8F-3969-B3F2-2D8576B0D071}"/>
              </a:ext>
            </a:extLst>
          </p:cNvPr>
          <p:cNvSpPr>
            <a:spLocks noGrp="1"/>
          </p:cNvSpPr>
          <p:nvPr>
            <p:ph type="subTitle" idx="1"/>
          </p:nvPr>
        </p:nvSpPr>
        <p:spPr>
          <a:xfrm>
            <a:off x="1326776" y="753037"/>
            <a:ext cx="9144000" cy="1105928"/>
          </a:xfrm>
        </p:spPr>
        <p:txBody>
          <a:bodyPr/>
          <a:lstStyle/>
          <a:p>
            <a:endParaRPr lang="en-US" dirty="0"/>
          </a:p>
          <a:p>
            <a:r>
              <a:rPr lang="en-US" dirty="0"/>
              <a:t>Does temperature matter for NTDs?</a:t>
            </a:r>
          </a:p>
        </p:txBody>
      </p:sp>
      <p:sp>
        <p:nvSpPr>
          <p:cNvPr id="6" name="TextBox 5">
            <a:extLst>
              <a:ext uri="{FF2B5EF4-FFF2-40B4-BE49-F238E27FC236}">
                <a16:creationId xmlns:a16="http://schemas.microsoft.com/office/drawing/2014/main" id="{74F36899-676F-5475-8F47-C8842EBAA2E1}"/>
              </a:ext>
            </a:extLst>
          </p:cNvPr>
          <p:cNvSpPr txBox="1"/>
          <p:nvPr/>
        </p:nvSpPr>
        <p:spPr>
          <a:xfrm>
            <a:off x="1252818" y="3251575"/>
            <a:ext cx="9291917" cy="1446550"/>
          </a:xfrm>
          <a:prstGeom prst="rect">
            <a:avLst/>
          </a:prstGeom>
          <a:noFill/>
        </p:spPr>
        <p:txBody>
          <a:bodyPr wrap="square">
            <a:spAutoFit/>
          </a:bodyPr>
          <a:lstStyle/>
          <a:p>
            <a:pPr algn="ctr"/>
            <a:r>
              <a:rPr lang="en-US" sz="4400" dirty="0"/>
              <a:t>The next question is </a:t>
            </a:r>
            <a:br>
              <a:rPr lang="en-US" sz="4400" dirty="0"/>
            </a:br>
            <a:r>
              <a:rPr lang="en-US" sz="4400" i="1" dirty="0"/>
              <a:t>in what directions</a:t>
            </a:r>
            <a:r>
              <a:rPr lang="en-US" sz="4400" dirty="0"/>
              <a:t>?</a:t>
            </a:r>
          </a:p>
        </p:txBody>
      </p:sp>
      <p:sp>
        <p:nvSpPr>
          <p:cNvPr id="7" name="Titolo 1">
            <a:extLst>
              <a:ext uri="{FF2B5EF4-FFF2-40B4-BE49-F238E27FC236}">
                <a16:creationId xmlns:a16="http://schemas.microsoft.com/office/drawing/2014/main" id="{D39A6BE7-F3F6-AF4D-FA4B-C55B38194D8D}"/>
              </a:ext>
            </a:extLst>
          </p:cNvPr>
          <p:cNvSpPr txBox="1">
            <a:spLocks/>
          </p:cNvSpPr>
          <p:nvPr/>
        </p:nvSpPr>
        <p:spPr>
          <a:xfrm>
            <a:off x="640976" y="4590549"/>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t>What is the potential impact of climate change of bugs, insects, pests and pathogens?</a:t>
            </a:r>
          </a:p>
        </p:txBody>
      </p:sp>
    </p:spTree>
    <p:extLst>
      <p:ext uri="{BB962C8B-B14F-4D97-AF65-F5344CB8AC3E}">
        <p14:creationId xmlns:p14="http://schemas.microsoft.com/office/powerpoint/2010/main" val="1865824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4719" y="3599543"/>
            <a:ext cx="5002790" cy="121745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egnaposto contenuto 2"/>
          <p:cNvSpPr>
            <a:spLocks noGrp="1"/>
          </p:cNvSpPr>
          <p:nvPr>
            <p:ph idx="1"/>
          </p:nvPr>
        </p:nvSpPr>
        <p:spPr>
          <a:xfrm>
            <a:off x="838200" y="924676"/>
            <a:ext cx="10515600" cy="4351338"/>
          </a:xfrm>
        </p:spPr>
        <p:txBody>
          <a:bodyPr/>
          <a:lstStyle/>
          <a:p>
            <a:r>
              <a:rPr lang="en-US" b="1" u="sng" dirty="0"/>
              <a:t>Climate Change is bad for “good bugs”</a:t>
            </a:r>
            <a:br>
              <a:rPr lang="en-US" b="1" dirty="0"/>
            </a:br>
            <a:r>
              <a:rPr lang="en-US" dirty="0"/>
              <a:t>e.g., pollinators, natural pest enemies, doomed to extinction</a:t>
            </a:r>
          </a:p>
        </p:txBody>
      </p:sp>
      <p:pic>
        <p:nvPicPr>
          <p:cNvPr id="53251" name="Picture 3" descr="http://farm9.staticflickr.com/8241/8579826686_073ef42020.jpg"/>
          <p:cNvPicPr>
            <a:picLocks noChangeAspect="1" noChangeArrowheads="1"/>
          </p:cNvPicPr>
          <p:nvPr/>
        </p:nvPicPr>
        <p:blipFill rotWithShape="1">
          <a:blip r:embed="rId3">
            <a:extLst>
              <a:ext uri="{28A0092B-C50C-407E-A947-70E740481C1C}">
                <a14:useLocalDpi xmlns:a14="http://schemas.microsoft.com/office/drawing/2010/main" val="0"/>
              </a:ext>
            </a:extLst>
          </a:blip>
          <a:srcRect b="45007"/>
          <a:stretch/>
        </p:blipFill>
        <p:spPr bwMode="auto">
          <a:xfrm>
            <a:off x="7751005" y="5054506"/>
            <a:ext cx="3713212" cy="149882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32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4719" y="5082986"/>
            <a:ext cx="6339767" cy="14589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Insects are the Pollinator Professionals - Smoky Mountain Living">
            <a:extLst>
              <a:ext uri="{FF2B5EF4-FFF2-40B4-BE49-F238E27FC236}">
                <a16:creationId xmlns:a16="http://schemas.microsoft.com/office/drawing/2014/main" id="{0D69B03A-3075-34FA-51B9-3F4CBD213B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77967" y="1874577"/>
            <a:ext cx="428625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nsect Pollinators | Nature, Cultural, and Travel Photography Blog">
            <a:extLst>
              <a:ext uri="{FF2B5EF4-FFF2-40B4-BE49-F238E27FC236}">
                <a16:creationId xmlns:a16="http://schemas.microsoft.com/office/drawing/2014/main" id="{58E357AB-6E7D-B9AB-255E-56802D87BAB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8573"/>
          <a:stretch/>
        </p:blipFill>
        <p:spPr bwMode="auto">
          <a:xfrm>
            <a:off x="1124719" y="1874577"/>
            <a:ext cx="2130707" cy="145897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ow Do Beetles Pollinate Flowers: Learn About Pollinating Beetles">
            <a:extLst>
              <a:ext uri="{FF2B5EF4-FFF2-40B4-BE49-F238E27FC236}">
                <a16:creationId xmlns:a16="http://schemas.microsoft.com/office/drawing/2014/main" id="{A5FDE746-BC0B-4B1E-ECB0-46E3A346F89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21081"/>
          <a:stretch/>
        </p:blipFill>
        <p:spPr bwMode="auto">
          <a:xfrm>
            <a:off x="3631072" y="1874577"/>
            <a:ext cx="2464928" cy="1458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575126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255"/>
                                        </p:tgtEl>
                                        <p:attrNameLst>
                                          <p:attrName>style.visibility</p:attrName>
                                        </p:attrNameLst>
                                      </p:cBhvr>
                                      <p:to>
                                        <p:strVal val="visible"/>
                                      </p:to>
                                    </p:set>
                                    <p:animEffect transition="in" filter="fade">
                                      <p:cBhvr>
                                        <p:cTn id="7" dur="500"/>
                                        <p:tgtEl>
                                          <p:spTgt spid="53255"/>
                                        </p:tgtEl>
                                      </p:cBhvr>
                                    </p:animEffect>
                                  </p:childTnLst>
                                </p:cTn>
                              </p:par>
                              <p:par>
                                <p:cTn id="8" presetID="10" presetClass="entr" presetSubtype="0" fill="hold" nodeType="withEffect">
                                  <p:stCondLst>
                                    <p:cond delay="0"/>
                                  </p:stCondLst>
                                  <p:childTnLst>
                                    <p:set>
                                      <p:cBhvr>
                                        <p:cTn id="9" dur="1" fill="hold">
                                          <p:stCondLst>
                                            <p:cond delay="0"/>
                                          </p:stCondLst>
                                        </p:cTn>
                                        <p:tgtEl>
                                          <p:spTgt spid="53253"/>
                                        </p:tgtEl>
                                        <p:attrNameLst>
                                          <p:attrName>style.visibility</p:attrName>
                                        </p:attrNameLst>
                                      </p:cBhvr>
                                      <p:to>
                                        <p:strVal val="visible"/>
                                      </p:to>
                                    </p:set>
                                    <p:animEffect transition="in" filter="fade">
                                      <p:cBhvr>
                                        <p:cTn id="10" dur="500"/>
                                        <p:tgtEl>
                                          <p:spTgt spid="53253"/>
                                        </p:tgtEl>
                                      </p:cBhvr>
                                    </p:animEffect>
                                  </p:childTnLst>
                                </p:cTn>
                              </p:par>
                              <p:par>
                                <p:cTn id="11" presetID="10" presetClass="entr" presetSubtype="0" fill="hold" nodeType="withEffect">
                                  <p:stCondLst>
                                    <p:cond delay="0"/>
                                  </p:stCondLst>
                                  <p:childTnLst>
                                    <p:set>
                                      <p:cBhvr>
                                        <p:cTn id="12" dur="1" fill="hold">
                                          <p:stCondLst>
                                            <p:cond delay="0"/>
                                          </p:stCondLst>
                                        </p:cTn>
                                        <p:tgtEl>
                                          <p:spTgt spid="53251"/>
                                        </p:tgtEl>
                                        <p:attrNameLst>
                                          <p:attrName>style.visibility</p:attrName>
                                        </p:attrNameLst>
                                      </p:cBhvr>
                                      <p:to>
                                        <p:strVal val="visible"/>
                                      </p:to>
                                    </p:set>
                                    <p:animEffect transition="in" filter="fade">
                                      <p:cBhvr>
                                        <p:cTn id="13" dur="500"/>
                                        <p:tgtEl>
                                          <p:spTgt spid="532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1D49B12F-0EDB-F1B0-4D78-941D8A254F4F}"/>
              </a:ext>
            </a:extLst>
          </p:cNvPr>
          <p:cNvSpPr>
            <a:spLocks noGrp="1"/>
          </p:cNvSpPr>
          <p:nvPr>
            <p:ph idx="1"/>
          </p:nvPr>
        </p:nvSpPr>
        <p:spPr>
          <a:xfrm>
            <a:off x="710879" y="1187938"/>
            <a:ext cx="4173637" cy="4351338"/>
          </a:xfrm>
        </p:spPr>
        <p:txBody>
          <a:bodyPr/>
          <a:lstStyle/>
          <a:p>
            <a:r>
              <a:rPr lang="en-US" sz="2800" b="1" dirty="0"/>
              <a:t>…but good for bad bugs</a:t>
            </a:r>
            <a:endParaRPr lang="en-US" b="1" dirty="0"/>
          </a:p>
        </p:txBody>
      </p:sp>
      <p:pic>
        <p:nvPicPr>
          <p:cNvPr id="1026" name="Picture 2" descr="Inline montage">
            <a:extLst>
              <a:ext uri="{FF2B5EF4-FFF2-40B4-BE49-F238E27FC236}">
                <a16:creationId xmlns:a16="http://schemas.microsoft.com/office/drawing/2014/main" id="{4AEDEBDB-F474-6872-8F6D-88A3E2DDC7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3860" y="2393912"/>
            <a:ext cx="5544274" cy="36925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D4EE300-F2B5-C59B-D974-AA455AAFFF11}"/>
              </a:ext>
            </a:extLst>
          </p:cNvPr>
          <p:cNvSpPr txBox="1"/>
          <p:nvPr/>
        </p:nvSpPr>
        <p:spPr>
          <a:xfrm>
            <a:off x="5473859" y="6176962"/>
            <a:ext cx="5799884" cy="584775"/>
          </a:xfrm>
          <a:prstGeom prst="rect">
            <a:avLst/>
          </a:prstGeom>
          <a:noFill/>
        </p:spPr>
        <p:txBody>
          <a:bodyPr wrap="square">
            <a:spAutoFit/>
          </a:bodyPr>
          <a:lstStyle/>
          <a:p>
            <a:r>
              <a:rPr lang="en-US" sz="1600" dirty="0"/>
              <a:t>Source: https://www.carbonbrief.org/analysis-the-climate-papers-most-featured-in-the-media-in-2022/</a:t>
            </a:r>
          </a:p>
        </p:txBody>
      </p:sp>
      <p:pic>
        <p:nvPicPr>
          <p:cNvPr id="10" name="Picture 9">
            <a:extLst>
              <a:ext uri="{FF2B5EF4-FFF2-40B4-BE49-F238E27FC236}">
                <a16:creationId xmlns:a16="http://schemas.microsoft.com/office/drawing/2014/main" id="{FF813830-23D5-FC8C-D79F-18235E5CFE24}"/>
              </a:ext>
            </a:extLst>
          </p:cNvPr>
          <p:cNvPicPr>
            <a:picLocks noChangeAspect="1"/>
          </p:cNvPicPr>
          <p:nvPr/>
        </p:nvPicPr>
        <p:blipFill>
          <a:blip r:embed="rId4"/>
          <a:stretch>
            <a:fillRect/>
          </a:stretch>
        </p:blipFill>
        <p:spPr>
          <a:xfrm>
            <a:off x="5473859" y="1093832"/>
            <a:ext cx="5544275" cy="1209603"/>
          </a:xfrm>
          <a:prstGeom prst="rect">
            <a:avLst/>
          </a:prstGeom>
          <a:ln>
            <a:noFill/>
          </a:ln>
          <a:effectLst>
            <a:outerShdw blurRad="292100" dist="139700" dir="2700000" algn="tl" rotWithShape="0">
              <a:srgbClr val="333333">
                <a:alpha val="65000"/>
              </a:srgbClr>
            </a:outerShdw>
          </a:effectLst>
        </p:spPr>
      </p:pic>
      <p:pic>
        <p:nvPicPr>
          <p:cNvPr id="1030" name="Picture 6" descr="Range of tick and mosquito-borne disease is spreading rapidly • Earth.com">
            <a:extLst>
              <a:ext uri="{FF2B5EF4-FFF2-40B4-BE49-F238E27FC236}">
                <a16:creationId xmlns:a16="http://schemas.microsoft.com/office/drawing/2014/main" id="{4B17445A-642A-8DF6-C6ED-AC83B0722A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8021" y="2664785"/>
            <a:ext cx="2488486" cy="139764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ICKS - CDC Southeastern Center of Excellence in Vector Borne Diseases">
            <a:extLst>
              <a:ext uri="{FF2B5EF4-FFF2-40B4-BE49-F238E27FC236}">
                <a16:creationId xmlns:a16="http://schemas.microsoft.com/office/drawing/2014/main" id="{C2A07E95-3BD9-D04C-07F2-0AB68621E93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8827" b="6237"/>
          <a:stretch/>
        </p:blipFill>
        <p:spPr bwMode="auto">
          <a:xfrm>
            <a:off x="1028021" y="4688842"/>
            <a:ext cx="2488486" cy="1397643"/>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3">
            <a:extLst>
              <a:ext uri="{FF2B5EF4-FFF2-40B4-BE49-F238E27FC236}">
                <a16:creationId xmlns:a16="http://schemas.microsoft.com/office/drawing/2014/main" id="{F036409A-207F-68C0-E7A6-103F8DAA31D3}"/>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4718474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4824</TotalTime>
  <Words>3873</Words>
  <Application>Microsoft Office PowerPoint</Application>
  <PresentationFormat>Widescreen</PresentationFormat>
  <Paragraphs>328</Paragraphs>
  <Slides>38</Slides>
  <Notes>28</Notes>
  <HiddenSlides>5</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38</vt:i4>
      </vt:variant>
    </vt:vector>
  </HeadingPairs>
  <TitlesOfParts>
    <vt:vector size="57" baseType="lpstr">
      <vt:lpstr>AGaramondPro-Italic</vt:lpstr>
      <vt:lpstr>AGaramondPro-Regular</vt:lpstr>
      <vt:lpstr>AGaramondPro-Semibold</vt:lpstr>
      <vt:lpstr>Arial</vt:lpstr>
      <vt:lpstr>Arial</vt:lpstr>
      <vt:lpstr>Calibri</vt:lpstr>
      <vt:lpstr>Calibri Light</vt:lpstr>
      <vt:lpstr>CharisSIL</vt:lpstr>
      <vt:lpstr>DDG_ProximaNova</vt:lpstr>
      <vt:lpstr>Inter Var</vt:lpstr>
      <vt:lpstr>Linux Libertine</vt:lpstr>
      <vt:lpstr>Manrope Var</vt:lpstr>
      <vt:lpstr>MinionPro-It</vt:lpstr>
      <vt:lpstr>MinionPro-Regular</vt:lpstr>
      <vt:lpstr>Myriad Pro</vt:lpstr>
      <vt:lpstr>Roboto</vt:lpstr>
      <vt:lpstr>Source Sans Pro</vt:lpstr>
      <vt:lpstr>Times New Roman</vt:lpstr>
      <vt:lpstr>Office Theme</vt:lpstr>
      <vt:lpstr>Neglected Tropical Diseases in the era of global changes</vt:lpstr>
      <vt:lpstr>We are altering the Earth’s greenhouse effect </vt:lpstr>
      <vt:lpstr>PowerPoint Presentation</vt:lpstr>
      <vt:lpstr>Does temperature matter for NTDs?</vt:lpstr>
      <vt:lpstr>PowerPoint Presentation</vt:lpstr>
      <vt:lpstr>Temperature affects</vt:lpstr>
      <vt:lpstr>The answer is obviously yes.</vt:lpstr>
      <vt:lpstr>PowerPoint Presentation</vt:lpstr>
      <vt:lpstr>PowerPoint Presentation</vt:lpstr>
      <vt:lpstr>The legacy of the widespread use of “cumulated degree days” needed for pest development</vt:lpstr>
      <vt:lpstr>The old “climate change-pests” syllogisms</vt:lpstr>
      <vt:lpstr>How do we test this hypothesis in practice?</vt:lpstr>
      <vt:lpstr>Historical ecology of parasites</vt:lpstr>
      <vt:lpstr>Wood et al. 2023 PNAS</vt:lpstr>
      <vt:lpstr>PowerPoint Presentation</vt:lpstr>
      <vt:lpstr>PowerPoint Presentation</vt:lpstr>
      <vt:lpstr>Published papers on schistosomiasis and CC present multiple (and sometime contradicting) results Stensgaard et al. 2019</vt:lpstr>
      <vt:lpstr>General finding for NTDs and other priority diseases</vt:lpstr>
      <vt:lpstr>Not just temperatures…</vt:lpstr>
      <vt:lpstr>Not just temperatures…</vt:lpstr>
      <vt:lpstr>PowerPoint Presentation</vt:lpstr>
      <vt:lpstr>Main finding form Mora et al. 2022</vt:lpstr>
      <vt:lpstr>Climatic hazards that bring people and parasites closer to each other</vt:lpstr>
      <vt:lpstr>PowerPoint Presentation</vt:lpstr>
      <vt:lpstr>+ agriculture   + Dams  + schistosomiasis</vt:lpstr>
      <vt:lpstr>PowerPoint Presentation</vt:lpstr>
      <vt:lpstr>PowerPoint Presentation</vt:lpstr>
      <vt:lpstr>PowerPoint Presentation</vt:lpstr>
      <vt:lpstr>Reality is so much more complex than simple conceptual disease models…</vt:lpstr>
      <vt:lpstr>Conclusions</vt:lpstr>
      <vt:lpstr>The time is now!</vt:lpstr>
      <vt:lpstr>Thank you!</vt:lpstr>
      <vt:lpstr>PowerPoint Presentation</vt:lpstr>
      <vt:lpstr>PowerPoint Presentation</vt:lpstr>
      <vt:lpstr>PowerPoint Presentation</vt:lpstr>
      <vt:lpstr>Nguyen et al. 2021</vt:lpstr>
      <vt:lpstr>Nguyen et al. 2021</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 Change and Neglected Tropical Diseases</dc:title>
  <dc:creator>Giulio De Leo</dc:creator>
  <cp:lastModifiedBy>Giulio De Leo</cp:lastModifiedBy>
  <cp:revision>42</cp:revision>
  <dcterms:created xsi:type="dcterms:W3CDTF">2023-01-22T17:59:35Z</dcterms:created>
  <dcterms:modified xsi:type="dcterms:W3CDTF">2023-01-26T09:38:34Z</dcterms:modified>
</cp:coreProperties>
</file>