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2" r:id="rId2"/>
    <p:sldId id="262" r:id="rId3"/>
    <p:sldId id="273" r:id="rId4"/>
    <p:sldId id="274" r:id="rId5"/>
    <p:sldId id="283" r:id="rId6"/>
    <p:sldId id="284" r:id="rId7"/>
    <p:sldId id="285" r:id="rId8"/>
    <p:sldId id="289" r:id="rId9"/>
    <p:sldId id="281" r:id="rId10"/>
    <p:sldId id="288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6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5"/>
    <p:restoredTop sz="89532"/>
  </p:normalViewPr>
  <p:slideViewPr>
    <p:cSldViewPr snapToGrid="0" snapToObjects="1">
      <p:cViewPr varScale="1">
        <p:scale>
          <a:sx n="60" d="100"/>
          <a:sy n="60" d="100"/>
        </p:scale>
        <p:origin x="644" y="36"/>
      </p:cViewPr>
      <p:guideLst/>
    </p:cSldViewPr>
  </p:slideViewPr>
  <p:outlineViewPr>
    <p:cViewPr>
      <p:scale>
        <a:sx n="33" d="100"/>
        <a:sy n="33" d="100"/>
      </p:scale>
      <p:origin x="0" y="-3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2A825-71D6-AC43-B71C-1DDA746A6636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D39DA-C66D-834F-AB00-005A704F3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3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D39DA-C66D-834F-AB00-005A704F39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9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D39DA-C66D-834F-AB00-005A704F39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46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D39DA-C66D-834F-AB00-005A704F39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76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29 March,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9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26 January 2022, the World Health Organization (WHO) validated Saudi Arabia for having eliminated trachoma as a public health problem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(Cambodia, China, Gambia, Ghana, Islamic Republic of Iran, Lao People’s Democratic Republic, Mexico, Morocco, Myanmar, Nepal, Saudi Arabia and Oman)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29 March,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2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29 March,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0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90" indent="-380990" algn="just">
              <a:buFont typeface="Wingdings" panose="05000000000000000000" pitchFamily="2" charset="2"/>
              <a:buChar char="Ø"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D39DA-C66D-834F-AB00-005A704F39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9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29 March,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3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D39DA-C66D-834F-AB00-005A704F39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12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29 March,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D39DA-C66D-834F-AB00-005A704F39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93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F586-B984-414C-89E2-97C96975B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4D9F8-A380-C14C-B84B-7C07A0ED9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2AFC-6E8B-5B4B-BE80-2C5F8A51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F118-4206-E94D-A5F7-33183CD92C6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A0C0A-EBC9-A849-9DDF-7E3E5AEF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7A61E-7739-9645-A718-845A694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97BA-DD1D-0E4F-AD2B-0A5EFB939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8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3440-BDDA-5B46-887E-D9410C64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5C4F4-5AA2-6445-865E-6C8AAC8D0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4F6A-0D1D-1747-B57F-BC4ABDF0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F118-4206-E94D-A5F7-33183CD92C6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E058-9B41-724E-956A-ABF5E245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E71B1-602F-8F41-8E82-2940CE26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97BA-DD1D-0E4F-AD2B-0A5EFB939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2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717355-F1AD-0E49-ACB2-8F2871562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701D1-2197-DA43-B13D-1E6831E4B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46C18-C835-7843-B26D-0EF6B77F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F118-4206-E94D-A5F7-33183CD92C6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2F4CA-8ABB-A049-810B-927F2E30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B1611-898A-894C-8508-FA59AFB6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97BA-DD1D-0E4F-AD2B-0A5EFB939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802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09601" y="2346582"/>
            <a:ext cx="5267836" cy="3484580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6314564" y="2346582"/>
            <a:ext cx="5267837" cy="3484580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8" y="662859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653256" y="984350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81726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8" y="662859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653256" y="984350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77959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6582"/>
            <a:ext cx="10972800" cy="3484580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 sz="1600"/>
            </a:lvl3pPr>
            <a:lvl4pPr>
              <a:buClr>
                <a:srgbClr val="002548"/>
              </a:buClr>
              <a:defRPr sz="1600"/>
            </a:lvl4pPr>
            <a:lvl5pPr>
              <a:buClr>
                <a:srgbClr val="002548"/>
              </a:buClr>
              <a:defRPr sz="1600">
                <a:latin typeface="+mn-lt"/>
              </a:defRPr>
            </a:lvl5pPr>
            <a:lvl6pPr marL="3047924" indent="0">
              <a:buNone/>
              <a:defRPr sz="1867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8" y="662859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653256" y="984350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89062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10108"/>
            <a:ext cx="4948811" cy="957848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609600" y="1545983"/>
            <a:ext cx="4948811" cy="2153335"/>
          </a:xfrm>
        </p:spPr>
        <p:txBody>
          <a:bodyPr/>
          <a:lstStyle>
            <a:lvl1pPr>
              <a:defRPr sz="5333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491351"/>
            <a:ext cx="4801568" cy="339811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002548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341535" y="1546225"/>
            <a:ext cx="5240867" cy="4284936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8" y="662859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653256" y="984350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0589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8" y="662859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653256" y="984350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408515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E2D4-5676-8A45-A8CA-569E0229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C37A6-7945-D248-B6EC-7AA4E0403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60612-4382-AD43-B495-2B33FA13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F118-4206-E94D-A5F7-33183CD92C6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18A51-053D-FC4A-8CDE-B0D43239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C0CCC-B594-E94A-B9C7-C2FD812C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97BA-DD1D-0E4F-AD2B-0A5EFB939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2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0037-7E5A-0840-986B-0FFDC79E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1FBE6-FA57-6D46-951C-A73C7B91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BF445-243D-DB45-9B1E-416B36B6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F118-4206-E94D-A5F7-33183CD92C6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AFB6D-574F-2F49-9B3B-082BFAFD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43A20-97E6-E341-B469-118C22D8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97BA-DD1D-0E4F-AD2B-0A5EFB939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0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4903-0131-7647-B3CD-E254A960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2CEF7-468E-F14F-8450-1F4B03B5E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034AF-9108-084C-A579-58061557C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A264A-51C0-7742-A638-8B9A9F53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F118-4206-E94D-A5F7-33183CD92C6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99F7C-CB87-E04C-8D82-B6695668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0310B-058F-9F4F-8CC6-C0C40CDD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97BA-DD1D-0E4F-AD2B-0A5EFB939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39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7848-C4F8-634D-ACE7-9E249C97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8A03C-3B42-8745-902C-A2255165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83DE0-519A-D142-87A3-CC693137E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CFF3D-12AB-0144-9A9A-0AA1B2F68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65241-ED64-7B4F-8809-18C97698E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60311-0991-BD42-A856-CD7F4BE9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F118-4206-E94D-A5F7-33183CD92C6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C4D54A-620F-8042-A8FC-64C18F1B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96A0A-C9FB-A34A-A417-BA1C80AF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97BA-DD1D-0E4F-AD2B-0A5EFB939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2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58A0-F36C-3E4B-8F60-F08C4BE6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CC8C2-8528-EB44-8BDE-09ACE04A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F118-4206-E94D-A5F7-33183CD92C6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D2009-9B78-C648-AB6E-868D46CA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09F64-CF43-FB4E-9E70-DBE548ED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97BA-DD1D-0E4F-AD2B-0A5EFB939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9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A177F-F236-1040-9EFD-22F01B30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F118-4206-E94D-A5F7-33183CD92C6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2DB25-BA2B-7A47-8AEA-DEFC66CD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F5B1E-6AA3-8947-9C98-3E94DF1A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97BA-DD1D-0E4F-AD2B-0A5EFB939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6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DCAE-BAFE-C045-871B-929E3376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0B6BF-545A-9E43-AC19-C7DC7E07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4C3F1-9029-4C46-992A-D88D87343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6A4D8-6555-214B-8C2D-90685756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F118-4206-E94D-A5F7-33183CD92C6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6EA62-25D8-5040-880D-F6C8C920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C3BA1-00E9-9F44-B44F-6F13CF71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97BA-DD1D-0E4F-AD2B-0A5EFB939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88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DD88C-EEB9-1F44-8499-6442FB47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DABED-487C-AB47-AEC5-890EC2E22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4EB26-ADF0-2541-9E4F-C0FD1821C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C9823-8C7B-984A-B9FF-6507E58A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F118-4206-E94D-A5F7-33183CD92C6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36A07-025E-5645-B2EE-D4997518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055C1-53A8-1E4E-A421-0FF29D77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97BA-DD1D-0E4F-AD2B-0A5EFB939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7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6">
            <a:alpha val="103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D2E0F-C151-F04D-8FD2-23C51173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B9341-3D6E-3A43-B880-044DC6F4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65E53-E823-3142-85DE-EB2F46F70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F118-4206-E94D-A5F7-33183CD92C6A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47B30-121F-6743-90F0-3C2B496F4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22552-77ED-5845-987C-73CB6DD4E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F97BA-DD1D-0E4F-AD2B-0A5EFB939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09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C196-DA30-B44B-9D45-1CB68940D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chemeClr val="accent5">
                    <a:lumMod val="50000"/>
                  </a:schemeClr>
                </a:solidFill>
              </a:rPr>
              <a:t>Economic evaluations of trachoma interventions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82976-466D-3F44-8A38-288AC31B0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4444"/>
            <a:ext cx="9144000" cy="193119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Joseph P Mensah</a:t>
            </a:r>
          </a:p>
          <a:p>
            <a:r>
              <a:rPr lang="en-GB" dirty="0"/>
              <a:t>MPH Dissertation</a:t>
            </a:r>
          </a:p>
          <a:p>
            <a:endParaRPr lang="en-GB" dirty="0"/>
          </a:p>
          <a:p>
            <a:r>
              <a:rPr lang="en-GB" dirty="0"/>
              <a:t>Supervisors: Dr Hugo C Turner</a:t>
            </a:r>
          </a:p>
          <a:p>
            <a:r>
              <a:rPr lang="en-GB" dirty="0"/>
              <a:t>Dr </a:t>
            </a:r>
            <a:r>
              <a:rPr lang="en-GB" dirty="0" err="1"/>
              <a:t>Sayem</a:t>
            </a:r>
            <a:r>
              <a:rPr lang="en-GB" dirty="0"/>
              <a:t> Ahmed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BD8056-A374-5944-BC74-80B81B9C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7" y="0"/>
            <a:ext cx="2196905" cy="14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8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6603-EEAB-1B43-A759-5A77ECCC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B9F8F-8A94-9E40-919A-FEEC8F15B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Trachoma interventions have potential to be very cost-effective.</a:t>
            </a:r>
          </a:p>
          <a:p>
            <a:r>
              <a:rPr lang="en-GB" dirty="0"/>
              <a:t>Significant economic benefits.</a:t>
            </a:r>
          </a:p>
          <a:p>
            <a:r>
              <a:rPr lang="en-GB" dirty="0"/>
              <a:t>Equity impact: benefits the poorer populations.</a:t>
            </a:r>
          </a:p>
          <a:p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Economic analyses need to carefully evaluate the SAFE strategy comprehensively, using consistent methodological approaches, while adhering to detailed reporting.</a:t>
            </a:r>
          </a:p>
          <a:p>
            <a:r>
              <a:rPr lang="en-GB" dirty="0"/>
              <a:t>Optimise elimination programmes to reduce NTD burden.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5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DDF6-B3AC-4048-8E81-3AC4F4FF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511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5">
                    <a:lumMod val="50000"/>
                  </a:schemeClr>
                </a:solidFill>
              </a:rPr>
              <a:t>Thanks for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3C69D-B156-6747-AD3E-E4D1D3020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47" y="4378569"/>
            <a:ext cx="10515600" cy="2158758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800" dirty="0"/>
              <a:t>Presentation by Joseph P Mensah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err="1"/>
              <a:t>Wellcome</a:t>
            </a:r>
            <a:r>
              <a:rPr lang="en-GB" sz="1800" dirty="0"/>
              <a:t> Trust PhD Student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/>
              <a:t>Public Health Economics and Decision Science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/>
              <a:t>School of Health and Related Research (</a:t>
            </a:r>
            <a:r>
              <a:rPr lang="en-GB" sz="1800" dirty="0" err="1"/>
              <a:t>ScHARR</a:t>
            </a:r>
            <a:r>
              <a:rPr lang="en-GB" sz="18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/>
              <a:t>University of Sheffield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 dirty="0"/>
              <a:t>jpmensah1@sheffield.ac.uk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EB2E86-4E1B-3647-BB7B-3437158C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7" y="0"/>
            <a:ext cx="2196905" cy="14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Wellcome PhD studentships">
            <a:extLst>
              <a:ext uri="{FF2B5EF4-FFF2-40B4-BE49-F238E27FC236}">
                <a16:creationId xmlns:a16="http://schemas.microsoft.com/office/drawing/2014/main" id="{0C6D1819-E7FD-1D4D-9E48-96C5302C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252" y="320673"/>
            <a:ext cx="3471201" cy="9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7" descr="A person taking a picture of a person in a room with other people&#10;&#10;Description automatically generated with low confidence">
            <a:extLst>
              <a:ext uri="{FF2B5EF4-FFF2-40B4-BE49-F238E27FC236}">
                <a16:creationId xmlns:a16="http://schemas.microsoft.com/office/drawing/2014/main" id="{EE53C4EA-61F5-7749-B3E1-83641E0C10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243" r="9243"/>
          <a:stretch>
            <a:fillRect/>
          </a:stretch>
        </p:blipFill>
        <p:spPr>
          <a:xfrm>
            <a:off x="7472400" y="2244621"/>
            <a:ext cx="3864468" cy="3159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E09776-D864-C941-A03E-F519290BAAF8}"/>
              </a:ext>
            </a:extLst>
          </p:cNvPr>
          <p:cNvSpPr txBox="1"/>
          <p:nvPr/>
        </p:nvSpPr>
        <p:spPr>
          <a:xfrm>
            <a:off x="7472400" y="5166340"/>
            <a:ext cx="386446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>
                    <a:lumMod val="50000"/>
                  </a:schemeClr>
                </a:solidFill>
              </a:rPr>
              <a:t>Source: https://unitingtocombatntds.org/ntds/trachoma/</a:t>
            </a:r>
          </a:p>
        </p:txBody>
      </p:sp>
    </p:spTree>
    <p:extLst>
      <p:ext uri="{BB962C8B-B14F-4D97-AF65-F5344CB8AC3E}">
        <p14:creationId xmlns:p14="http://schemas.microsoft.com/office/powerpoint/2010/main" val="316759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1C05DA57-C906-4558-ADF6-E4F9922DB02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1" y="2022763"/>
            <a:ext cx="4861932" cy="3808399"/>
          </a:xfrm>
        </p:spPr>
        <p:txBody>
          <a:bodyPr>
            <a:normAutofit/>
          </a:bodyPr>
          <a:lstStyle/>
          <a:p>
            <a:r>
              <a:rPr lang="en-US" sz="2400" dirty="0"/>
              <a:t>Neglected tropical disease</a:t>
            </a:r>
          </a:p>
          <a:p>
            <a:r>
              <a:rPr lang="en-US" sz="2400" dirty="0"/>
              <a:t>Leading infectious cause of blindness globally</a:t>
            </a:r>
          </a:p>
          <a:p>
            <a:r>
              <a:rPr lang="en-US" sz="2400" dirty="0"/>
              <a:t>Caused by bacterium </a:t>
            </a:r>
            <a:r>
              <a:rPr lang="en-US" sz="2400" i="1" dirty="0"/>
              <a:t>Chlamydia trachomatis</a:t>
            </a:r>
          </a:p>
          <a:p>
            <a:r>
              <a:rPr lang="en-US" sz="2400" dirty="0"/>
              <a:t>Exists in the </a:t>
            </a:r>
            <a:r>
              <a:rPr lang="en-GB" sz="2400" dirty="0"/>
              <a:t>most deprived and ruralised areas of the world</a:t>
            </a:r>
            <a:endParaRPr lang="en-US" sz="2400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356EE597-12B2-43F9-89BF-DC247060E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3061"/>
            <a:ext cx="10972800" cy="5075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What is trachoma?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B2C597A-1068-409A-A003-3177902BD19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14565" y="2022763"/>
            <a:ext cx="5267836" cy="380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Clinical features:</a:t>
            </a:r>
          </a:p>
          <a:p>
            <a:r>
              <a:rPr lang="en-GB" sz="2400" dirty="0"/>
              <a:t>repeated infections scar the eyelids</a:t>
            </a:r>
          </a:p>
          <a:p>
            <a:r>
              <a:rPr lang="en-GB" sz="2400" dirty="0"/>
              <a:t>trachomatous trichiasis</a:t>
            </a:r>
          </a:p>
          <a:p>
            <a:r>
              <a:rPr lang="en-GB" sz="2400" dirty="0"/>
              <a:t>can lead to corneal opacification and irreversible blindness usually occurring into adulthood</a:t>
            </a:r>
          </a:p>
        </p:txBody>
      </p:sp>
      <p:pic>
        <p:nvPicPr>
          <p:cNvPr id="9" name="Picture 8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533BF71-1B42-497E-91B9-61F64098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149" y="4629149"/>
            <a:ext cx="2181224" cy="2181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A8D2BB-2723-4A65-A213-ECC39E3CD033}"/>
              </a:ext>
            </a:extLst>
          </p:cNvPr>
          <p:cNvSpPr txBox="1"/>
          <p:nvPr/>
        </p:nvSpPr>
        <p:spPr>
          <a:xfrm>
            <a:off x="9888810" y="6573059"/>
            <a:ext cx="22336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>
                    <a:lumMod val="50000"/>
                  </a:schemeClr>
                </a:solidFill>
              </a:rPr>
              <a:t>Photo: RTI / Damien Schumann</a:t>
            </a:r>
          </a:p>
        </p:txBody>
      </p:sp>
    </p:spTree>
    <p:extLst>
      <p:ext uri="{BB962C8B-B14F-4D97-AF65-F5344CB8AC3E}">
        <p14:creationId xmlns:p14="http://schemas.microsoft.com/office/powerpoint/2010/main" val="114186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A5EBD-B278-4793-83AD-FF875232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99" y="0"/>
            <a:ext cx="1180780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FF76E8-AB7D-4DD7-B244-39EFAE38C4AA}"/>
              </a:ext>
            </a:extLst>
          </p:cNvPr>
          <p:cNvSpPr txBox="1"/>
          <p:nvPr/>
        </p:nvSpPr>
        <p:spPr>
          <a:xfrm>
            <a:off x="6125736" y="5694557"/>
            <a:ext cx="5293112" cy="11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/>
              <a:t>Known to require interventions to eliminate trachoma</a:t>
            </a:r>
          </a:p>
          <a:p>
            <a:r>
              <a:rPr lang="en-GB" sz="1333" dirty="0"/>
              <a:t>May require interventions, further investigation needed</a:t>
            </a:r>
          </a:p>
          <a:p>
            <a:r>
              <a:rPr lang="en-GB" sz="1333" dirty="0"/>
              <a:t>Claims to have eliminated, but not validated</a:t>
            </a:r>
          </a:p>
          <a:p>
            <a:r>
              <a:rPr lang="en-GB" sz="1333" dirty="0"/>
              <a:t>Validated as having eliminated trachoma as a public health problem</a:t>
            </a:r>
          </a:p>
          <a:p>
            <a:r>
              <a:rPr lang="en-GB" sz="1333" dirty="0"/>
              <a:t>Thought to not require interventions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A3BFF-8485-43A1-9C0D-A8F1A639B539}"/>
              </a:ext>
            </a:extLst>
          </p:cNvPr>
          <p:cNvSpPr txBox="1"/>
          <p:nvPr/>
        </p:nvSpPr>
        <p:spPr>
          <a:xfrm>
            <a:off x="0" y="6529706"/>
            <a:ext cx="529311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/>
              <a:t>Adapted from: GET2020 database, 21 June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CC65B-2088-427B-B4CB-9D7A6110E1C5}"/>
              </a:ext>
            </a:extLst>
          </p:cNvPr>
          <p:cNvSpPr txBox="1"/>
          <p:nvPr/>
        </p:nvSpPr>
        <p:spPr>
          <a:xfrm>
            <a:off x="365760" y="3547911"/>
            <a:ext cx="2126165" cy="134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44</a:t>
            </a:r>
            <a:r>
              <a:rPr lang="en-GB" sz="1867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133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countries</a:t>
            </a:r>
            <a:r>
              <a:rPr lang="en-GB" sz="1867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1467" b="1" dirty="0">
                <a:solidFill>
                  <a:srgbClr val="643E8F"/>
                </a:solidFill>
              </a:rPr>
              <a:t>are known to require interventions for trachoma</a:t>
            </a:r>
            <a:endParaRPr lang="en-GB" sz="1867" b="1" dirty="0">
              <a:solidFill>
                <a:srgbClr val="643E8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2D1B8-A589-428B-9D6E-1E9F4321B674}"/>
              </a:ext>
            </a:extLst>
          </p:cNvPr>
          <p:cNvSpPr txBox="1"/>
          <p:nvPr/>
        </p:nvSpPr>
        <p:spPr>
          <a:xfrm>
            <a:off x="2780373" y="1013164"/>
            <a:ext cx="2068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dirty="0">
                <a:solidFill>
                  <a:srgbClr val="643E8F"/>
                </a:solidFill>
              </a:rPr>
              <a:t> </a:t>
            </a:r>
            <a:r>
              <a:rPr lang="en-GB" sz="3733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136.2</a:t>
            </a:r>
            <a:r>
              <a:rPr lang="en-GB" sz="1467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133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million people </a:t>
            </a:r>
            <a:r>
              <a:rPr lang="en-GB" sz="1467" b="1" dirty="0">
                <a:solidFill>
                  <a:srgbClr val="643E8F"/>
                </a:solidFill>
              </a:rPr>
              <a:t>are known to be at risk of trachoma globally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6FC47-97FC-4A60-8C3A-8AB27002C1F3}"/>
              </a:ext>
            </a:extLst>
          </p:cNvPr>
          <p:cNvSpPr txBox="1"/>
          <p:nvPr/>
        </p:nvSpPr>
        <p:spPr>
          <a:xfrm>
            <a:off x="7359904" y="3386231"/>
            <a:ext cx="2126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67.2</a:t>
            </a:r>
            <a:r>
              <a:rPr lang="en-GB" sz="1467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GB" sz="2133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million people </a:t>
            </a:r>
            <a:r>
              <a:rPr lang="en-GB" sz="1467" b="1" dirty="0">
                <a:solidFill>
                  <a:srgbClr val="643E8F"/>
                </a:solidFill>
              </a:rPr>
              <a:t>at risk in Ethiopia, the world’s most affected country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0F5D5-9CAC-445B-9D1C-79C7A7FA0253}"/>
              </a:ext>
            </a:extLst>
          </p:cNvPr>
          <p:cNvSpPr txBox="1"/>
          <p:nvPr/>
        </p:nvSpPr>
        <p:spPr>
          <a:xfrm>
            <a:off x="10051063" y="1683201"/>
            <a:ext cx="1948839" cy="167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1.8 </a:t>
            </a:r>
            <a:r>
              <a:rPr lang="en-GB" sz="2133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million people </a:t>
            </a:r>
            <a:r>
              <a:rPr lang="en-GB" sz="1467" b="1" dirty="0">
                <a:solidFill>
                  <a:srgbClr val="643E8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require surgery for trachomatous trichiasis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61302-ABA4-4A60-8122-63373C73B79D}"/>
              </a:ext>
            </a:extLst>
          </p:cNvPr>
          <p:cNvSpPr txBox="1"/>
          <p:nvPr/>
        </p:nvSpPr>
        <p:spPr>
          <a:xfrm>
            <a:off x="3686245" y="4276058"/>
            <a:ext cx="2068824" cy="1569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dirty="0">
                <a:solidFill>
                  <a:srgbClr val="01849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12</a:t>
            </a:r>
            <a:r>
              <a:rPr lang="en-GB" sz="1467" b="1" dirty="0">
                <a:solidFill>
                  <a:srgbClr val="01849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133" b="1" dirty="0">
                <a:solidFill>
                  <a:srgbClr val="01849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countries </a:t>
            </a:r>
            <a:r>
              <a:rPr lang="en-GB" sz="1467" b="1" dirty="0">
                <a:solidFill>
                  <a:srgbClr val="01849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have been validated as having eliminated trachoma as a public health problem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5C52F9-18B8-4AB4-83ED-7DA85B46531B}"/>
              </a:ext>
            </a:extLst>
          </p:cNvPr>
          <p:cNvCxnSpPr>
            <a:cxnSpLocks/>
          </p:cNvCxnSpPr>
          <p:nvPr/>
        </p:nvCxnSpPr>
        <p:spPr>
          <a:xfrm flipH="1" flipV="1">
            <a:off x="6765074" y="3033132"/>
            <a:ext cx="743415" cy="788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itle 2">
            <a:extLst>
              <a:ext uri="{FF2B5EF4-FFF2-40B4-BE49-F238E27FC236}">
                <a16:creationId xmlns:a16="http://schemas.microsoft.com/office/drawing/2014/main" id="{399D4E1C-16A6-48A5-857F-4429DB77C20A}"/>
              </a:ext>
            </a:extLst>
          </p:cNvPr>
          <p:cNvSpPr txBox="1">
            <a:spLocks/>
          </p:cNvSpPr>
          <p:nvPr/>
        </p:nvSpPr>
        <p:spPr>
          <a:xfrm>
            <a:off x="446048" y="193077"/>
            <a:ext cx="10972800" cy="5075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Global status of endemicity of trachoma</a:t>
            </a:r>
          </a:p>
        </p:txBody>
      </p:sp>
    </p:spTree>
    <p:extLst>
      <p:ext uri="{BB962C8B-B14F-4D97-AF65-F5344CB8AC3E}">
        <p14:creationId xmlns:p14="http://schemas.microsoft.com/office/powerpoint/2010/main" val="42368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938"/>
            <a:ext cx="10972800" cy="50755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GET2020 and the SAFE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5777"/>
            <a:ext cx="9099395" cy="470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WHO Alliance for the Global Elimination of Trachoma by 2020</a:t>
            </a:r>
          </a:p>
          <a:p>
            <a:pPr marL="0" indent="0">
              <a:buNone/>
            </a:pPr>
            <a:r>
              <a:rPr lang="en-GB" sz="2400" dirty="0"/>
              <a:t>“SAFE” strategy: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941100"/>
                </a:solidFill>
              </a:rPr>
              <a:t>Surgery</a:t>
            </a:r>
            <a:r>
              <a:rPr lang="en-GB" sz="2400" dirty="0"/>
              <a:t> to correct trachomatous trichiasis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941100"/>
                </a:solidFill>
              </a:rPr>
              <a:t>Antibiotics</a:t>
            </a:r>
            <a:r>
              <a:rPr lang="en-GB" sz="2400" dirty="0"/>
              <a:t> for</a:t>
            </a:r>
            <a:r>
              <a:rPr lang="en-GB" sz="2400" i="1" dirty="0"/>
              <a:t> C. trachomatis </a:t>
            </a:r>
            <a:r>
              <a:rPr lang="en-GB" sz="2400" dirty="0"/>
              <a:t>infection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941100"/>
                </a:solidFill>
              </a:rPr>
              <a:t>Facial cleanliness </a:t>
            </a:r>
            <a:r>
              <a:rPr lang="en-GB" sz="2400" dirty="0"/>
              <a:t>to reduce transmission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941100"/>
                </a:solidFill>
              </a:rPr>
              <a:t>Environmental improvement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WHO 2021-2030 road map for neglected tropical diseases (NTDs)</a:t>
            </a:r>
          </a:p>
          <a:p>
            <a:r>
              <a:rPr lang="en-GB" sz="2400" dirty="0"/>
              <a:t>2030 target for global elimination of trachoma as a public health problem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755271-A1A9-40B7-9D97-B9807C031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09" t="31127" r="26704" b="30698"/>
          <a:stretch/>
        </p:blipFill>
        <p:spPr>
          <a:xfrm>
            <a:off x="9859808" y="57153"/>
            <a:ext cx="2275040" cy="2181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C29F64-B154-47C2-AD1B-19949F63A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77" t="34741" r="25454" b="8868"/>
          <a:stretch/>
        </p:blipFill>
        <p:spPr>
          <a:xfrm>
            <a:off x="9869335" y="4629151"/>
            <a:ext cx="2275039" cy="2181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BAAADA-B62C-46F3-ABFF-9F48B27FC3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33" t="20832" r="43155" b="50000"/>
          <a:stretch/>
        </p:blipFill>
        <p:spPr>
          <a:xfrm>
            <a:off x="9854467" y="2343155"/>
            <a:ext cx="2275040" cy="218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42F4E-C53C-4D89-8C28-0EDB894D234B}"/>
              </a:ext>
            </a:extLst>
          </p:cNvPr>
          <p:cNvSpPr txBox="1"/>
          <p:nvPr/>
        </p:nvSpPr>
        <p:spPr>
          <a:xfrm>
            <a:off x="9826862" y="4287065"/>
            <a:ext cx="22336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>
                    <a:lumMod val="50000"/>
                  </a:schemeClr>
                </a:solidFill>
              </a:rPr>
              <a:t>Photo: CBM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B685AB-2C3D-49F6-8D03-2F3174E6DD99}"/>
              </a:ext>
            </a:extLst>
          </p:cNvPr>
          <p:cNvSpPr txBox="1"/>
          <p:nvPr/>
        </p:nvSpPr>
        <p:spPr>
          <a:xfrm>
            <a:off x="9785469" y="6573060"/>
            <a:ext cx="22336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>
                    <a:lumMod val="50000"/>
                  </a:schemeClr>
                </a:solidFill>
              </a:rPr>
              <a:t>Photo: Pfizer/William Vasquez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045776-EBC3-4E9D-A831-EA69AFDADDF5}"/>
              </a:ext>
            </a:extLst>
          </p:cNvPr>
          <p:cNvSpPr txBox="1"/>
          <p:nvPr/>
        </p:nvSpPr>
        <p:spPr>
          <a:xfrm>
            <a:off x="9806165" y="2001065"/>
            <a:ext cx="22336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>
                    <a:lumMod val="50000"/>
                  </a:schemeClr>
                </a:solidFill>
              </a:rPr>
              <a:t>Photo: ITI/ Mark Tuschman</a:t>
            </a:r>
          </a:p>
        </p:txBody>
      </p:sp>
    </p:spTree>
    <p:extLst>
      <p:ext uri="{BB962C8B-B14F-4D97-AF65-F5344CB8AC3E}">
        <p14:creationId xmlns:p14="http://schemas.microsoft.com/office/powerpoint/2010/main" val="144075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">
            <a:extLst>
              <a:ext uri="{FF2B5EF4-FFF2-40B4-BE49-F238E27FC236}">
                <a16:creationId xmlns:a16="http://schemas.microsoft.com/office/drawing/2014/main" id="{EB8E38D3-16D4-4D1B-9F4B-CEF696D2F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188" y="2900943"/>
            <a:ext cx="7082411" cy="3028788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>
                <a:latin typeface="+mn-lt"/>
              </a:rPr>
              <a:t>I will give an overview of the costs and economic evaluation estimates of trachoma interventions.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400" dirty="0">
                <a:latin typeface="+mn-lt"/>
              </a:rPr>
              <a:t>Assess the reporting and methodological quality, and investigate the uncertainty surrounding the estimates.</a:t>
            </a:r>
            <a:endParaRPr lang="en-US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7189" y="554131"/>
            <a:ext cx="4948811" cy="2153335"/>
          </a:xfrm>
        </p:spPr>
        <p:txBody>
          <a:bodyPr anchor="ctr">
            <a:normAutofit/>
          </a:bodyPr>
          <a:lstStyle/>
          <a:p>
            <a:r>
              <a:rPr lang="en-US" sz="6600" b="1" dirty="0">
                <a:solidFill>
                  <a:schemeClr val="accent5">
                    <a:lumMod val="50000"/>
                  </a:schemeClr>
                </a:solidFill>
              </a:rPr>
              <a:t>Aim and 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C79C2-42B8-6E4E-9D29-5E7D174B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09" t="31127" r="26704" b="30698"/>
          <a:stretch/>
        </p:blipFill>
        <p:spPr>
          <a:xfrm>
            <a:off x="9859808" y="57153"/>
            <a:ext cx="2275040" cy="2181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DF484-38D3-BB42-AACD-978A4E74B6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77" t="34741" r="25454" b="8868"/>
          <a:stretch/>
        </p:blipFill>
        <p:spPr>
          <a:xfrm>
            <a:off x="9869335" y="4629151"/>
            <a:ext cx="2275039" cy="2181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3F087F-6B9F-C441-8E64-B5888EC01D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33" t="20832" r="43155" b="50000"/>
          <a:stretch/>
        </p:blipFill>
        <p:spPr>
          <a:xfrm>
            <a:off x="9854467" y="2343155"/>
            <a:ext cx="2275040" cy="2181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73E658-EDCA-CD41-A330-823639F53BE9}"/>
              </a:ext>
            </a:extLst>
          </p:cNvPr>
          <p:cNvSpPr txBox="1"/>
          <p:nvPr/>
        </p:nvSpPr>
        <p:spPr>
          <a:xfrm>
            <a:off x="9826862" y="4287065"/>
            <a:ext cx="22336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>
                    <a:lumMod val="50000"/>
                  </a:schemeClr>
                </a:solidFill>
              </a:rPr>
              <a:t>Photo: CBM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157C4-B6B8-CF40-A535-CC295EDE028F}"/>
              </a:ext>
            </a:extLst>
          </p:cNvPr>
          <p:cNvSpPr txBox="1"/>
          <p:nvPr/>
        </p:nvSpPr>
        <p:spPr>
          <a:xfrm>
            <a:off x="9785469" y="6573060"/>
            <a:ext cx="22336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>
                    <a:lumMod val="50000"/>
                  </a:schemeClr>
                </a:solidFill>
              </a:rPr>
              <a:t>Photo: Pfizer/William Vasquez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6A7C66-B946-7348-BA0C-D5DACE74EBC4}"/>
              </a:ext>
            </a:extLst>
          </p:cNvPr>
          <p:cNvSpPr txBox="1"/>
          <p:nvPr/>
        </p:nvSpPr>
        <p:spPr>
          <a:xfrm>
            <a:off x="9806165" y="2001065"/>
            <a:ext cx="22336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bg1">
                    <a:lumMod val="50000"/>
                  </a:schemeClr>
                </a:solidFill>
              </a:rPr>
              <a:t>Photo: ITI/ Mark Tuschman</a:t>
            </a:r>
          </a:p>
        </p:txBody>
      </p:sp>
    </p:spTree>
    <p:extLst>
      <p:ext uri="{BB962C8B-B14F-4D97-AF65-F5344CB8AC3E}">
        <p14:creationId xmlns:p14="http://schemas.microsoft.com/office/powerpoint/2010/main" val="78068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B71D4F-96F8-F44B-9CED-0AFB8E6D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  <a:t>Search results</a:t>
            </a: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B404D7-3CF4-42F6-B828-24A7D6378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4456" y="1565703"/>
            <a:ext cx="4608513" cy="45196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/>
              <a:t>16 studies met the inclusion criteria for the review.</a:t>
            </a:r>
          </a:p>
          <a:p>
            <a:pPr marL="0" indent="0" algn="just">
              <a:buNone/>
            </a:pPr>
            <a:r>
              <a:rPr lang="en-GB" sz="2400" dirty="0"/>
              <a:t>82 estimates of the cost of trachoma interventions and </a:t>
            </a:r>
          </a:p>
          <a:p>
            <a:pPr marL="0" indent="0" algn="just">
              <a:buNone/>
            </a:pPr>
            <a:r>
              <a:rPr lang="en-GB" sz="2400" dirty="0"/>
              <a:t>76 ICER values were extracted in four categories of interventions:</a:t>
            </a:r>
          </a:p>
          <a:p>
            <a:pPr algn="just"/>
            <a:r>
              <a:rPr lang="en-GB" sz="2400" dirty="0"/>
              <a:t>MDA of azithromycin</a:t>
            </a:r>
          </a:p>
          <a:p>
            <a:pPr algn="just"/>
            <a:r>
              <a:rPr lang="en-GB" sz="2400" dirty="0"/>
              <a:t>Targeted (household) treatment with azithromycin</a:t>
            </a:r>
          </a:p>
          <a:p>
            <a:pPr algn="just"/>
            <a:r>
              <a:rPr lang="en-GB" sz="2400" dirty="0"/>
              <a:t>MDA of tetracycline</a:t>
            </a:r>
          </a:p>
          <a:p>
            <a:pPr algn="just"/>
            <a:r>
              <a:rPr lang="en-GB" sz="2400" dirty="0"/>
              <a:t>Trichiasis surgery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E43E63-AE47-4394-96CA-2434C5CCF053}"/>
              </a:ext>
            </a:extLst>
          </p:cNvPr>
          <p:cNvSpPr txBox="1"/>
          <p:nvPr/>
        </p:nvSpPr>
        <p:spPr>
          <a:xfrm>
            <a:off x="0" y="6462170"/>
            <a:ext cx="1149927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/>
              <a:t>MDA: mass drug administration; ICER: incremental cost-effectiveness ratio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472C9E-3BA6-A84D-8E23-8F6A01D84B21}"/>
              </a:ext>
            </a:extLst>
          </p:cNvPr>
          <p:cNvGrpSpPr/>
          <p:nvPr/>
        </p:nvGrpSpPr>
        <p:grpSpPr>
          <a:xfrm>
            <a:off x="5536826" y="1189705"/>
            <a:ext cx="6402176" cy="5343525"/>
            <a:chOff x="5536826" y="1189705"/>
            <a:chExt cx="6402176" cy="5343525"/>
          </a:xfrm>
        </p:grpSpPr>
        <p:sp>
          <p:nvSpPr>
            <p:cNvPr id="7" name="Rectangle: Rounded Corners 3">
              <a:extLst>
                <a:ext uri="{FF2B5EF4-FFF2-40B4-BE49-F238E27FC236}">
                  <a16:creationId xmlns:a16="http://schemas.microsoft.com/office/drawing/2014/main" id="{938A9748-64F9-BF47-8568-5A271C6ADBD1}"/>
                </a:ext>
              </a:extLst>
            </p:cNvPr>
            <p:cNvSpPr/>
            <p:nvPr/>
          </p:nvSpPr>
          <p:spPr>
            <a:xfrm>
              <a:off x="5536826" y="1189705"/>
              <a:ext cx="457200" cy="12287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Identification</a:t>
              </a:r>
              <a:endPara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ED26DFC6-63C3-8340-8884-B473A9F99C57}"/>
                </a:ext>
              </a:extLst>
            </p:cNvPr>
            <p:cNvSpPr/>
            <p:nvPr/>
          </p:nvSpPr>
          <p:spPr>
            <a:xfrm>
              <a:off x="5536826" y="2561305"/>
              <a:ext cx="457200" cy="12287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Screening</a:t>
              </a:r>
              <a:endPara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0753CCE1-CEA6-C647-892F-1D0479379FA1}"/>
                </a:ext>
              </a:extLst>
            </p:cNvPr>
            <p:cNvSpPr/>
            <p:nvPr/>
          </p:nvSpPr>
          <p:spPr>
            <a:xfrm>
              <a:off x="5536826" y="3932905"/>
              <a:ext cx="457200" cy="12287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Eligibility</a:t>
              </a:r>
              <a:endPara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5F07A72B-D528-ED4C-99FC-58F0B70305B3}"/>
                </a:ext>
              </a:extLst>
            </p:cNvPr>
            <p:cNvSpPr/>
            <p:nvPr/>
          </p:nvSpPr>
          <p:spPr>
            <a:xfrm>
              <a:off x="5536826" y="5304505"/>
              <a:ext cx="457200" cy="12287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Inclusion</a:t>
              </a:r>
              <a:endPara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AC3FAF39-733E-5040-8A12-ADDF7A33537A}"/>
                </a:ext>
              </a:extLst>
            </p:cNvPr>
            <p:cNvSpPr/>
            <p:nvPr/>
          </p:nvSpPr>
          <p:spPr>
            <a:xfrm>
              <a:off x="6094164" y="1189705"/>
              <a:ext cx="1495425" cy="7048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Records identified through PubMed search (n=238)</a:t>
              </a:r>
            </a:p>
          </p:txBody>
        </p:sp>
        <p:sp>
          <p:nvSpPr>
            <p:cNvPr id="12" name="Rectangle: Rounded Corners 8">
              <a:extLst>
                <a:ext uri="{FF2B5EF4-FFF2-40B4-BE49-F238E27FC236}">
                  <a16:creationId xmlns:a16="http://schemas.microsoft.com/office/drawing/2014/main" id="{BB680E43-F728-DE4E-9ECA-2ECC94120389}"/>
                </a:ext>
              </a:extLst>
            </p:cNvPr>
            <p:cNvSpPr/>
            <p:nvPr/>
          </p:nvSpPr>
          <p:spPr>
            <a:xfrm>
              <a:off x="7900403" y="1189705"/>
              <a:ext cx="1495425" cy="7048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Records identified through EMBASE search (n=286)</a:t>
              </a:r>
            </a:p>
          </p:txBody>
        </p:sp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id="{0E067ACE-DA8F-314A-9F82-CF3C6474A3DD}"/>
                </a:ext>
              </a:extLst>
            </p:cNvPr>
            <p:cNvSpPr/>
            <p:nvPr/>
          </p:nvSpPr>
          <p:spPr>
            <a:xfrm>
              <a:off x="9706642" y="1189705"/>
              <a:ext cx="1495425" cy="7048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Additional records found from other sources (n=81)</a:t>
              </a:r>
            </a:p>
          </p:txBody>
        </p:sp>
        <p:sp>
          <p:nvSpPr>
            <p:cNvPr id="14" name="Rectangle: Rounded Corners 10">
              <a:extLst>
                <a:ext uri="{FF2B5EF4-FFF2-40B4-BE49-F238E27FC236}">
                  <a16:creationId xmlns:a16="http://schemas.microsoft.com/office/drawing/2014/main" id="{84123758-6D37-CB4F-ABD4-57A68B5EFD2D}"/>
                </a:ext>
              </a:extLst>
            </p:cNvPr>
            <p:cNvSpPr/>
            <p:nvPr/>
          </p:nvSpPr>
          <p:spPr>
            <a:xfrm>
              <a:off x="7900402" y="2561305"/>
              <a:ext cx="1495425" cy="7048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/>
                </a:rPr>
                <a:t>Total records </a:t>
              </a: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screened after</a:t>
              </a:r>
              <a:r>
                <a:rPr lang="en-GB" sz="1100" dirty="0">
                  <a:effectLst/>
                  <a:ea typeface="Calibri" panose="020F0502020204030204" pitchFamily="34" charset="0"/>
                  <a:cs typeface="Times New Roman"/>
                </a:rPr>
                <a:t> duplicates removed (n=462)</a:t>
              </a:r>
            </a:p>
          </p:txBody>
        </p:sp>
        <p:sp>
          <p:nvSpPr>
            <p:cNvPr id="15" name="Rectangle: Rounded Corners 11">
              <a:extLst>
                <a:ext uri="{FF2B5EF4-FFF2-40B4-BE49-F238E27FC236}">
                  <a16:creationId xmlns:a16="http://schemas.microsoft.com/office/drawing/2014/main" id="{25C6D55D-C843-9A48-860E-438040C5BD45}"/>
                </a:ext>
              </a:extLst>
            </p:cNvPr>
            <p:cNvSpPr/>
            <p:nvPr/>
          </p:nvSpPr>
          <p:spPr>
            <a:xfrm>
              <a:off x="7900401" y="3932905"/>
              <a:ext cx="1495425" cy="7048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Full-text articles assessed</a:t>
              </a:r>
              <a:r>
                <a:rPr lang="en-GB" sz="1100" dirty="0">
                  <a:effectLst/>
                  <a:ea typeface="Calibri" panose="020F0502020204030204" pitchFamily="34" charset="0"/>
                  <a:cs typeface="Times New Roman"/>
                </a:rPr>
                <a:t> for</a:t>
              </a: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 </a:t>
              </a:r>
              <a:r>
                <a:rPr lang="en-GB" sz="1100" dirty="0">
                  <a:effectLst/>
                  <a:ea typeface="Calibri" panose="020F0502020204030204" pitchFamily="34" charset="0"/>
                  <a:cs typeface="Times New Roman"/>
                </a:rPr>
                <a:t>eligibility (n=</a:t>
              </a: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42</a:t>
              </a:r>
              <a:r>
                <a:rPr lang="en-GB" sz="1100" dirty="0">
                  <a:effectLst/>
                  <a:ea typeface="Calibri" panose="020F0502020204030204" pitchFamily="34" charset="0"/>
                  <a:cs typeface="Times New Roman"/>
                </a:rPr>
                <a:t>)</a:t>
              </a:r>
            </a:p>
          </p:txBody>
        </p:sp>
        <p:sp>
          <p:nvSpPr>
            <p:cNvPr id="16" name="Rectangle: Rounded Corners 12">
              <a:extLst>
                <a:ext uri="{FF2B5EF4-FFF2-40B4-BE49-F238E27FC236}">
                  <a16:creationId xmlns:a16="http://schemas.microsoft.com/office/drawing/2014/main" id="{44283C76-6494-EF49-8D3B-3DD2D3B428B1}"/>
                </a:ext>
              </a:extLst>
            </p:cNvPr>
            <p:cNvSpPr/>
            <p:nvPr/>
          </p:nvSpPr>
          <p:spPr>
            <a:xfrm>
              <a:off x="9983735" y="2562886"/>
              <a:ext cx="1955267" cy="7048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Records excluded after initial screening of titles and abstracts (n=420)</a:t>
              </a:r>
            </a:p>
          </p:txBody>
        </p:sp>
        <p:sp>
          <p:nvSpPr>
            <p:cNvPr id="17" name="Rectangle: Rounded Corners 13">
              <a:extLst>
                <a:ext uri="{FF2B5EF4-FFF2-40B4-BE49-F238E27FC236}">
                  <a16:creationId xmlns:a16="http://schemas.microsoft.com/office/drawing/2014/main" id="{65617512-CA7E-544A-BF64-16ADDEEEBE28}"/>
                </a:ext>
              </a:extLst>
            </p:cNvPr>
            <p:cNvSpPr/>
            <p:nvPr/>
          </p:nvSpPr>
          <p:spPr>
            <a:xfrm>
              <a:off x="7900401" y="5304504"/>
              <a:ext cx="1495425" cy="8569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/>
                </a:rPr>
                <a:t>Relevant studies </a:t>
              </a: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included</a:t>
              </a:r>
              <a:r>
                <a:rPr lang="en-GB" sz="1100" dirty="0">
                  <a:effectLst/>
                  <a:ea typeface="Calibri" panose="020F0502020204030204" pitchFamily="34" charset="0"/>
                  <a:cs typeface="Times New Roman"/>
                </a:rPr>
                <a:t> </a:t>
              </a: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for data extraction and synthesis </a:t>
              </a:r>
              <a:r>
                <a:rPr lang="en-GB" sz="1100" dirty="0">
                  <a:effectLst/>
                  <a:ea typeface="Calibri" panose="020F0502020204030204" pitchFamily="34" charset="0"/>
                  <a:cs typeface="Times New Roman"/>
                </a:rPr>
                <a:t>(n=</a:t>
              </a: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16</a:t>
              </a:r>
              <a:r>
                <a:rPr lang="en-GB" sz="1100" dirty="0">
                  <a:effectLst/>
                  <a:ea typeface="Calibri" panose="020F0502020204030204" pitchFamily="34" charset="0"/>
                  <a:cs typeface="Times New Roman"/>
                </a:rPr>
                <a:t>)</a:t>
              </a:r>
            </a:p>
          </p:txBody>
        </p:sp>
        <p:sp>
          <p:nvSpPr>
            <p:cNvPr id="18" name="Rectangle: Rounded Corners 14">
              <a:extLst>
                <a:ext uri="{FF2B5EF4-FFF2-40B4-BE49-F238E27FC236}">
                  <a16:creationId xmlns:a16="http://schemas.microsoft.com/office/drawing/2014/main" id="{E239DAB5-B437-7441-9FF7-A8037F338352}"/>
                </a:ext>
              </a:extLst>
            </p:cNvPr>
            <p:cNvSpPr/>
            <p:nvPr/>
          </p:nvSpPr>
          <p:spPr>
            <a:xfrm>
              <a:off x="9983731" y="3614322"/>
              <a:ext cx="1955271" cy="2915743"/>
            </a:xfrm>
            <a:prstGeom prst="roundRect">
              <a:avLst>
                <a:gd name="adj" fmla="val 942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</a:pPr>
              <a:r>
                <a:rPr lang="en-GB" sz="1100" dirty="0">
                  <a:effectLst/>
                  <a:ea typeface="Calibri" panose="020F0502020204030204" pitchFamily="34" charset="0"/>
                  <a:cs typeface="Times New Roman"/>
                </a:rPr>
                <a:t>Records excluded based on their full-text assessment (n=</a:t>
              </a: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26</a:t>
              </a:r>
              <a:r>
                <a:rPr lang="en-GB" sz="1100" dirty="0">
                  <a:effectLst/>
                  <a:ea typeface="Calibri" panose="020F0502020204030204" pitchFamily="34" charset="0"/>
                  <a:cs typeface="Times New Roman"/>
                </a:rPr>
                <a:t>):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</a:pPr>
              <a:endParaRPr lang="en-GB" sz="1100" dirty="0">
                <a:effectLst/>
                <a:ea typeface="Calibri" panose="020F0502020204030204" pitchFamily="34" charset="0"/>
                <a:cs typeface="Times New Roman"/>
              </a:endParaRPr>
            </a:p>
            <a:p>
              <a:pPr marL="171450" indent="-1714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Cost-analysis of conducting prevalence surveys / mapping (n=6)</a:t>
              </a:r>
            </a:p>
            <a:p>
              <a:pPr marL="171450" indent="-1714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Article not in English (n=1)</a:t>
              </a:r>
            </a:p>
            <a:p>
              <a:pPr marL="171450" indent="-1714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Willingness-to-pay study (n=1)</a:t>
              </a:r>
            </a:p>
            <a:p>
              <a:pPr marL="171450" indent="-1714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Not economic evaluations (n=14)</a:t>
              </a:r>
            </a:p>
            <a:p>
              <a:pPr marL="171450" indent="-1714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Not SAFE interventions (n=2)</a:t>
              </a:r>
            </a:p>
            <a:p>
              <a:pPr marL="171450" indent="-1714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GB" sz="1100" dirty="0">
                  <a:ea typeface="Calibri" panose="020F0502020204030204" pitchFamily="34" charset="0"/>
                  <a:cs typeface="Times New Roman"/>
                </a:rPr>
                <a:t>Conference abstract (n=2)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6BEE533-CE63-EA44-99DA-B4A201287BAD}"/>
                </a:ext>
              </a:extLst>
            </p:cNvPr>
            <p:cNvCxnSpPr>
              <a:stCxn id="14" idx="2"/>
              <a:endCxn id="15" idx="0"/>
            </p:cNvCxnSpPr>
            <p:nvPr/>
          </p:nvCxnSpPr>
          <p:spPr>
            <a:xfrm flipH="1">
              <a:off x="8648114" y="3266155"/>
              <a:ext cx="1" cy="666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BDCE55B-02A0-4347-8F55-D79C341DA008}"/>
                </a:ext>
              </a:extLst>
            </p:cNvPr>
            <p:cNvCxnSpPr>
              <a:cxnSpLocks/>
              <a:stCxn id="15" idx="2"/>
              <a:endCxn id="17" idx="0"/>
            </p:cNvCxnSpPr>
            <p:nvPr/>
          </p:nvCxnSpPr>
          <p:spPr>
            <a:xfrm>
              <a:off x="8648114" y="4637755"/>
              <a:ext cx="0" cy="666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198F467-7D10-E44A-85BD-03222F516A49}"/>
                </a:ext>
              </a:extLst>
            </p:cNvPr>
            <p:cNvCxnSpPr>
              <a:cxnSpLocks/>
              <a:stCxn id="14" idx="3"/>
              <a:endCxn id="16" idx="1"/>
            </p:cNvCxnSpPr>
            <p:nvPr/>
          </p:nvCxnSpPr>
          <p:spPr>
            <a:xfrm>
              <a:off x="9395827" y="2913730"/>
              <a:ext cx="587908" cy="1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2CB073A-7899-2441-B707-8EB7BB7687DE}"/>
                </a:ext>
              </a:extLst>
            </p:cNvPr>
            <p:cNvCxnSpPr>
              <a:cxnSpLocks/>
            </p:cNvCxnSpPr>
            <p:nvPr/>
          </p:nvCxnSpPr>
          <p:spPr>
            <a:xfrm>
              <a:off x="9396258" y="4276237"/>
              <a:ext cx="5874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or: Elbow 25">
              <a:extLst>
                <a:ext uri="{FF2B5EF4-FFF2-40B4-BE49-F238E27FC236}">
                  <a16:creationId xmlns:a16="http://schemas.microsoft.com/office/drawing/2014/main" id="{3BD74948-1B27-E24D-9FC7-77FACCF2CBBF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rot="16200000" flipH="1">
              <a:off x="7411621" y="1324811"/>
              <a:ext cx="666750" cy="180623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or: Elbow 27">
              <a:extLst>
                <a:ext uri="{FF2B5EF4-FFF2-40B4-BE49-F238E27FC236}">
                  <a16:creationId xmlns:a16="http://schemas.microsoft.com/office/drawing/2014/main" id="{214FB312-008D-004C-B9EC-F73825162264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 rot="5400000">
              <a:off x="9217860" y="1324810"/>
              <a:ext cx="666750" cy="180624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208612F-769C-6547-BBB4-2822F8CAE2C9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flipH="1">
              <a:off x="8648115" y="1894555"/>
              <a:ext cx="1" cy="666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997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B1113F4-C5A3-423C-8AC8-9121C94320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6190" y="1615733"/>
            <a:ext cx="3139620" cy="4069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8D040B-8B7F-4FE5-812C-216F75A23F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3040" y="1615734"/>
            <a:ext cx="3139620" cy="40698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4FF0BB-ED59-4AA5-9922-B38C99806B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59339" y="1615731"/>
            <a:ext cx="3139620" cy="4069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B3602F-29DC-4BE1-878C-8A6B25F7E53F}"/>
              </a:ext>
            </a:extLst>
          </p:cNvPr>
          <p:cNvSpPr txBox="1"/>
          <p:nvPr/>
        </p:nvSpPr>
        <p:spPr>
          <a:xfrm>
            <a:off x="1151349" y="5832765"/>
            <a:ext cx="313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Median = </a:t>
            </a:r>
            <a:r>
              <a:rPr lang="en-GB" sz="2400" b="1" dirty="0">
                <a:solidFill>
                  <a:srgbClr val="C00000"/>
                </a:solidFill>
              </a:rPr>
              <a:t>$1.14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0AA8C-D6F8-4EC6-863B-B22C881FCEA4}"/>
              </a:ext>
            </a:extLst>
          </p:cNvPr>
          <p:cNvSpPr txBox="1"/>
          <p:nvPr/>
        </p:nvSpPr>
        <p:spPr>
          <a:xfrm>
            <a:off x="4494169" y="5832765"/>
            <a:ext cx="391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Median = </a:t>
            </a:r>
            <a:r>
              <a:rPr lang="en-GB" sz="2400" b="1" dirty="0">
                <a:solidFill>
                  <a:srgbClr val="C00000"/>
                </a:solidFill>
              </a:rPr>
              <a:t>$3.46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3A239-F949-46A6-AFBA-7B607BB451D5}"/>
              </a:ext>
            </a:extLst>
          </p:cNvPr>
          <p:cNvSpPr txBox="1"/>
          <p:nvPr/>
        </p:nvSpPr>
        <p:spPr>
          <a:xfrm>
            <a:off x="8330951" y="5832764"/>
            <a:ext cx="36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Median = </a:t>
            </a:r>
            <a:r>
              <a:rPr lang="en-GB" sz="2400" b="1" dirty="0">
                <a:solidFill>
                  <a:srgbClr val="C00000"/>
                </a:solidFill>
              </a:rPr>
              <a:t>$0.68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80B685-2876-C14E-9ABB-87E56568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ea typeface="+mn-ea"/>
                <a:cs typeface="+mn-cs"/>
              </a:rPr>
              <a:t>Cost of trachoma control interventions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3821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C351D623-853F-466D-BAFA-37005BD6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Summary of the cost per disability-adjusted life year (DALY) averted estimates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1E10AE-E10F-5C41-B251-E4F9F0DB6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MDA of azithromycin: I$9,000 to I$65,000 per DALY averted.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can be considered cost effective in the African but not the South East Asian sub-region.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400" dirty="0"/>
              <a:t>Trichiasis surgery: </a:t>
            </a:r>
            <a:r>
              <a:rPr lang="en-GB" sz="2400" dirty="0"/>
              <a:t>I$13 to I$78 per DALY averted.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 Mass treatment of all children with tetracycline and targeted treatment with azithromycin have the potential to be cost-effective trachoma control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216387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64296C-C099-AE40-95FD-A4354579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Economic benefits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A53E4F-0108-6442-B0F9-EB93452A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Countries with known or suspected blinding trachoma have a potential productivity loss of </a:t>
            </a:r>
            <a:r>
              <a:rPr lang="en-GB" sz="2400" b="1" dirty="0">
                <a:solidFill>
                  <a:srgbClr val="C00000"/>
                </a:solidFill>
              </a:rPr>
              <a:t>$2.9 billion </a:t>
            </a:r>
            <a:r>
              <a:rPr lang="en-GB" sz="2400" dirty="0"/>
              <a:t>(1995 US $) and using 1998 productivity measures</a:t>
            </a:r>
            <a:r>
              <a:rPr lang="en-GB" sz="2400" baseline="30000" dirty="0"/>
              <a:t>1</a:t>
            </a:r>
            <a:r>
              <a:rPr lang="en-GB" sz="2400" dirty="0"/>
              <a:t> – may even be an underestimate of the total economic impact.</a:t>
            </a:r>
          </a:p>
          <a:p>
            <a:r>
              <a:rPr lang="en-GB" sz="2400" dirty="0"/>
              <a:t>The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potential economic benefit </a:t>
            </a:r>
            <a:r>
              <a:rPr lang="en-GB" sz="2400" dirty="0"/>
              <a:t>from productivity loss averted if NTD control/elimination was achieved by 2020 was estimated to be </a:t>
            </a:r>
            <a:r>
              <a:rPr lang="en-GB" sz="2400" b="1" dirty="0">
                <a:solidFill>
                  <a:srgbClr val="C00000"/>
                </a:solidFill>
              </a:rPr>
              <a:t>$0.71 billion </a:t>
            </a:r>
            <a:r>
              <a:rPr lang="en-GB" sz="2400" dirty="0"/>
              <a:t>in 2011-2020, and </a:t>
            </a:r>
            <a:r>
              <a:rPr lang="en-GB" sz="2400" b="1" dirty="0">
                <a:solidFill>
                  <a:srgbClr val="C00000"/>
                </a:solidFill>
              </a:rPr>
              <a:t>$3.6 billion </a:t>
            </a:r>
            <a:r>
              <a:rPr lang="en-GB" sz="2400" dirty="0"/>
              <a:t>in 2021-2030</a:t>
            </a:r>
            <a:r>
              <a:rPr lang="en-GB" sz="2400" baseline="30000" dirty="0"/>
              <a:t>2</a:t>
            </a:r>
            <a:r>
              <a:rPr lang="en-GB" sz="2400" dirty="0"/>
              <a:t>.</a:t>
            </a:r>
          </a:p>
          <a:p>
            <a:r>
              <a:rPr lang="en-GB" sz="2400" dirty="0"/>
              <a:t>Estimates useful for policymakers and advocacy groups in justifying continued investment in trachoma control (and integrated strategies for NTD prevention and elimination).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8A92BA-C268-B443-953D-B67656102177}"/>
              </a:ext>
            </a:extLst>
          </p:cNvPr>
          <p:cNvSpPr txBox="1"/>
          <p:nvPr/>
        </p:nvSpPr>
        <p:spPr>
          <a:xfrm>
            <a:off x="0" y="6377672"/>
            <a:ext cx="1174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11138">
              <a:buAutoNum type="arabicPeriod"/>
            </a:pPr>
            <a:r>
              <a:rPr lang="en-GB" sz="1000" dirty="0"/>
              <a:t>Frick, Kevin D et al. “Estimating the burden and economic impact of trachomatous visual loss.” </a:t>
            </a:r>
            <a:r>
              <a:rPr lang="en-GB" sz="1000" i="1" dirty="0"/>
              <a:t>Ophthalmic </a:t>
            </a:r>
            <a:r>
              <a:rPr lang="en-GB" sz="1000" i="1" dirty="0" err="1"/>
              <a:t>Epidemiol</a:t>
            </a:r>
            <a:r>
              <a:rPr lang="en-GB" sz="1000" dirty="0"/>
              <a:t> vol. 10,2 (2003): 121-32.</a:t>
            </a:r>
          </a:p>
          <a:p>
            <a:pPr marL="276225" indent="-211138">
              <a:buAutoNum type="arabicPeriod"/>
            </a:pPr>
            <a:r>
              <a:rPr lang="en-GB" sz="1000" dirty="0" err="1"/>
              <a:t>Redekop</a:t>
            </a:r>
            <a:r>
              <a:rPr lang="en-GB" sz="1000" dirty="0"/>
              <a:t>, William K et al. “The Socioeconomic Benefit to Individuals of Achieving the 2020 Targets for Five Preventive Chemotherapy Neglected Tropical Diseases.” </a:t>
            </a:r>
            <a:r>
              <a:rPr lang="en-GB" sz="1000" i="1" dirty="0" err="1"/>
              <a:t>PLoS</a:t>
            </a:r>
            <a:r>
              <a:rPr lang="en-GB" sz="1000" i="1" dirty="0"/>
              <a:t> </a:t>
            </a:r>
            <a:r>
              <a:rPr lang="en-GB" sz="1000" i="1" dirty="0" err="1"/>
              <a:t>Negl</a:t>
            </a:r>
            <a:r>
              <a:rPr lang="en-GB" sz="1000" i="1" dirty="0"/>
              <a:t> Trop Dis </a:t>
            </a:r>
            <a:r>
              <a:rPr lang="en-GB" sz="1000" dirty="0"/>
              <a:t>vol. 11,1 e0005289. (2017)</a:t>
            </a:r>
          </a:p>
        </p:txBody>
      </p:sp>
    </p:spTree>
    <p:extLst>
      <p:ext uri="{BB962C8B-B14F-4D97-AF65-F5344CB8AC3E}">
        <p14:creationId xmlns:p14="http://schemas.microsoft.com/office/powerpoint/2010/main" val="38561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14112</TotalTime>
  <Words>962</Words>
  <Application>Microsoft Office PowerPoint</Application>
  <PresentationFormat>Widescreen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Office Theme</vt:lpstr>
      <vt:lpstr>Economic evaluations of trachoma interventions</vt:lpstr>
      <vt:lpstr>What is trachoma?</vt:lpstr>
      <vt:lpstr>PowerPoint Presentation</vt:lpstr>
      <vt:lpstr>GET2020 and the SAFE strategy</vt:lpstr>
      <vt:lpstr>Aim and Objectives</vt:lpstr>
      <vt:lpstr>Search results</vt:lpstr>
      <vt:lpstr>Cost of trachoma control interventions</vt:lpstr>
      <vt:lpstr>Summary of the cost per disability-adjusted life year (DALY) averted estimates</vt:lpstr>
      <vt:lpstr>Economic benefits</vt:lpstr>
      <vt:lpstr>Key messages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evaluations of trachoma control</dc:title>
  <dc:creator>Microsoft Office User</dc:creator>
  <cp:lastModifiedBy>Forbes, Kathryn J</cp:lastModifiedBy>
  <cp:revision>17</cp:revision>
  <dcterms:created xsi:type="dcterms:W3CDTF">2022-03-12T11:12:56Z</dcterms:created>
  <dcterms:modified xsi:type="dcterms:W3CDTF">2022-03-29T07:42:22Z</dcterms:modified>
</cp:coreProperties>
</file>