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01" r:id="rId3"/>
    <p:sldId id="300" r:id="rId4"/>
    <p:sldId id="292" r:id="rId5"/>
    <p:sldId id="294" r:id="rId6"/>
    <p:sldId id="291" r:id="rId7"/>
    <p:sldId id="288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A0"/>
    <a:srgbClr val="3A63B6"/>
    <a:srgbClr val="922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0CE1D-D1FC-4C09-8888-2DE52B9FFC26}" v="175" dt="2022-03-29T19:03:38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8E896-310D-4FF2-B5BB-F4683427066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14DDA-4012-4F29-8B47-80D1EFE48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7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A82D-2F50-064A-AFA6-BC759E5C38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2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A82D-2F50-064A-AFA6-BC759E5C38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3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48D-6F61-4368-88C1-730AB30E157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4F22-4FDE-44BD-AC16-612B6B83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0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48D-6F61-4368-88C1-730AB30E157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4F22-4FDE-44BD-AC16-612B6B83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36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48D-6F61-4368-88C1-730AB30E157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4F22-4FDE-44BD-AC16-612B6B83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4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48D-6F61-4368-88C1-730AB30E157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4F22-4FDE-44BD-AC16-612B6B83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6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48D-6F61-4368-88C1-730AB30E157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4F22-4FDE-44BD-AC16-612B6B83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5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48D-6F61-4368-88C1-730AB30E157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4F22-4FDE-44BD-AC16-612B6B83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1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48D-6F61-4368-88C1-730AB30E157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4F22-4FDE-44BD-AC16-612B6B83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2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48D-6F61-4368-88C1-730AB30E157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4F22-4FDE-44BD-AC16-612B6B83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7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48D-6F61-4368-88C1-730AB30E157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4F22-4FDE-44BD-AC16-612B6B83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0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48D-6F61-4368-88C1-730AB30E157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4F22-4FDE-44BD-AC16-612B6B83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5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548D-6F61-4368-88C1-730AB30E157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4F22-4FDE-44BD-AC16-612B6B83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3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548D-6F61-4368-88C1-730AB30E1570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54F22-4FDE-44BD-AC16-612B6B836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3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tiff"/><Relationship Id="rId7" Type="http://schemas.openxmlformats.org/officeDocument/2006/relationships/image" Target="../media/image4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3.png"/><Relationship Id="rId10" Type="http://schemas.openxmlformats.org/officeDocument/2006/relationships/image" Target="../media/image5.png"/><Relationship Id="rId4" Type="http://schemas.openxmlformats.org/officeDocument/2006/relationships/image" Target="../media/image22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120524-202A-469E-B6DE-C478A3B3CDC2}"/>
              </a:ext>
            </a:extLst>
          </p:cNvPr>
          <p:cNvSpPr txBox="1">
            <a:spLocks/>
          </p:cNvSpPr>
          <p:nvPr/>
        </p:nvSpPr>
        <p:spPr>
          <a:xfrm>
            <a:off x="712470" y="2819817"/>
            <a:ext cx="7772400" cy="11594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/>
              <a:t>Secular changes in exposure to </a:t>
            </a:r>
            <a:r>
              <a:rPr lang="en-US" sz="2800" i="1" dirty="0"/>
              <a:t>Toxoplasma gondii</a:t>
            </a:r>
            <a:r>
              <a:rPr lang="en-US" sz="2800" dirty="0"/>
              <a:t>: Implications for congenital disease in human populations</a:t>
            </a:r>
            <a:endParaRPr lang="en-US" sz="2800" i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8FBD6FC-64BC-4562-A6D6-7AE8B2BD4700}"/>
              </a:ext>
            </a:extLst>
          </p:cNvPr>
          <p:cNvSpPr txBox="1">
            <a:spLocks/>
          </p:cNvSpPr>
          <p:nvPr/>
        </p:nvSpPr>
        <p:spPr>
          <a:xfrm>
            <a:off x="1169670" y="4700589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9222B0"/>
                </a:solidFill>
                <a:latin typeface="+mj-lt"/>
              </a:rPr>
              <a:t>Gregory Milne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339C9-2C84-4EFB-8031-6C0A0CE423B2}"/>
              </a:ext>
            </a:extLst>
          </p:cNvPr>
          <p:cNvSpPr txBox="1"/>
          <p:nvPr/>
        </p:nvSpPr>
        <p:spPr>
          <a:xfrm>
            <a:off x="3309436" y="1551416"/>
            <a:ext cx="2578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rgbClr val="9222B0"/>
              </a:solidFill>
              <a:latin typeface="+mj-lt"/>
            </a:endParaRPr>
          </a:p>
        </p:txBody>
      </p:sp>
      <p:pic>
        <p:nvPicPr>
          <p:cNvPr id="11" name="Picture 2" descr="Home | LIDo DTP">
            <a:extLst>
              <a:ext uri="{FF2B5EF4-FFF2-40B4-BE49-F238E27FC236}">
                <a16:creationId xmlns:a16="http://schemas.microsoft.com/office/drawing/2014/main" id="{6CCE4D0D-A66F-4C2C-ADF9-26DA9E0E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4" y="625955"/>
            <a:ext cx="2659906" cy="8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oyal Veterinary College | University Guide for Parents">
            <a:extLst>
              <a:ext uri="{FF2B5EF4-FFF2-40B4-BE49-F238E27FC236}">
                <a16:creationId xmlns:a16="http://schemas.microsoft.com/office/drawing/2014/main" id="{6A8D80FF-C02C-4662-8085-524DAFD3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65" y="476311"/>
            <a:ext cx="1649715" cy="94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1180A9-DD4B-42B9-8884-520609395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01" y="6283612"/>
            <a:ext cx="432511" cy="390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F2D553-70C3-4A48-8095-ED05C8C99A2E}"/>
              </a:ext>
            </a:extLst>
          </p:cNvPr>
          <p:cNvSpPr txBox="1"/>
          <p:nvPr/>
        </p:nvSpPr>
        <p:spPr>
          <a:xfrm>
            <a:off x="402875" y="6356351"/>
            <a:ext cx="126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@GC_Milne</a:t>
            </a:r>
          </a:p>
        </p:txBody>
      </p:sp>
      <p:pic>
        <p:nvPicPr>
          <p:cNvPr id="16" name="Picture 2" descr="LCNTDR Research Afternoon - Genetic diversity of NTD pathogens | LCNTDR">
            <a:extLst>
              <a:ext uri="{FF2B5EF4-FFF2-40B4-BE49-F238E27FC236}">
                <a16:creationId xmlns:a16="http://schemas.microsoft.com/office/drawing/2014/main" id="{04D09480-6087-449A-B0B6-5658534A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27" y="621959"/>
            <a:ext cx="1798945" cy="92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891856-35CC-446B-8B21-186C33D0BAE0}"/>
              </a:ext>
            </a:extLst>
          </p:cNvPr>
          <p:cNvSpPr txBox="1"/>
          <p:nvPr/>
        </p:nvSpPr>
        <p:spPr>
          <a:xfrm>
            <a:off x="3253012" y="1551414"/>
            <a:ext cx="2691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9222B0"/>
                </a:solidFill>
                <a:latin typeface="+mj-lt"/>
                <a:ea typeface="Calibri" panose="020F0502020204030204" pitchFamily="34" charset="0"/>
              </a:rPr>
              <a:t>Anniversary Event, March 2022</a:t>
            </a:r>
            <a:endParaRPr lang="en-GB" sz="1200" dirty="0">
              <a:solidFill>
                <a:srgbClr val="9222B0"/>
              </a:solidFill>
              <a:latin typeface="+mj-lt"/>
            </a:endParaRPr>
          </a:p>
        </p:txBody>
      </p:sp>
      <p:pic>
        <p:nvPicPr>
          <p:cNvPr id="12" name="Picture 2" descr="Email icon envelopemail symbol message sign Vector Image">
            <a:extLst>
              <a:ext uri="{FF2B5EF4-FFF2-40B4-BE49-F238E27FC236}">
                <a16:creationId xmlns:a16="http://schemas.microsoft.com/office/drawing/2014/main" id="{C01BFF38-8337-4426-A45E-34EE94890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8" b="23617"/>
          <a:stretch/>
        </p:blipFill>
        <p:spPr bwMode="auto">
          <a:xfrm>
            <a:off x="7146380" y="6375226"/>
            <a:ext cx="410273" cy="2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CA0C12-0FB9-45D6-925F-A7C76F4D4C3B}"/>
              </a:ext>
            </a:extLst>
          </p:cNvPr>
          <p:cNvSpPr txBox="1"/>
          <p:nvPr/>
        </p:nvSpPr>
        <p:spPr>
          <a:xfrm>
            <a:off x="7361937" y="6350400"/>
            <a:ext cx="1536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gmilne@rvc.ac.uk</a:t>
            </a:r>
          </a:p>
        </p:txBody>
      </p:sp>
    </p:spTree>
    <p:extLst>
      <p:ext uri="{BB962C8B-B14F-4D97-AF65-F5344CB8AC3E}">
        <p14:creationId xmlns:p14="http://schemas.microsoft.com/office/powerpoint/2010/main" val="70620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E5D5-09C3-7B46-9E77-06807EEE6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379086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+mj-lt"/>
              </a:rPr>
              <a:t>Disproportionately affects lower income, minority &amp; indigenous populations</a:t>
            </a:r>
          </a:p>
          <a:p>
            <a:r>
              <a:rPr lang="en-GB" sz="1600" dirty="0">
                <a:latin typeface="+mj-lt"/>
              </a:rPr>
              <a:t>Often chronic condition, exacerbated by immunosuppression</a:t>
            </a:r>
          </a:p>
          <a:p>
            <a:r>
              <a:rPr lang="en-GB" sz="1600" dirty="0">
                <a:latin typeface="+mj-lt"/>
              </a:rPr>
              <a:t>Interventions largely in high-income countries</a:t>
            </a:r>
          </a:p>
          <a:p>
            <a:pPr marL="0" indent="0">
              <a:buNone/>
            </a:pPr>
            <a:endParaRPr lang="en-GB" sz="16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75F26-C3AE-4F5B-8AD4-DA784A05157A}"/>
              </a:ext>
            </a:extLst>
          </p:cNvPr>
          <p:cNvSpPr/>
          <p:nvPr/>
        </p:nvSpPr>
        <p:spPr>
          <a:xfrm>
            <a:off x="0" y="3649"/>
            <a:ext cx="1828800" cy="609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Background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D32EDA-4A95-4807-9457-958443E247A8}"/>
              </a:ext>
            </a:extLst>
          </p:cNvPr>
          <p:cNvSpPr/>
          <p:nvPr/>
        </p:nvSpPr>
        <p:spPr>
          <a:xfrm>
            <a:off x="18288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Research questions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092497-1CC7-49A6-BA29-727684B59570}"/>
              </a:ext>
            </a:extLst>
          </p:cNvPr>
          <p:cNvSpPr/>
          <p:nvPr/>
        </p:nvSpPr>
        <p:spPr>
          <a:xfrm>
            <a:off x="36576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Methods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507028-5204-4A02-8DEA-D3412E18C8A2}"/>
              </a:ext>
            </a:extLst>
          </p:cNvPr>
          <p:cNvSpPr/>
          <p:nvPr/>
        </p:nvSpPr>
        <p:spPr>
          <a:xfrm>
            <a:off x="54864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CAFFCB-6C19-4E49-AFE8-BDBABA056EC2}"/>
              </a:ext>
            </a:extLst>
          </p:cNvPr>
          <p:cNvSpPr/>
          <p:nvPr/>
        </p:nvSpPr>
        <p:spPr>
          <a:xfrm>
            <a:off x="73152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Discussion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288B3CC-3470-4486-9BD4-362F6B524BB8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rgbClr val="9222B0"/>
                </a:solidFill>
              </a:rPr>
              <a:t>Toxoplasma</a:t>
            </a:r>
            <a:r>
              <a:rPr lang="en-US" sz="2800" dirty="0">
                <a:solidFill>
                  <a:srgbClr val="9222B0"/>
                </a:solidFill>
              </a:rPr>
              <a:t>: an NTD?</a:t>
            </a:r>
            <a:endParaRPr lang="en-GB" sz="2800" dirty="0">
              <a:solidFill>
                <a:srgbClr val="9222B0"/>
              </a:solidFill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A252CBC-D518-49A6-9FAE-0BD3C431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0E1-A936-438C-837D-C897A29979D4}" type="slidenum">
              <a:rPr lang="en-GB" smtClean="0"/>
              <a:t>2</a:t>
            </a:fld>
            <a:endParaRPr lang="en-GB"/>
          </a:p>
        </p:txBody>
      </p:sp>
      <p:pic>
        <p:nvPicPr>
          <p:cNvPr id="1026" name="Picture 2" descr="CDC (@CDCgov) / Twitter">
            <a:extLst>
              <a:ext uri="{FF2B5EF4-FFF2-40B4-BE49-F238E27FC236}">
                <a16:creationId xmlns:a16="http://schemas.microsoft.com/office/drawing/2014/main" id="{F6537BFE-8A60-4305-9FC1-88EC9852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85" y="3961478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6F2703-25B7-4111-8509-E74471B90BF2}"/>
              </a:ext>
            </a:extLst>
          </p:cNvPr>
          <p:cNvSpPr txBox="1"/>
          <p:nvPr/>
        </p:nvSpPr>
        <p:spPr>
          <a:xfrm>
            <a:off x="1538592" y="4009103"/>
            <a:ext cx="276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35A0"/>
                </a:solidFill>
                <a:latin typeface="+mj-lt"/>
              </a:rPr>
              <a:t>“</a:t>
            </a:r>
            <a:r>
              <a:rPr lang="en-US" sz="1600" dirty="0">
                <a:solidFill>
                  <a:srgbClr val="0035A0"/>
                </a:solidFill>
                <a:latin typeface="+mj-lt"/>
              </a:rPr>
              <a:t>Toxoplasmosis is considered one of the neglected parasitic infections of the United States”</a:t>
            </a:r>
            <a:endParaRPr lang="en-GB" sz="1600" dirty="0">
              <a:solidFill>
                <a:srgbClr val="0035A0"/>
              </a:solidFill>
              <a:latin typeface="+mj-lt"/>
            </a:endParaRPr>
          </a:p>
          <a:p>
            <a:pPr algn="ctr"/>
            <a:endParaRPr lang="en-GB" sz="1600" dirty="0">
              <a:solidFill>
                <a:srgbClr val="0035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19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E5D5-09C3-7B46-9E77-06807EEE6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379086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+mj-lt"/>
              </a:rPr>
              <a:t>First-time exposure in pregnancy (transplacental passage of asexual ‘tachyzoites’)</a:t>
            </a:r>
          </a:p>
          <a:p>
            <a:r>
              <a:rPr lang="en-GB" sz="1600" dirty="0">
                <a:latin typeface="+mj-lt"/>
              </a:rPr>
              <a:t>190,000 cases/year (temporal component?)</a:t>
            </a:r>
          </a:p>
          <a:p>
            <a:r>
              <a:rPr lang="en-GB" sz="1600" dirty="0">
                <a:latin typeface="+mj-lt"/>
              </a:rPr>
              <a:t>Significant clinical consequences</a:t>
            </a: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pPr marL="0" indent="0">
              <a:buNone/>
            </a:pPr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Few countries offer prenatal or neonatal screening </a:t>
            </a:r>
            <a:endParaRPr lang="en-US" sz="16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75F26-C3AE-4F5B-8AD4-DA784A05157A}"/>
              </a:ext>
            </a:extLst>
          </p:cNvPr>
          <p:cNvSpPr/>
          <p:nvPr/>
        </p:nvSpPr>
        <p:spPr>
          <a:xfrm>
            <a:off x="0" y="3649"/>
            <a:ext cx="1828800" cy="609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Background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D32EDA-4A95-4807-9457-958443E247A8}"/>
              </a:ext>
            </a:extLst>
          </p:cNvPr>
          <p:cNvSpPr/>
          <p:nvPr/>
        </p:nvSpPr>
        <p:spPr>
          <a:xfrm>
            <a:off x="18288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Research questions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092497-1CC7-49A6-BA29-727684B59570}"/>
              </a:ext>
            </a:extLst>
          </p:cNvPr>
          <p:cNvSpPr/>
          <p:nvPr/>
        </p:nvSpPr>
        <p:spPr>
          <a:xfrm>
            <a:off x="36576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Methods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507028-5204-4A02-8DEA-D3412E18C8A2}"/>
              </a:ext>
            </a:extLst>
          </p:cNvPr>
          <p:cNvSpPr/>
          <p:nvPr/>
        </p:nvSpPr>
        <p:spPr>
          <a:xfrm>
            <a:off x="54864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CAFFCB-6C19-4E49-AFE8-BDBABA056EC2}"/>
              </a:ext>
            </a:extLst>
          </p:cNvPr>
          <p:cNvSpPr/>
          <p:nvPr/>
        </p:nvSpPr>
        <p:spPr>
          <a:xfrm>
            <a:off x="73152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Discussion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288B3CC-3470-4486-9BD4-362F6B524BB8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9222B0"/>
                </a:solidFill>
              </a:rPr>
              <a:t>Human congenital toxoplasmosis</a:t>
            </a:r>
            <a:endParaRPr lang="en-GB" sz="2800" dirty="0">
              <a:solidFill>
                <a:srgbClr val="9222B0"/>
              </a:solidFill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A252CBC-D518-49A6-9FAE-0BD3C431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0E1-A936-438C-837D-C897A29979D4}" type="slidenum">
              <a:rPr lang="en-GB" smtClean="0"/>
              <a:t>3</a:t>
            </a:fld>
            <a:endParaRPr lang="en-GB"/>
          </a:p>
        </p:txBody>
      </p:sp>
      <p:pic>
        <p:nvPicPr>
          <p:cNvPr id="2052" name="Picture 4" descr="Toxoplasmosis Chorioretinitis - August, 2020 - Illinois Retina Associates">
            <a:extLst>
              <a:ext uri="{FF2B5EF4-FFF2-40B4-BE49-F238E27FC236}">
                <a16:creationId xmlns:a16="http://schemas.microsoft.com/office/drawing/2014/main" id="{7FE91EB4-2494-4545-B3E2-3FB8D5A5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023802"/>
            <a:ext cx="2103120" cy="180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xoplasmosis | Radiology Key">
            <a:extLst>
              <a:ext uri="{FF2B5EF4-FFF2-40B4-BE49-F238E27FC236}">
                <a16:creationId xmlns:a16="http://schemas.microsoft.com/office/drawing/2014/main" id="{7F6D4329-0A45-48AC-AC92-CAE93670D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/>
          <a:stretch/>
        </p:blipFill>
        <p:spPr bwMode="auto">
          <a:xfrm>
            <a:off x="3750946" y="2992443"/>
            <a:ext cx="1411605" cy="181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4DAB33-FE69-4742-86C4-5F3F03A5CA06}"/>
              </a:ext>
            </a:extLst>
          </p:cNvPr>
          <p:cNvSpPr txBox="1"/>
          <p:nvPr/>
        </p:nvSpPr>
        <p:spPr>
          <a:xfrm>
            <a:off x="781050" y="4805725"/>
            <a:ext cx="210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22B0"/>
                </a:solidFill>
                <a:latin typeface="+mj-lt"/>
              </a:rPr>
              <a:t>Chorioretinitis</a:t>
            </a:r>
            <a:endParaRPr lang="en-GB" sz="1600" dirty="0">
              <a:solidFill>
                <a:srgbClr val="9222B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73D3C2-8844-49A7-9B03-816C0D8C98BE}"/>
              </a:ext>
            </a:extLst>
          </p:cNvPr>
          <p:cNvSpPr txBox="1"/>
          <p:nvPr/>
        </p:nvSpPr>
        <p:spPr>
          <a:xfrm>
            <a:off x="3374708" y="4805725"/>
            <a:ext cx="2186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22B0"/>
                </a:solidFill>
                <a:latin typeface="+mj-lt"/>
              </a:rPr>
              <a:t>Intracranial calcifications</a:t>
            </a:r>
            <a:endParaRPr lang="en-GB" sz="1600" dirty="0">
              <a:solidFill>
                <a:srgbClr val="9222B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E7D54-46FA-45A1-9382-202C5D77E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518" y="3023802"/>
            <a:ext cx="1495630" cy="17819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555963-D6F4-4970-B33F-E7C9A379AD04}"/>
              </a:ext>
            </a:extLst>
          </p:cNvPr>
          <p:cNvSpPr txBox="1"/>
          <p:nvPr/>
        </p:nvSpPr>
        <p:spPr>
          <a:xfrm>
            <a:off x="5703673" y="4805725"/>
            <a:ext cx="2186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22B0"/>
                </a:solidFill>
                <a:latin typeface="+mj-lt"/>
              </a:rPr>
              <a:t>Hydrocephalus</a:t>
            </a:r>
            <a:endParaRPr lang="en-GB" sz="1600" dirty="0">
              <a:solidFill>
                <a:srgbClr val="9222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7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F8A59-105F-443D-90E6-47B9B1B9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6165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+mj-lt"/>
              </a:rPr>
              <a:t>How do secular changes in exposure translate into congenital toxoplasmosis (CT) incidence?</a:t>
            </a:r>
          </a:p>
          <a:p>
            <a:pPr lvl="1"/>
            <a:r>
              <a:rPr lang="en-GB" sz="1400" dirty="0">
                <a:latin typeface="+mj-lt"/>
              </a:rPr>
              <a:t>In high-transmission settings, could declines translate into paradoxical increases in CT cases?</a:t>
            </a:r>
          </a:p>
          <a:p>
            <a:pPr lvl="1"/>
            <a:r>
              <a:rPr lang="en-GB" sz="1400" dirty="0">
                <a:latin typeface="+mj-lt"/>
              </a:rPr>
              <a:t>‘Peak shift’ dynamics</a:t>
            </a:r>
          </a:p>
          <a:p>
            <a:endParaRPr lang="en-GB" sz="1600" dirty="0">
              <a:latin typeface="+mj-lt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F21EE2-841D-4BB4-A093-DBF00ECC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0E1-A936-438C-837D-C897A29979D4}" type="slidenum">
              <a:rPr lang="en-GB" smtClean="0"/>
              <a:t>4</a:t>
            </a:fld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E7ED242-003C-40CB-A6A3-90C864674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9" b="16981"/>
          <a:stretch/>
        </p:blipFill>
        <p:spPr bwMode="auto">
          <a:xfrm>
            <a:off x="7707293" y="716799"/>
            <a:ext cx="131518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50392E-40BF-4A98-8D4F-D664A83C4AAC}"/>
              </a:ext>
            </a:extLst>
          </p:cNvPr>
          <p:cNvSpPr txBox="1"/>
          <p:nvPr/>
        </p:nvSpPr>
        <p:spPr>
          <a:xfrm>
            <a:off x="7620786" y="1025120"/>
            <a:ext cx="148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35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Milne, Webster &amp; Walker (under review)</a:t>
            </a:r>
            <a:endParaRPr lang="en-US" sz="1000" i="1" dirty="0">
              <a:solidFill>
                <a:srgbClr val="0035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3E6990-06AB-4BE3-8564-595BBD179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1" t="3848"/>
          <a:stretch/>
        </p:blipFill>
        <p:spPr>
          <a:xfrm>
            <a:off x="2839549" y="3299885"/>
            <a:ext cx="3464902" cy="21314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055890-1097-4CE6-BCAA-59F9B381B507}"/>
              </a:ext>
            </a:extLst>
          </p:cNvPr>
          <p:cNvSpPr txBox="1"/>
          <p:nvPr/>
        </p:nvSpPr>
        <p:spPr>
          <a:xfrm>
            <a:off x="2933448" y="5429479"/>
            <a:ext cx="22525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>
                <a:solidFill>
                  <a:srgbClr val="0035A0"/>
                </a:solidFill>
                <a:latin typeface="+mj-lt"/>
              </a:rPr>
              <a:t>Woolhouse</a:t>
            </a:r>
            <a:r>
              <a:rPr lang="en-GB" sz="800" dirty="0">
                <a:solidFill>
                  <a:srgbClr val="0035A0"/>
                </a:solidFill>
                <a:latin typeface="+mj-lt"/>
              </a:rPr>
              <a:t> M, 1998. Parasitology Today, 14(10)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445FA7-2B55-4E2C-917B-2C8C96B5E04B}"/>
              </a:ext>
            </a:extLst>
          </p:cNvPr>
          <p:cNvSpPr/>
          <p:nvPr/>
        </p:nvSpPr>
        <p:spPr>
          <a:xfrm>
            <a:off x="0" y="3649"/>
            <a:ext cx="1828800" cy="609600"/>
          </a:xfrm>
          <a:prstGeom prst="rect">
            <a:avLst/>
          </a:prstGeom>
          <a:solidFill>
            <a:srgbClr val="DBDBDB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A6A6A6"/>
                </a:solidFill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8E3FBB-408D-4812-A010-61881C3E69BE}"/>
              </a:ext>
            </a:extLst>
          </p:cNvPr>
          <p:cNvSpPr/>
          <p:nvPr/>
        </p:nvSpPr>
        <p:spPr>
          <a:xfrm>
            <a:off x="1828800" y="3649"/>
            <a:ext cx="1828800" cy="609600"/>
          </a:xfrm>
          <a:prstGeom prst="rect">
            <a:avLst/>
          </a:prstGeom>
          <a:solidFill>
            <a:srgbClr val="B4C7E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Research question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402CC0-71F8-4955-90DF-A348F4772F2F}"/>
              </a:ext>
            </a:extLst>
          </p:cNvPr>
          <p:cNvSpPr/>
          <p:nvPr/>
        </p:nvSpPr>
        <p:spPr>
          <a:xfrm>
            <a:off x="36576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Methods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B3668C-9056-4640-B2BD-2942590A2BFF}"/>
              </a:ext>
            </a:extLst>
          </p:cNvPr>
          <p:cNvSpPr/>
          <p:nvPr/>
        </p:nvSpPr>
        <p:spPr>
          <a:xfrm>
            <a:off x="54864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A5C9A5-D2E7-4E85-A2A5-529B366CFC1F}"/>
              </a:ext>
            </a:extLst>
          </p:cNvPr>
          <p:cNvSpPr/>
          <p:nvPr/>
        </p:nvSpPr>
        <p:spPr>
          <a:xfrm>
            <a:off x="73152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Discussion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3D5EC2-F6CD-4265-A0C8-E20982E5E7A5}"/>
              </a:ext>
            </a:extLst>
          </p:cNvPr>
          <p:cNvSpPr txBox="1"/>
          <p:nvPr/>
        </p:nvSpPr>
        <p:spPr>
          <a:xfrm>
            <a:off x="1604051" y="3927832"/>
            <a:ext cx="129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222B0"/>
                </a:solidFill>
                <a:latin typeface="+mj-lt"/>
              </a:rPr>
              <a:t>Probability of infection (%)</a:t>
            </a:r>
            <a:endParaRPr lang="en-GB" sz="1600" dirty="0">
              <a:solidFill>
                <a:srgbClr val="9222B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5BF13C9-40E4-4E02-BC1C-C59F083DF157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9222B0"/>
                </a:solidFill>
              </a:rPr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185884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yesian updating of the prior distribution to posterior distribution.... |  Download Scientific Diagram">
            <a:extLst>
              <a:ext uri="{FF2B5EF4-FFF2-40B4-BE49-F238E27FC236}">
                <a16:creationId xmlns:a16="http://schemas.microsoft.com/office/drawing/2014/main" id="{1C73244B-8A27-4B7B-B9DE-F7090EEAF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t="1030" r="11582" b="4608"/>
          <a:stretch/>
        </p:blipFill>
        <p:spPr bwMode="auto">
          <a:xfrm>
            <a:off x="6177241" y="1315279"/>
            <a:ext cx="1676982" cy="118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65C9CC-9F7A-4AF0-ADA1-F26F4F8B2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028726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+mj-lt"/>
              </a:rPr>
              <a:t>Tracks change in seroprevalence over age and time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Fit to longitudinal country-specific seroprevalence data (accounting for demographics)</a:t>
            </a:r>
          </a:p>
          <a:p>
            <a:pPr marL="0" indent="0">
              <a:buNone/>
            </a:pPr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Estimate the CT incidence by</a:t>
            </a:r>
          </a:p>
        </p:txBody>
      </p:sp>
      <p:pic>
        <p:nvPicPr>
          <p:cNvPr id="32" name="Picture 31" descr="Chart&#10;&#10;Description automatically generated">
            <a:extLst>
              <a:ext uri="{FF2B5EF4-FFF2-40B4-BE49-F238E27FC236}">
                <a16:creationId xmlns:a16="http://schemas.microsoft.com/office/drawing/2014/main" id="{1AF52137-BE41-4CC5-A6B6-911BCAA8A6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r="37135" b="10264"/>
          <a:stretch/>
        </p:blipFill>
        <p:spPr>
          <a:xfrm>
            <a:off x="516145" y="4114776"/>
            <a:ext cx="2237078" cy="206143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410A5C-DBFB-43EB-8256-E87A72C1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0E1-A936-438C-837D-C897A29979D4}" type="slidenum">
              <a:rPr lang="en-GB" smtClean="0"/>
              <a:t>5</a:t>
            </a:fld>
            <a:endParaRPr lang="en-GB" dirty="0"/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28666829-44EA-45EE-851A-75C4AFBC1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9" b="16981"/>
          <a:stretch/>
        </p:blipFill>
        <p:spPr bwMode="auto">
          <a:xfrm>
            <a:off x="7707293" y="716799"/>
            <a:ext cx="131518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901709-428E-4F9B-BA6F-51B394371AF7}"/>
              </a:ext>
            </a:extLst>
          </p:cNvPr>
          <p:cNvSpPr txBox="1"/>
          <p:nvPr/>
        </p:nvSpPr>
        <p:spPr>
          <a:xfrm>
            <a:off x="7620786" y="1025120"/>
            <a:ext cx="148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35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Milne, Webster &amp; Walker (under review)</a:t>
            </a:r>
            <a:endParaRPr lang="en-US" sz="1000" i="1" dirty="0">
              <a:solidFill>
                <a:srgbClr val="0035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F3C14E-D30D-4081-8FC4-C1C8E4C1D7BA}"/>
              </a:ext>
            </a:extLst>
          </p:cNvPr>
          <p:cNvCxnSpPr/>
          <p:nvPr/>
        </p:nvCxnSpPr>
        <p:spPr>
          <a:xfrm flipV="1">
            <a:off x="1876621" y="4479660"/>
            <a:ext cx="0" cy="316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E17148-4D20-4E92-9B00-2E2E5782F127}"/>
              </a:ext>
            </a:extLst>
          </p:cNvPr>
          <p:cNvCxnSpPr/>
          <p:nvPr/>
        </p:nvCxnSpPr>
        <p:spPr>
          <a:xfrm flipV="1">
            <a:off x="1949011" y="4420714"/>
            <a:ext cx="0" cy="31623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F469B-5B41-4EF0-A85E-AD48F529A2A1}"/>
              </a:ext>
            </a:extLst>
          </p:cNvPr>
          <p:cNvCxnSpPr>
            <a:cxnSpLocks/>
          </p:cNvCxnSpPr>
          <p:nvPr/>
        </p:nvCxnSpPr>
        <p:spPr>
          <a:xfrm flipH="1">
            <a:off x="901014" y="4479660"/>
            <a:ext cx="97560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B07728-2AB0-4F47-82E8-F2B991BFFC81}"/>
              </a:ext>
            </a:extLst>
          </p:cNvPr>
          <p:cNvCxnSpPr>
            <a:cxnSpLocks/>
          </p:cNvCxnSpPr>
          <p:nvPr/>
        </p:nvCxnSpPr>
        <p:spPr>
          <a:xfrm flipH="1">
            <a:off x="901014" y="4429964"/>
            <a:ext cx="104799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35F8391-EB0C-477E-B4E4-D17EEB35E15C}"/>
              </a:ext>
            </a:extLst>
          </p:cNvPr>
          <p:cNvSpPr txBox="1"/>
          <p:nvPr/>
        </p:nvSpPr>
        <p:spPr>
          <a:xfrm>
            <a:off x="1777561" y="4729999"/>
            <a:ext cx="257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rgbClr val="4472C4"/>
                </a:solidFill>
                <a:latin typeface="+mj-lt"/>
              </a:rPr>
              <a:t>i</a:t>
            </a:r>
            <a:endParaRPr lang="en-GB" sz="1200" dirty="0">
              <a:solidFill>
                <a:srgbClr val="4472C4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D39ACC-4622-4ADF-BD9C-DFF96A0A8B53}"/>
              </a:ext>
            </a:extLst>
          </p:cNvPr>
          <p:cNvSpPr txBox="1"/>
          <p:nvPr/>
        </p:nvSpPr>
        <p:spPr>
          <a:xfrm>
            <a:off x="1853483" y="4736944"/>
            <a:ext cx="470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i+1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718874-9360-4E2C-A1F8-5F8FE98141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75"/>
          <a:stretch/>
        </p:blipFill>
        <p:spPr>
          <a:xfrm>
            <a:off x="6119126" y="4221323"/>
            <a:ext cx="2614261" cy="1611558"/>
          </a:xfrm>
          <a:prstGeom prst="rect">
            <a:avLst/>
          </a:prstGeom>
        </p:spPr>
      </p:pic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7B9BD48D-9877-4BD5-B628-587480AA9A15}"/>
              </a:ext>
            </a:extLst>
          </p:cNvPr>
          <p:cNvSpPr/>
          <p:nvPr/>
        </p:nvSpPr>
        <p:spPr>
          <a:xfrm>
            <a:off x="2793669" y="4735096"/>
            <a:ext cx="355598" cy="396875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 descr="Chart, line chart&#10;&#10;Description automatically generated">
            <a:extLst>
              <a:ext uri="{FF2B5EF4-FFF2-40B4-BE49-F238E27FC236}">
                <a16:creationId xmlns:a16="http://schemas.microsoft.com/office/drawing/2014/main" id="{1AE0FD4B-21DE-4BCF-965D-5305C73EB5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12491" r="4033" b="9744"/>
          <a:stretch/>
        </p:blipFill>
        <p:spPr>
          <a:xfrm>
            <a:off x="3402566" y="4297090"/>
            <a:ext cx="2422815" cy="1611559"/>
          </a:xfrm>
          <a:prstGeom prst="rect">
            <a:avLst/>
          </a:prstGeom>
        </p:spPr>
      </p:pic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7E74BB6A-97C8-49E9-9D30-0D62C4A2489E}"/>
              </a:ext>
            </a:extLst>
          </p:cNvPr>
          <p:cNvSpPr/>
          <p:nvPr/>
        </p:nvSpPr>
        <p:spPr>
          <a:xfrm>
            <a:off x="5763528" y="4735095"/>
            <a:ext cx="355598" cy="396875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A3541E-09BD-4122-87C2-F48FBB477644}"/>
              </a:ext>
            </a:extLst>
          </p:cNvPr>
          <p:cNvSpPr txBox="1"/>
          <p:nvPr/>
        </p:nvSpPr>
        <p:spPr>
          <a:xfrm>
            <a:off x="3402567" y="3924477"/>
            <a:ext cx="2360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35A0"/>
                </a:solidFill>
                <a:latin typeface="+mj-lt"/>
              </a:rPr>
              <a:t>No. pregnant women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A26CFB-34E2-42B0-A68C-2BDB7416C4A4}"/>
              </a:ext>
            </a:extLst>
          </p:cNvPr>
          <p:cNvSpPr txBox="1"/>
          <p:nvPr/>
        </p:nvSpPr>
        <p:spPr>
          <a:xfrm>
            <a:off x="6156137" y="3931567"/>
            <a:ext cx="2803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35A0"/>
                </a:solidFill>
                <a:latin typeface="+mj-lt"/>
              </a:rPr>
              <a:t>Mother-child transmission rate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52EB52-E5C5-455D-8876-A9976EE7469C}"/>
              </a:ext>
            </a:extLst>
          </p:cNvPr>
          <p:cNvSpPr txBox="1"/>
          <p:nvPr/>
        </p:nvSpPr>
        <p:spPr>
          <a:xfrm>
            <a:off x="914400" y="3924124"/>
            <a:ext cx="1838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35A0"/>
                </a:solidFill>
                <a:latin typeface="+mj-lt"/>
              </a:rPr>
              <a:t>Age-seroprevalence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F9E7FB-638C-449B-A676-870ADB8E0923}"/>
              </a:ext>
            </a:extLst>
          </p:cNvPr>
          <p:cNvSpPr/>
          <p:nvPr/>
        </p:nvSpPr>
        <p:spPr>
          <a:xfrm>
            <a:off x="0" y="3649"/>
            <a:ext cx="1828800" cy="609600"/>
          </a:xfrm>
          <a:prstGeom prst="rect">
            <a:avLst/>
          </a:prstGeom>
          <a:solidFill>
            <a:srgbClr val="DBDBDB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A6A6A6"/>
                </a:solidFill>
              </a:rPr>
              <a:t>Background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EC4921-F1DB-466E-B5F5-B81B3EF4F867}"/>
              </a:ext>
            </a:extLst>
          </p:cNvPr>
          <p:cNvSpPr/>
          <p:nvPr/>
        </p:nvSpPr>
        <p:spPr>
          <a:xfrm>
            <a:off x="1828800" y="3649"/>
            <a:ext cx="1828800" cy="609600"/>
          </a:xfrm>
          <a:prstGeom prst="rect">
            <a:avLst/>
          </a:prstGeom>
          <a:solidFill>
            <a:srgbClr val="DBDBDB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A6A6A6"/>
                </a:solidFill>
              </a:rPr>
              <a:t>Research questions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01D780-1627-4753-BD4D-9122D29422C5}"/>
              </a:ext>
            </a:extLst>
          </p:cNvPr>
          <p:cNvSpPr/>
          <p:nvPr/>
        </p:nvSpPr>
        <p:spPr>
          <a:xfrm>
            <a:off x="3657600" y="3649"/>
            <a:ext cx="1828800" cy="609600"/>
          </a:xfrm>
          <a:prstGeom prst="rect">
            <a:avLst/>
          </a:prstGeom>
          <a:solidFill>
            <a:srgbClr val="4472C4">
              <a:alpha val="40000"/>
            </a:srgb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865FFC-C49E-487F-8E3A-FE9BFA54D415}"/>
              </a:ext>
            </a:extLst>
          </p:cNvPr>
          <p:cNvSpPr/>
          <p:nvPr/>
        </p:nvSpPr>
        <p:spPr>
          <a:xfrm>
            <a:off x="54864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8493CE-A582-4186-AA82-D0AF1F43C0F9}"/>
              </a:ext>
            </a:extLst>
          </p:cNvPr>
          <p:cNvSpPr/>
          <p:nvPr/>
        </p:nvSpPr>
        <p:spPr>
          <a:xfrm>
            <a:off x="73152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Discussion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D6440F-8AB2-42EB-8558-BD9381EA327D}"/>
              </a:ext>
            </a:extLst>
          </p:cNvPr>
          <p:cNvSpPr txBox="1"/>
          <p:nvPr/>
        </p:nvSpPr>
        <p:spPr>
          <a:xfrm>
            <a:off x="6119126" y="5823883"/>
            <a:ext cx="2865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222B0"/>
                </a:solidFill>
                <a:latin typeface="+mj-lt"/>
              </a:rPr>
              <a:t>Gestational age (weeks)</a:t>
            </a:r>
            <a:endParaRPr lang="en-GB" sz="1400" dirty="0">
              <a:solidFill>
                <a:srgbClr val="9222B0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B0166FB-BCFA-49C4-9B98-413215F65D6F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Methods: </a:t>
            </a:r>
            <a:r>
              <a:rPr lang="en-GB" sz="2800" dirty="0">
                <a:solidFill>
                  <a:srgbClr val="9222B0"/>
                </a:solidFill>
              </a:rPr>
              <a:t>mathematical model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8CC438-DFA0-4D69-8D5D-A2F6F5474F55}"/>
              </a:ext>
            </a:extLst>
          </p:cNvPr>
          <p:cNvSpPr txBox="1"/>
          <p:nvPr/>
        </p:nvSpPr>
        <p:spPr>
          <a:xfrm>
            <a:off x="3402567" y="5898742"/>
            <a:ext cx="236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222B0"/>
                </a:solidFill>
                <a:latin typeface="+mj-lt"/>
              </a:rPr>
              <a:t>Age (years)</a:t>
            </a:r>
            <a:endParaRPr lang="en-GB" sz="1400" dirty="0">
              <a:solidFill>
                <a:srgbClr val="9222B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73FB57-AC73-479E-A8C6-5F130DF97B40}"/>
              </a:ext>
            </a:extLst>
          </p:cNvPr>
          <p:cNvSpPr txBox="1"/>
          <p:nvPr/>
        </p:nvSpPr>
        <p:spPr>
          <a:xfrm>
            <a:off x="901014" y="6133457"/>
            <a:ext cx="185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222B0"/>
                </a:solidFill>
                <a:latin typeface="+mj-lt"/>
              </a:rPr>
              <a:t>Age (years)</a:t>
            </a:r>
            <a:endParaRPr lang="en-GB" sz="1400" dirty="0">
              <a:solidFill>
                <a:srgbClr val="9222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4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20000A3-A51C-4DAE-80ED-76761A0F99B6}"/>
              </a:ext>
            </a:extLst>
          </p:cNvPr>
          <p:cNvSpPr txBox="1"/>
          <p:nvPr/>
        </p:nvSpPr>
        <p:spPr>
          <a:xfrm>
            <a:off x="6457950" y="3619961"/>
            <a:ext cx="205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9222B0"/>
                </a:solidFill>
                <a:latin typeface="+mj-lt"/>
              </a:rPr>
              <a:t>y-axis: Incidence per 10,000 live births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637204-F70C-44E0-857C-7BDD48AD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0E1-A936-438C-837D-C897A29979D4}" type="slidenum">
              <a:rPr lang="en-GB" smtClean="0"/>
              <a:t>6</a:t>
            </a:fld>
            <a:endParaRPr lang="en-GB"/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4DE2CBFD-0A3C-42FB-9E40-F1B91964A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9" b="16981"/>
          <a:stretch/>
        </p:blipFill>
        <p:spPr bwMode="auto">
          <a:xfrm>
            <a:off x="7707293" y="716799"/>
            <a:ext cx="131518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0C679F-1EAE-44B0-BF24-2C2E19D40B31}"/>
              </a:ext>
            </a:extLst>
          </p:cNvPr>
          <p:cNvSpPr txBox="1"/>
          <p:nvPr/>
        </p:nvSpPr>
        <p:spPr>
          <a:xfrm>
            <a:off x="7620786" y="1025120"/>
            <a:ext cx="148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35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Milne, Webster &amp; Walker (under review)</a:t>
            </a:r>
            <a:endParaRPr lang="en-US" sz="1000" i="1" dirty="0">
              <a:solidFill>
                <a:srgbClr val="0035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0F91DA-67E0-460A-95C1-1787F12EB2C8}"/>
              </a:ext>
            </a:extLst>
          </p:cNvPr>
          <p:cNvSpPr/>
          <p:nvPr/>
        </p:nvSpPr>
        <p:spPr>
          <a:xfrm>
            <a:off x="0" y="3649"/>
            <a:ext cx="1828800" cy="609600"/>
          </a:xfrm>
          <a:prstGeom prst="rect">
            <a:avLst/>
          </a:prstGeom>
          <a:solidFill>
            <a:srgbClr val="DBDBDB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A6A6A6"/>
                </a:solidFill>
              </a:rPr>
              <a:t>Background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25B0C0-8BDC-4352-B727-D9C0B2D7A57E}"/>
              </a:ext>
            </a:extLst>
          </p:cNvPr>
          <p:cNvSpPr/>
          <p:nvPr/>
        </p:nvSpPr>
        <p:spPr>
          <a:xfrm>
            <a:off x="1828800" y="3649"/>
            <a:ext cx="1828800" cy="609600"/>
          </a:xfrm>
          <a:prstGeom prst="rect">
            <a:avLst/>
          </a:prstGeom>
          <a:solidFill>
            <a:srgbClr val="DBDBDB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A6A6A6"/>
                </a:solidFill>
              </a:rPr>
              <a:t>Research questions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8FBDBC-753A-4EFC-9B22-4F2C48799C92}"/>
              </a:ext>
            </a:extLst>
          </p:cNvPr>
          <p:cNvSpPr/>
          <p:nvPr/>
        </p:nvSpPr>
        <p:spPr>
          <a:xfrm>
            <a:off x="3657600" y="3649"/>
            <a:ext cx="1828800" cy="609600"/>
          </a:xfrm>
          <a:prstGeom prst="rect">
            <a:avLst/>
          </a:prstGeom>
          <a:solidFill>
            <a:srgbClr val="A6A6A6">
              <a:alpha val="40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A6A6A6"/>
                </a:solidFill>
              </a:rPr>
              <a:t>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B5744B-1701-4BB2-95CF-BC3B1A6C8B64}"/>
              </a:ext>
            </a:extLst>
          </p:cNvPr>
          <p:cNvSpPr/>
          <p:nvPr/>
        </p:nvSpPr>
        <p:spPr>
          <a:xfrm>
            <a:off x="5486400" y="3649"/>
            <a:ext cx="1828800" cy="609600"/>
          </a:xfrm>
          <a:prstGeom prst="rect">
            <a:avLst/>
          </a:prstGeom>
          <a:solidFill>
            <a:srgbClr val="B4C7E7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36B5C9-8E0E-474A-807F-E8B8D60B8382}"/>
              </a:ext>
            </a:extLst>
          </p:cNvPr>
          <p:cNvSpPr/>
          <p:nvPr/>
        </p:nvSpPr>
        <p:spPr>
          <a:xfrm>
            <a:off x="7315200" y="3649"/>
            <a:ext cx="1828800" cy="609600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Discussion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27A92A4-BF2F-4417-B608-F2C3C858E575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Results: </a:t>
            </a:r>
            <a:r>
              <a:rPr lang="en-GB" sz="2800" dirty="0">
                <a:solidFill>
                  <a:srgbClr val="9222B0"/>
                </a:solidFill>
              </a:rPr>
              <a:t>congenital toxoplasmosis incidence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4EEEEB-784B-4F3C-9E64-4D49B90F60A6}"/>
              </a:ext>
            </a:extLst>
          </p:cNvPr>
          <p:cNvSpPr txBox="1"/>
          <p:nvPr/>
        </p:nvSpPr>
        <p:spPr>
          <a:xfrm>
            <a:off x="775468" y="3013501"/>
            <a:ext cx="203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35A0"/>
                </a:solidFill>
                <a:latin typeface="+mj-lt"/>
              </a:rPr>
              <a:t>Declines from low (&lt;30%) seroprevalence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EB1F2E-70BE-4893-8211-F6E3D4A86B58}"/>
              </a:ext>
            </a:extLst>
          </p:cNvPr>
          <p:cNvSpPr txBox="1"/>
          <p:nvPr/>
        </p:nvSpPr>
        <p:spPr>
          <a:xfrm>
            <a:off x="757188" y="4412224"/>
            <a:ext cx="2033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35A0"/>
                </a:solidFill>
                <a:latin typeface="+mj-lt"/>
              </a:rPr>
              <a:t>Declines from medium (30-60%) seroprevalence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E2F4A9-8CB5-4BF8-AF25-18FE3190AB6D}"/>
              </a:ext>
            </a:extLst>
          </p:cNvPr>
          <p:cNvSpPr txBox="1"/>
          <p:nvPr/>
        </p:nvSpPr>
        <p:spPr>
          <a:xfrm>
            <a:off x="775468" y="5719010"/>
            <a:ext cx="199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35A0"/>
                </a:solidFill>
                <a:latin typeface="+mj-lt"/>
              </a:rPr>
              <a:t>Declines from high (&gt;60%) seroprevalence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465947-BC8B-476B-9F70-457588778734}"/>
              </a:ext>
            </a:extLst>
          </p:cNvPr>
          <p:cNvSpPr txBox="1"/>
          <p:nvPr/>
        </p:nvSpPr>
        <p:spPr>
          <a:xfrm>
            <a:off x="775468" y="1875080"/>
            <a:ext cx="203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35A0"/>
                </a:solidFill>
                <a:latin typeface="+mj-lt"/>
              </a:rPr>
              <a:t>No/marginal change in seroprevalence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B49C226-4611-4603-88E6-6C65E0AA9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23" b="74704"/>
          <a:stretch/>
        </p:blipFill>
        <p:spPr>
          <a:xfrm>
            <a:off x="2766460" y="1556997"/>
            <a:ext cx="3174834" cy="1220942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0F453678-BCEB-4C50-917C-95C068AA85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74422" r="33766" b="-1"/>
          <a:stretch/>
        </p:blipFill>
        <p:spPr>
          <a:xfrm>
            <a:off x="2894644" y="2896931"/>
            <a:ext cx="1525912" cy="1199841"/>
          </a:xfrm>
          <a:prstGeom prst="rect">
            <a:avLst/>
          </a:prstGeom>
        </p:spPr>
      </p:pic>
      <p:pic>
        <p:nvPicPr>
          <p:cNvPr id="65" name="Picture 64" descr="Diagram&#10;&#10;Description automatically generated">
            <a:extLst>
              <a:ext uri="{FF2B5EF4-FFF2-40B4-BE49-F238E27FC236}">
                <a16:creationId xmlns:a16="http://schemas.microsoft.com/office/drawing/2014/main" id="{FA31A823-9947-48DF-B9B2-0FCA9A256D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2" t="49750" r="1" b="24874"/>
          <a:stretch/>
        </p:blipFill>
        <p:spPr>
          <a:xfrm>
            <a:off x="2838249" y="4215760"/>
            <a:ext cx="1597999" cy="1199841"/>
          </a:xfrm>
          <a:prstGeom prst="rect">
            <a:avLst/>
          </a:prstGeom>
        </p:spPr>
      </p:pic>
      <p:pic>
        <p:nvPicPr>
          <p:cNvPr id="66" name="Picture 65" descr="Diagram&#10;&#10;Description automatically generated">
            <a:extLst>
              <a:ext uri="{FF2B5EF4-FFF2-40B4-BE49-F238E27FC236}">
                <a16:creationId xmlns:a16="http://schemas.microsoft.com/office/drawing/2014/main" id="{CCC992C3-E110-4CCE-A89B-4234E7EB5E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49" r="66977"/>
          <a:stretch/>
        </p:blipFill>
        <p:spPr>
          <a:xfrm>
            <a:off x="4379852" y="4215760"/>
            <a:ext cx="1561442" cy="1217534"/>
          </a:xfrm>
          <a:prstGeom prst="rect">
            <a:avLst/>
          </a:prstGeom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EBCBE0F-9463-46EC-8C69-07465822BD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 b="74623"/>
          <a:stretch/>
        </p:blipFill>
        <p:spPr>
          <a:xfrm>
            <a:off x="2838249" y="5534589"/>
            <a:ext cx="1585455" cy="1199841"/>
          </a:xfrm>
          <a:prstGeom prst="rect">
            <a:avLst/>
          </a:prstGeom>
        </p:spPr>
      </p:pic>
      <p:pic>
        <p:nvPicPr>
          <p:cNvPr id="68" name="Picture 6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3629FC5-F7E4-4A35-848B-B64C341CD3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8" t="25081" r="33630" b="50158"/>
          <a:stretch/>
        </p:blipFill>
        <p:spPr>
          <a:xfrm>
            <a:off x="4388988" y="5563673"/>
            <a:ext cx="1562291" cy="11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9A30B-3745-49EC-9950-51BDC0C5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218642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+mj-lt"/>
              </a:rPr>
              <a:t>Secular declines in exposure may warrant revision of screening policies in some countries - cost effectiveness will improve with rising CT incidence</a:t>
            </a: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Austria: declines from 50% (late ‘70s) -&gt; 35% (early ‘90s) led to doubling of acute infections in pregnancy</a:t>
            </a:r>
          </a:p>
          <a:p>
            <a:pPr marL="0" indent="0">
              <a:buNone/>
            </a:pPr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Highlights utility of models in forecasting future CT incidence &amp; therefore preparing ahead of time via policy change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FE1A2-3049-4D39-AC63-9FC06311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00E1-A936-438C-837D-C897A29979D4}" type="slidenum">
              <a:rPr lang="en-GB" smtClean="0"/>
              <a:t>7</a:t>
            </a:fld>
            <a:endParaRPr lang="en-GB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1DF77BBA-EACC-441F-A315-4B399CEE3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9" b="16981"/>
          <a:stretch/>
        </p:blipFill>
        <p:spPr bwMode="auto">
          <a:xfrm>
            <a:off x="7707293" y="716799"/>
            <a:ext cx="131518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C6684A-7ED1-49F9-95C5-1AB698EBF31A}"/>
              </a:ext>
            </a:extLst>
          </p:cNvPr>
          <p:cNvSpPr txBox="1"/>
          <p:nvPr/>
        </p:nvSpPr>
        <p:spPr>
          <a:xfrm>
            <a:off x="7620786" y="1025120"/>
            <a:ext cx="148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35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Milne, Webster &amp; Walker (under review)</a:t>
            </a:r>
            <a:endParaRPr lang="en-US" sz="1000" i="1" dirty="0">
              <a:solidFill>
                <a:srgbClr val="0035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8478C-F02E-423C-9847-94BF07A07342}"/>
              </a:ext>
            </a:extLst>
          </p:cNvPr>
          <p:cNvSpPr/>
          <p:nvPr/>
        </p:nvSpPr>
        <p:spPr>
          <a:xfrm>
            <a:off x="0" y="3649"/>
            <a:ext cx="1828800" cy="609600"/>
          </a:xfrm>
          <a:prstGeom prst="rect">
            <a:avLst/>
          </a:prstGeom>
          <a:solidFill>
            <a:srgbClr val="DBDBDB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A6A6A6"/>
                </a:solidFill>
              </a:rPr>
              <a:t>Background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4D0E4D-3955-4C8C-817A-0D5B0BCB11A3}"/>
              </a:ext>
            </a:extLst>
          </p:cNvPr>
          <p:cNvSpPr/>
          <p:nvPr/>
        </p:nvSpPr>
        <p:spPr>
          <a:xfrm>
            <a:off x="1828800" y="3649"/>
            <a:ext cx="1828800" cy="609600"/>
          </a:xfrm>
          <a:prstGeom prst="rect">
            <a:avLst/>
          </a:prstGeom>
          <a:solidFill>
            <a:srgbClr val="DBDBDB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A6A6A6"/>
                </a:solidFill>
              </a:rPr>
              <a:t>Research questions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4527E-B173-4A47-897A-A8BFC47B22C8}"/>
              </a:ext>
            </a:extLst>
          </p:cNvPr>
          <p:cNvSpPr/>
          <p:nvPr/>
        </p:nvSpPr>
        <p:spPr>
          <a:xfrm>
            <a:off x="3657600" y="3649"/>
            <a:ext cx="1828800" cy="609600"/>
          </a:xfrm>
          <a:prstGeom prst="rect">
            <a:avLst/>
          </a:prstGeom>
          <a:solidFill>
            <a:srgbClr val="A6A6A6">
              <a:alpha val="40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A6A6A6"/>
                </a:solidFill>
              </a:rPr>
              <a:t>Methods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F77C05-1C97-48F4-AAAB-43DCE8A67AB5}"/>
              </a:ext>
            </a:extLst>
          </p:cNvPr>
          <p:cNvSpPr/>
          <p:nvPr/>
        </p:nvSpPr>
        <p:spPr>
          <a:xfrm>
            <a:off x="5486400" y="3649"/>
            <a:ext cx="1828800" cy="609600"/>
          </a:xfrm>
          <a:prstGeom prst="rect">
            <a:avLst/>
          </a:prstGeom>
          <a:solidFill>
            <a:srgbClr val="DBDBDB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A6A6A6"/>
                </a:solidFill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38682B-6723-46C2-86AB-2563515DA5B5}"/>
              </a:ext>
            </a:extLst>
          </p:cNvPr>
          <p:cNvSpPr/>
          <p:nvPr/>
        </p:nvSpPr>
        <p:spPr>
          <a:xfrm>
            <a:off x="7315200" y="3649"/>
            <a:ext cx="1828800" cy="609600"/>
          </a:xfrm>
          <a:prstGeom prst="rect">
            <a:avLst/>
          </a:prstGeom>
          <a:solidFill>
            <a:srgbClr val="4472C4">
              <a:alpha val="40000"/>
            </a:srgb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655790D-E743-4351-84D6-0CA767A39065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Discussion: </a:t>
            </a:r>
            <a:r>
              <a:rPr lang="en-GB" sz="2800" dirty="0">
                <a:solidFill>
                  <a:srgbClr val="9222B0"/>
                </a:solidFill>
              </a:rPr>
              <a:t>public health implications</a:t>
            </a:r>
          </a:p>
        </p:txBody>
      </p:sp>
    </p:spTree>
    <p:extLst>
      <p:ext uri="{BB962C8B-B14F-4D97-AF65-F5344CB8AC3E}">
        <p14:creationId xmlns:p14="http://schemas.microsoft.com/office/powerpoint/2010/main" val="32618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1263F55-5A4D-4DA4-990A-303F287F4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218642"/>
          </a:xfrm>
        </p:spPr>
        <p:txBody>
          <a:bodyPr>
            <a:normAutofit/>
          </a:bodyPr>
          <a:lstStyle/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Supervision</a:t>
            </a: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Funding</a:t>
            </a: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25178-2761-475F-968E-1A93A0CC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30" b="21453"/>
          <a:stretch/>
        </p:blipFill>
        <p:spPr>
          <a:xfrm>
            <a:off x="1826754" y="4424633"/>
            <a:ext cx="2335785" cy="675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25F33-FA2C-497E-9BEE-21E5D876B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302834"/>
            <a:ext cx="2911644" cy="949196"/>
          </a:xfrm>
          <a:prstGeom prst="rect">
            <a:avLst/>
          </a:prstGeom>
        </p:spPr>
      </p:pic>
      <p:pic>
        <p:nvPicPr>
          <p:cNvPr id="6" name="Picture 2" descr="Professor Joanne Webster | LCNTDR">
            <a:extLst>
              <a:ext uri="{FF2B5EF4-FFF2-40B4-BE49-F238E27FC236}">
                <a16:creationId xmlns:a16="http://schemas.microsoft.com/office/drawing/2014/main" id="{4DC168B2-9583-4A4F-A1E1-5050EA877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b="4275"/>
          <a:stretch/>
        </p:blipFill>
        <p:spPr bwMode="auto">
          <a:xfrm>
            <a:off x="4668070" y="2708948"/>
            <a:ext cx="989876" cy="12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774E61-FB9B-43F1-8F95-5010ECBA7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360" y="500064"/>
            <a:ext cx="989876" cy="989876"/>
          </a:xfrm>
          <a:prstGeom prst="rect">
            <a:avLst/>
          </a:prstGeom>
        </p:spPr>
      </p:pic>
      <p:pic>
        <p:nvPicPr>
          <p:cNvPr id="15" name="Picture 4" descr="Royal Veterinary College | University Guide for Parents">
            <a:extLst>
              <a:ext uri="{FF2B5EF4-FFF2-40B4-BE49-F238E27FC236}">
                <a16:creationId xmlns:a16="http://schemas.microsoft.com/office/drawing/2014/main" id="{41C52C23-C217-4382-BD9C-1DCD6DD9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05" y="1574717"/>
            <a:ext cx="1415040" cy="8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0C208A-BFFA-45A8-B957-658FE584D3B9}"/>
              </a:ext>
            </a:extLst>
          </p:cNvPr>
          <p:cNvSpPr txBox="1"/>
          <p:nvPr/>
        </p:nvSpPr>
        <p:spPr>
          <a:xfrm>
            <a:off x="2025571" y="2346490"/>
            <a:ext cx="170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+mj-lt"/>
              </a:rPr>
              <a:t>Dr.</a:t>
            </a:r>
            <a:r>
              <a:rPr lang="en-GB" sz="1600" dirty="0">
                <a:latin typeface="+mj-lt"/>
              </a:rPr>
              <a:t> Martin Walker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D2C66B-120B-42C6-A258-D10F38868B15}"/>
              </a:ext>
            </a:extLst>
          </p:cNvPr>
          <p:cNvSpPr txBox="1"/>
          <p:nvPr/>
        </p:nvSpPr>
        <p:spPr>
          <a:xfrm>
            <a:off x="4245981" y="2346490"/>
            <a:ext cx="191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Prof. Joanne Webster</a:t>
            </a:r>
          </a:p>
        </p:txBody>
      </p:sp>
      <p:pic>
        <p:nvPicPr>
          <p:cNvPr id="16" name="Picture 2" descr="LCNTDR Research Afternoon - Genetic diversity of NTD pathogens | LCNTDR">
            <a:extLst>
              <a:ext uri="{FF2B5EF4-FFF2-40B4-BE49-F238E27FC236}">
                <a16:creationId xmlns:a16="http://schemas.microsoft.com/office/drawing/2014/main" id="{368C96C6-D516-453B-8BFB-ADF92FCB7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59" y="2619192"/>
            <a:ext cx="1466532" cy="75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id="{A0EDC390-FCFF-4619-98D3-B3D7A89FC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10389" r="5256"/>
          <a:stretch/>
        </p:blipFill>
        <p:spPr bwMode="auto">
          <a:xfrm>
            <a:off x="2250334" y="2685044"/>
            <a:ext cx="1058808" cy="12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5D83AD7-BBB2-414A-B7BC-D8D9F030EB62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9222B0"/>
                </a:solidFill>
              </a:rPr>
              <a:t>Acknowledgments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D98121-589F-441E-B6ED-5A2B3ECA2C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601" y="6283612"/>
            <a:ext cx="432511" cy="3907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4CB395-D1FE-4A26-B57E-432E425BE1B7}"/>
              </a:ext>
            </a:extLst>
          </p:cNvPr>
          <p:cNvSpPr txBox="1"/>
          <p:nvPr/>
        </p:nvSpPr>
        <p:spPr>
          <a:xfrm>
            <a:off x="402875" y="6356351"/>
            <a:ext cx="126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@GC_Milne</a:t>
            </a:r>
          </a:p>
        </p:txBody>
      </p:sp>
      <p:pic>
        <p:nvPicPr>
          <p:cNvPr id="28" name="Picture 2" descr="Email icon envelopemail symbol message sign Vector Image">
            <a:extLst>
              <a:ext uri="{FF2B5EF4-FFF2-40B4-BE49-F238E27FC236}">
                <a16:creationId xmlns:a16="http://schemas.microsoft.com/office/drawing/2014/main" id="{8996BECF-79B7-4CA1-B478-20886801A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8" b="23617"/>
          <a:stretch/>
        </p:blipFill>
        <p:spPr bwMode="auto">
          <a:xfrm>
            <a:off x="7146380" y="6375226"/>
            <a:ext cx="410273" cy="2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27221A4-A14B-4B59-9856-0425E6109D93}"/>
              </a:ext>
            </a:extLst>
          </p:cNvPr>
          <p:cNvSpPr txBox="1"/>
          <p:nvPr/>
        </p:nvSpPr>
        <p:spPr>
          <a:xfrm>
            <a:off x="7361937" y="6350400"/>
            <a:ext cx="1536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gmilne@rvc.ac.uk</a:t>
            </a:r>
          </a:p>
        </p:txBody>
      </p:sp>
    </p:spTree>
    <p:extLst>
      <p:ext uri="{BB962C8B-B14F-4D97-AF65-F5344CB8AC3E}">
        <p14:creationId xmlns:p14="http://schemas.microsoft.com/office/powerpoint/2010/main" val="2881493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427</Words>
  <Application>Microsoft Office PowerPoint</Application>
  <PresentationFormat>On-screen Show (4:3)</PresentationFormat>
  <Paragraphs>114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Milne</dc:creator>
  <cp:lastModifiedBy>Kathryn Forbes</cp:lastModifiedBy>
  <cp:revision>3</cp:revision>
  <dcterms:created xsi:type="dcterms:W3CDTF">2022-03-18T15:43:00Z</dcterms:created>
  <dcterms:modified xsi:type="dcterms:W3CDTF">2022-03-30T10:03:45Z</dcterms:modified>
</cp:coreProperties>
</file>