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56" r:id="rId6"/>
    <p:sldId id="351" r:id="rId7"/>
    <p:sldId id="353" r:id="rId8"/>
    <p:sldId id="344" r:id="rId9"/>
    <p:sldId id="350" r:id="rId10"/>
    <p:sldId id="34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Tytheridge" initials="ST" lastIdx="7" clrIdx="0">
    <p:extLst>
      <p:ext uri="{19B8F6BF-5375-455C-9EA6-DF929625EA0E}">
        <p15:presenceInfo xmlns:p15="http://schemas.microsoft.com/office/powerpoint/2012/main" userId="S::lsh1600931@lshtm.ac.uk::50b767f5-3e98-4e1b-b1d0-104fa8fecb0f" providerId="AD"/>
      </p:ext>
    </p:extLst>
  </p:cmAuthor>
  <p:cmAuthor id="2" name="Alexandra Hiscox" initials="AH" lastIdx="9" clrIdx="1">
    <p:extLst>
      <p:ext uri="{19B8F6BF-5375-455C-9EA6-DF929625EA0E}">
        <p15:presenceInfo xmlns:p15="http://schemas.microsoft.com/office/powerpoint/2012/main" userId="S::idcvahis@lshtm.ac.uk::b272d1b4-cbe5-4a65-a15a-08d8780f1052" providerId="AD"/>
      </p:ext>
    </p:extLst>
  </p:cmAuthor>
  <p:cmAuthor id="3" name="Frederik Seelig" initials="FS" lastIdx="6" clrIdx="2">
    <p:extLst>
      <p:ext uri="{19B8F6BF-5375-455C-9EA6-DF929625EA0E}">
        <p15:presenceInfo xmlns:p15="http://schemas.microsoft.com/office/powerpoint/2012/main" userId="S::idcvfsee@lshtm.ac.uk::5cc019c9-9fee-4505-92ff-7a188d970aca" providerId="AD"/>
      </p:ext>
    </p:extLst>
  </p:cmAuthor>
  <p:cmAuthor id="4" name="Frederik Seelig" initials="FS [2]" lastIdx="1" clrIdx="3">
    <p:extLst>
      <p:ext uri="{19B8F6BF-5375-455C-9EA6-DF929625EA0E}">
        <p15:presenceInfo xmlns:p15="http://schemas.microsoft.com/office/powerpoint/2012/main" userId="S-1-5-21-1149302403-3944600604-1635044949-21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C44"/>
    <a:srgbClr val="FF5050"/>
    <a:srgbClr val="FF3300"/>
    <a:srgbClr val="0A072B"/>
    <a:srgbClr val="FE6902"/>
    <a:srgbClr val="0A0727"/>
    <a:srgbClr val="000000"/>
    <a:srgbClr val="050613"/>
    <a:srgbClr val="0F1341"/>
    <a:srgbClr val="05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842F7-E1DA-44AE-8D7E-9385AD3CB018}" v="1" dt="2020-11-06T09:10:16.149"/>
    <p1510:client id="{2A4647A6-82F1-4938-A040-3C2C63A693CF}" v="1" dt="2020-11-06T15:12:37.427"/>
    <p1510:client id="{34F03C89-C6E5-4D8F-B830-15B795EC5D24}" v="8" dt="2020-11-06T15:06:47.134"/>
    <p1510:client id="{3CC7D215-22EF-79A2-9112-0833748E2626}" v="29" dt="2020-11-06T09:07:53.032"/>
    <p1510:client id="{65BD20F0-48EA-159B-B5DB-38F81D21C248}" v="38" dt="2020-11-06T17:02:32.859"/>
    <p1510:client id="{70B8F9F0-07F8-C7AA-D1BE-AD64B3C6AF71}" v="1" dt="2020-11-06T17:13:00.635"/>
    <p1510:client id="{89325E3F-9F83-5F04-0324-AB576122E4CD}" v="6" dt="2020-11-09T12:07:51.066"/>
    <p1510:client id="{A77AD643-3E46-8E75-97B0-4D29EC0C49F6}" v="101" dt="2020-11-06T13:59:00.818"/>
    <p1510:client id="{F322979A-E64F-041C-6E73-14D298FDF17D}" v="1" dt="2020-11-06T17:16:15.472"/>
    <p1510:client id="{F623FBF1-F0E1-4DD3-2C35-9F37D10343F4}" v="1" dt="2020-11-09T13:57:03.996"/>
    <p1510:client id="{F6336744-94E5-2B59-F425-14CC487C1F8B}" v="65" dt="2020-11-06T17:08:57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979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6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62B20-F2C9-4047-95C1-31EBCC2CFADF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5B4C6-E65E-4DB8-B4FC-B5DE333D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7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B4C6-E65E-4DB8-B4FC-B5DE333DB5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1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B4C6-E65E-4DB8-B4FC-B5DE333DB5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9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419" y="1989418"/>
            <a:ext cx="10515163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84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419" y="1985309"/>
            <a:ext cx="10515163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8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948332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477818"/>
            <a:ext cx="10972801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C8AA-E4B8-46BE-BC33-7CF45721A40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8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477818"/>
            <a:ext cx="10972801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941951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C8AA-E4B8-46BE-BC33-7CF45721A40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2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91919"/>
            <a:ext cx="6815667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91919"/>
            <a:ext cx="4011084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9132"/>
            <a:ext cx="947269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C8AA-E4B8-46BE-BC33-7CF45721A40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2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91919"/>
            <a:ext cx="6815667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91919"/>
            <a:ext cx="4011084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10198235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C8AA-E4B8-46BE-BC33-7CF45721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7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0D41-C0C7-4E72-AC50-DE198DF68D62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C8AA-E4B8-46BE-BC33-7CF45721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0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53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mailto:frederik.seelig@lshtm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lobalvectorhub.lshtm.ac.uk/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vectorhub.lshtm.ac.uk/course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vectorhub.lshtm.ac.uk/register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hyperlink" Target="mailto:globalvectorhub@lshtm.ac.uk" TargetMode="External"/><Relationship Id="rId4" Type="http://schemas.openxmlformats.org/officeDocument/2006/relationships/hyperlink" Target="mailto:frederik.seelig@lshtm.ac.u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png"/><Relationship Id="rId7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795" y="4951693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vector-borne diseases 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9" y="5434761"/>
            <a:ext cx="2112220" cy="9873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27023"/>
            <a:ext cx="12192000" cy="6311151"/>
            <a:chOff x="0" y="27023"/>
            <a:chExt cx="12192000" cy="6311151"/>
          </a:xfrm>
        </p:grpSpPr>
        <p:sp>
          <p:nvSpPr>
            <p:cNvPr id="5" name="TextBox 4"/>
            <p:cNvSpPr txBox="1"/>
            <p:nvPr/>
          </p:nvSpPr>
          <p:spPr>
            <a:xfrm>
              <a:off x="18319" y="5384067"/>
              <a:ext cx="10888717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Dr Frederik Seelig</a:t>
              </a:r>
            </a:p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  <a:hlinkClick r:id="rId4"/>
                </a:rPr>
                <a:t>frederik.seelig@lshtm.ac.uk</a:t>
              </a:r>
              <a:endParaRPr lang="en-GB" sz="28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27023"/>
              <a:ext cx="12192000" cy="5294002"/>
              <a:chOff x="0" y="0"/>
              <a:chExt cx="12192000" cy="5452372"/>
            </a:xfrm>
          </p:grpSpPr>
          <p:pic>
            <p:nvPicPr>
              <p:cNvPr id="8" name="Content Placeholder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5452372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0" y="5213833"/>
                <a:ext cx="2094766" cy="238539"/>
              </a:xfrm>
              <a:prstGeom prst="rect">
                <a:avLst/>
              </a:prstGeom>
              <a:solidFill>
                <a:srgbClr val="0A0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65114" y="4121440"/>
            <a:ext cx="758092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5050"/>
                </a:solidFill>
              </a:rPr>
              <a:t>Building entomological capacity worldwide and </a:t>
            </a:r>
          </a:p>
          <a:p>
            <a:pPr algn="ctr"/>
            <a:r>
              <a:rPr lang="en-GB" sz="2800" b="1" dirty="0">
                <a:solidFill>
                  <a:srgbClr val="FF5050"/>
                </a:solidFill>
              </a:rPr>
              <a:t>improving epidemic preparedness</a:t>
            </a:r>
            <a:endParaRPr lang="en-GB" sz="2800" dirty="0">
              <a:solidFill>
                <a:srgbClr val="FF5050"/>
              </a:solidFill>
            </a:endParaRP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790025" y="5434761"/>
            <a:ext cx="1189189" cy="1102155"/>
            <a:chOff x="10838045" y="5434761"/>
            <a:chExt cx="1189189" cy="1102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046" y="5434761"/>
              <a:ext cx="1112868" cy="9096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045" y="6344438"/>
              <a:ext cx="1189189" cy="192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09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Global Problem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12969" y="207040"/>
            <a:ext cx="712581" cy="711978"/>
            <a:chOff x="6715553" y="1582917"/>
            <a:chExt cx="3185149" cy="36673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1582917"/>
              <a:ext cx="3185149" cy="30611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4644102"/>
              <a:ext cx="3185149" cy="606145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285585" y="4233291"/>
            <a:ext cx="11551534" cy="2198299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80%</a:t>
            </a:r>
            <a:r>
              <a:rPr lang="en-GB" sz="2800" dirty="0"/>
              <a:t> of World’s population at risk of </a:t>
            </a:r>
            <a:r>
              <a:rPr lang="en-GB" sz="2800" dirty="0" err="1"/>
              <a:t>vector-borne</a:t>
            </a:r>
            <a:r>
              <a:rPr lang="en-GB" sz="2800" dirty="0"/>
              <a:t> diseases (VBDs)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17%</a:t>
            </a:r>
            <a:r>
              <a:rPr lang="en-GB" sz="2800" dirty="0"/>
              <a:t> of global disease burden of communicable diseases due to VBDs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241 million malaria cases and </a:t>
            </a:r>
            <a:r>
              <a:rPr lang="en-GB" sz="2800" b="1" dirty="0"/>
              <a:t>627,000 malaria deaths </a:t>
            </a:r>
            <a:r>
              <a:rPr lang="en-GB" sz="2800" dirty="0"/>
              <a:t>worldwide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390 million dengue infections </a:t>
            </a:r>
            <a:r>
              <a:rPr lang="en-GB" sz="2800" dirty="0"/>
              <a:t>per year, 3.9 billion people at risk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5585" y="1323550"/>
            <a:ext cx="11551535" cy="248855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GB" sz="2800" b="1" dirty="0" err="1">
                <a:solidFill>
                  <a:srgbClr val="110C44"/>
                </a:solidFill>
              </a:rPr>
              <a:t>Vector-borne</a:t>
            </a:r>
            <a:r>
              <a:rPr lang="en-GB" sz="2800" b="1" dirty="0">
                <a:solidFill>
                  <a:srgbClr val="110C44"/>
                </a:solidFill>
              </a:rPr>
              <a:t> NTDs: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0C44"/>
                </a:solidFill>
              </a:rPr>
              <a:t>Chagas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0C44"/>
                </a:solidFill>
              </a:rPr>
              <a:t>dengue and chikungunya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0C44"/>
                </a:solidFill>
              </a:rPr>
              <a:t>human African </a:t>
            </a:r>
            <a:r>
              <a:rPr lang="en-GB" sz="2800" dirty="0" err="1">
                <a:solidFill>
                  <a:srgbClr val="110C44"/>
                </a:solidFill>
              </a:rPr>
              <a:t>trypanosomiasis</a:t>
            </a:r>
            <a:r>
              <a:rPr lang="en-GB" sz="2800" dirty="0">
                <a:solidFill>
                  <a:srgbClr val="110C44"/>
                </a:solidFill>
              </a:rPr>
              <a:t> (sleeping sickness)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110C44"/>
                </a:solidFill>
              </a:rPr>
              <a:t>leishmaniasis</a:t>
            </a:r>
            <a:r>
              <a:rPr lang="en-GB" sz="2800" dirty="0">
                <a:solidFill>
                  <a:srgbClr val="110C44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0C44"/>
                </a:solidFill>
              </a:rPr>
              <a:t>lymphatic </a:t>
            </a:r>
            <a:r>
              <a:rPr lang="en-GB" sz="2800" dirty="0" err="1">
                <a:solidFill>
                  <a:srgbClr val="110C44"/>
                </a:solidFill>
              </a:rPr>
              <a:t>filariasis</a:t>
            </a:r>
            <a:endParaRPr lang="en-GB" sz="2800" dirty="0">
              <a:solidFill>
                <a:srgbClr val="110C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0C44"/>
                </a:solidFill>
              </a:rPr>
              <a:t>onchocerciasis (river blindness)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0C44"/>
                </a:solidFill>
              </a:rPr>
              <a:t>scabies and other </a:t>
            </a:r>
            <a:r>
              <a:rPr lang="en-GB" sz="2800" dirty="0" err="1">
                <a:solidFill>
                  <a:srgbClr val="110C44"/>
                </a:solidFill>
              </a:rPr>
              <a:t>ectoparasitoses</a:t>
            </a:r>
            <a:endParaRPr lang="en-GB" sz="2800" dirty="0">
              <a:solidFill>
                <a:srgbClr val="110C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5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9132"/>
            <a:ext cx="8601777" cy="623236"/>
          </a:xfrm>
        </p:spPr>
        <p:txBody>
          <a:bodyPr/>
          <a:lstStyle/>
          <a:p>
            <a:r>
              <a:rPr lang="en-GB" dirty="0"/>
              <a:t>The Global Vector Hub platform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12969" y="207040"/>
            <a:ext cx="712581" cy="711978"/>
            <a:chOff x="6715553" y="1582917"/>
            <a:chExt cx="3185149" cy="3667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1582917"/>
              <a:ext cx="3185149" cy="30611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4644102"/>
              <a:ext cx="3185149" cy="60614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5" y="1638448"/>
            <a:ext cx="10474210" cy="5091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1343" y="1115228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hlinkClick r:id="rId5"/>
              </a:rPr>
              <a:t>https://globalvectorhub.lshtm.ac.uk/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7505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onstantia"/>
              </a:rPr>
              <a:t>TDR &amp; GVH course directory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9" y="2062331"/>
            <a:ext cx="10155571" cy="46108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1817" y="1144418"/>
            <a:ext cx="11852040" cy="1002977"/>
          </a:xfrm>
        </p:spPr>
        <p:txBody>
          <a:bodyPr numCol="1"/>
          <a:lstStyle/>
          <a:p>
            <a:pPr marL="0" indent="0" algn="ctr" fontAlgn="base">
              <a:buNone/>
            </a:pPr>
            <a:r>
              <a:rPr lang="en-GB" sz="2800" b="1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Course directory</a:t>
            </a:r>
            <a:r>
              <a:rPr lang="en-GB" sz="2800" b="1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133 training courses </a:t>
            </a:r>
            <a:r>
              <a:rPr lang="en-GB" sz="2800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 medical entomology, from </a:t>
            </a:r>
            <a:r>
              <a:rPr lang="en-GB" sz="2800" b="1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32 countries</a:t>
            </a:r>
            <a:r>
              <a:rPr lang="en-GB" sz="2800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in </a:t>
            </a:r>
            <a:r>
              <a:rPr lang="en-GB" sz="2800" b="1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 languages.</a:t>
            </a:r>
            <a:r>
              <a:rPr lang="en-GB" sz="2800" dirty="0">
                <a:solidFill>
                  <a:srgbClr val="110C4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endParaRPr lang="en-GB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9380346" y="207040"/>
            <a:ext cx="712581" cy="711978"/>
            <a:chOff x="6715553" y="1582917"/>
            <a:chExt cx="3185149" cy="3667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1582917"/>
              <a:ext cx="3185149" cy="3061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4644102"/>
              <a:ext cx="3185149" cy="606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81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2898" y="1307002"/>
            <a:ext cx="121086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E690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FOLLOW US ON TWITTER</a:t>
            </a:r>
          </a:p>
          <a:p>
            <a:pPr algn="ctr"/>
            <a:r>
              <a:rPr lang="en-GB" sz="3200" b="1" dirty="0">
                <a:solidFill>
                  <a:srgbClr val="0A07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GB" sz="3200" b="1" dirty="0" err="1">
                <a:solidFill>
                  <a:srgbClr val="0A07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GlobalVectorHub</a:t>
            </a:r>
            <a:endParaRPr lang="en-GB" sz="3200" b="1" dirty="0">
              <a:solidFill>
                <a:srgbClr val="0A072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3200" b="1" dirty="0">
              <a:solidFill>
                <a:srgbClr val="FE690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200" b="1" dirty="0">
                <a:solidFill>
                  <a:srgbClr val="FE690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REGISTER</a:t>
            </a:r>
          </a:p>
          <a:p>
            <a:pPr algn="ctr"/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Register yourself, your work or your organisation at:</a:t>
            </a:r>
          </a:p>
          <a:p>
            <a:pPr algn="ctr"/>
            <a:r>
              <a:rPr lang="en-GB" sz="3200" b="1" dirty="0">
                <a:solidFill>
                  <a:srgbClr val="0A07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https://globalvectorhub.lshtm.ac.uk/register</a:t>
            </a:r>
            <a:endParaRPr lang="en-GB" sz="3200" b="1" dirty="0">
              <a:solidFill>
                <a:srgbClr val="0A072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3200" b="1" dirty="0">
              <a:solidFill>
                <a:srgbClr val="FE690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200" b="1" dirty="0">
                <a:solidFill>
                  <a:srgbClr val="FE690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GET IN TOUCH</a:t>
            </a:r>
          </a:p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frederik.seelig@lshtm.ac.uk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200" b="1" dirty="0">
                <a:solidFill>
                  <a:srgbClr val="0A07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globalvectorhub@lshtm.ac.uk</a:t>
            </a:r>
            <a:endParaRPr lang="en-GB" sz="3200" b="1" dirty="0">
              <a:solidFill>
                <a:srgbClr val="0A072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9132"/>
            <a:ext cx="9483327" cy="623236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the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lang="en-GB" b="1" dirty="0">
                <a:solidFill>
                  <a:srgbClr val="FE6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80346" y="207040"/>
            <a:ext cx="712581" cy="711978"/>
            <a:chOff x="6715553" y="1582917"/>
            <a:chExt cx="3185149" cy="3667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1582917"/>
              <a:ext cx="3185149" cy="30611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53" y="4644102"/>
              <a:ext cx="3185149" cy="606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43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3665" r="1699" b="8242"/>
          <a:stretch/>
        </p:blipFill>
        <p:spPr>
          <a:xfrm>
            <a:off x="-114300" y="0"/>
            <a:ext cx="12306300" cy="7010400"/>
          </a:xfrm>
          <a:prstGeom prst="snip1Rect">
            <a:avLst>
              <a:gd name="adj" fmla="val 0"/>
            </a:avLst>
          </a:prstGeom>
        </p:spPr>
      </p:pic>
      <p:sp>
        <p:nvSpPr>
          <p:cNvPr id="4" name="Rectangle 3"/>
          <p:cNvSpPr/>
          <p:nvPr/>
        </p:nvSpPr>
        <p:spPr>
          <a:xfrm>
            <a:off x="668194" y="2825599"/>
            <a:ext cx="5656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EF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09955" y="81620"/>
            <a:ext cx="1992489" cy="6694757"/>
            <a:chOff x="10009955" y="81620"/>
            <a:chExt cx="1992489" cy="6694757"/>
          </a:xfrm>
        </p:grpSpPr>
        <p:grpSp>
          <p:nvGrpSpPr>
            <p:cNvPr id="11" name="Group 10"/>
            <p:cNvGrpSpPr/>
            <p:nvPr/>
          </p:nvGrpSpPr>
          <p:grpSpPr>
            <a:xfrm>
              <a:off x="10009955" y="81620"/>
              <a:ext cx="1992489" cy="6694757"/>
              <a:chOff x="9908857" y="213409"/>
              <a:chExt cx="1866397" cy="64984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857" y="1814537"/>
                <a:ext cx="1866397" cy="89455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93"/>
              <a:stretch/>
            </p:blipFill>
            <p:spPr>
              <a:xfrm>
                <a:off x="9914580" y="4422821"/>
                <a:ext cx="1860674" cy="6991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2359" y="2823894"/>
                <a:ext cx="1846824" cy="89455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105" t="12637"/>
              <a:stretch/>
            </p:blipFill>
            <p:spPr>
              <a:xfrm>
                <a:off x="10133490" y="6288356"/>
                <a:ext cx="1616457" cy="42353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3" r="69502" b="6708"/>
              <a:stretch/>
            </p:blipFill>
            <p:spPr>
              <a:xfrm>
                <a:off x="10142726" y="5230504"/>
                <a:ext cx="1616457" cy="104647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9908857" y="213409"/>
                <a:ext cx="1798932" cy="388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EF7317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Developed by</a:t>
                </a:r>
                <a:endParaRPr lang="en-GB" sz="2000" b="1" dirty="0">
                  <a:solidFill>
                    <a:srgbClr val="33999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049510" y="4029990"/>
                <a:ext cx="1725744" cy="388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EF7317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Funded by</a:t>
                </a:r>
                <a:endParaRPr lang="en-GB" sz="2000" b="1" dirty="0">
                  <a:solidFill>
                    <a:srgbClr val="33999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413472" y="505200"/>
              <a:ext cx="1165720" cy="1153893"/>
              <a:chOff x="6715553" y="1582917"/>
              <a:chExt cx="3185149" cy="366733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5553" y="1582917"/>
                <a:ext cx="3185149" cy="30611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5553" y="4644102"/>
                <a:ext cx="3185149" cy="6061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1723315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bility xmlns="6a164dda-3779-4169-b957-e287451f6523">Internal</Visibil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6DFD7A496F4EB9BB592A59A5546D" ma:contentTypeVersion="9" ma:contentTypeDescription="Create a new document." ma:contentTypeScope="" ma:versionID="1775ac8394f5ac1b4eb108cac50c1d21">
  <xsd:schema xmlns:xsd="http://www.w3.org/2001/XMLSchema" xmlns:xs="http://www.w3.org/2001/XMLSchema" xmlns:p="http://schemas.microsoft.com/office/2006/metadata/properties" xmlns:ns2="6a164dda-3779-4169-b957-e287451f6523" xmlns:ns3="5e3c3d24-95f9-4e56-af5c-e75662792daa" targetNamespace="http://schemas.microsoft.com/office/2006/metadata/properties" ma:root="true" ma:fieldsID="3e807e02ba692c271e7a7b8831da306d" ns2:_="" ns3:_="">
    <xsd:import namespace="6a164dda-3779-4169-b957-e287451f6523"/>
    <xsd:import namespace="5e3c3d24-95f9-4e56-af5c-e75662792daa"/>
    <xsd:element name="properties">
      <xsd:complexType>
        <xsd:sequence>
          <xsd:element name="documentManagement">
            <xsd:complexType>
              <xsd:all>
                <xsd:element ref="ns2:Visibil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Visibility" ma:index="2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c3d24-95f9-4e56-af5c-e75662792d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207403b-203c-4ed3-95cd-88a852189123" ContentTypeId="0x01" PreviousValue="false"/>
</file>

<file path=customXml/itemProps1.xml><?xml version="1.0" encoding="utf-8"?>
<ds:datastoreItem xmlns:ds="http://schemas.openxmlformats.org/officeDocument/2006/customXml" ds:itemID="{A1369FBE-B68C-454D-860C-6C4231EA83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0DC01-258A-43FF-9073-0D301CEA69E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6a164dda-3779-4169-b957-e287451f6523"/>
    <ds:schemaRef ds:uri="5e3c3d24-95f9-4e56-af5c-e75662792daa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EC4FEA-0ACA-40D9-B8E2-5379B7291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64dda-3779-4169-b957-e287451f6523"/>
    <ds:schemaRef ds:uri="5e3c3d24-95f9-4e56-af5c-e75662792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9C75B0-88A1-4719-8150-3FF1B2AB90D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LSHTM_Presentation_Template_widescreen-basic-fonts</Template>
  <TotalTime>5604</TotalTime>
  <Words>201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Constantia</vt:lpstr>
      <vt:lpstr>Corbel</vt:lpstr>
      <vt:lpstr>merriweather</vt:lpstr>
      <vt:lpstr>open sans</vt:lpstr>
      <vt:lpstr>open sans</vt:lpstr>
      <vt:lpstr>Main_Presentation_Title_Page</vt:lpstr>
      <vt:lpstr>PowerPoint Presentation</vt:lpstr>
      <vt:lpstr>The Global Problem</vt:lpstr>
      <vt:lpstr>The Global Vector Hub platform</vt:lpstr>
      <vt:lpstr>TDR &amp; GVH course directory</vt:lpstr>
      <vt:lpstr>Join the Global Vector Hub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Power</dc:creator>
  <cp:lastModifiedBy>Forbes, Kathryn J</cp:lastModifiedBy>
  <cp:revision>401</cp:revision>
  <dcterms:created xsi:type="dcterms:W3CDTF">2018-02-19T15:40:48Z</dcterms:created>
  <dcterms:modified xsi:type="dcterms:W3CDTF">2022-03-29T08:27:27Z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0x010100D85B6DFD7A496F4EB9BB592A59A5546D</vt:lpwstr>
  </property>
</Properties>
</file>