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1444" r:id="rId3"/>
    <p:sldId id="1415" r:id="rId4"/>
    <p:sldId id="1416" r:id="rId5"/>
    <p:sldId id="1426" r:id="rId6"/>
    <p:sldId id="1437" r:id="rId7"/>
    <p:sldId id="143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660"/>
  </p:normalViewPr>
  <p:slideViewPr>
    <p:cSldViewPr snapToGrid="0">
      <p:cViewPr varScale="1">
        <p:scale>
          <a:sx n="62" d="100"/>
          <a:sy n="62" d="100"/>
        </p:scale>
        <p:origin x="7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PHE.gov.uk\HD\NW95EQ_02\Jaya.Shrivastava\NEQAS\Conferences\2021\ECCMID\Workshop%20proposal\Data%20analysis%20FP%207%20years-%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HE.gov.uk\HD\NW95EQ_02\Jaya.Shrivastava\NEQAS\Conferences\2021\ECCMID\Workshop%20proposal\Data%20analysis%20FP%207%20years-%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participants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14/15</c:v>
                </c:pt>
              </c:strCache>
            </c:strRef>
          </c:tx>
          <c:spPr>
            <a:solidFill>
              <a:schemeClr val="accent1"/>
            </a:solidFill>
            <a:ln>
              <a:noFill/>
            </a:ln>
            <a:effectLst/>
          </c:spPr>
          <c:invertIfNegative val="0"/>
          <c:cat>
            <c:strRef>
              <c:f>Sheet3!$A$2:$A$10</c:f>
              <c:strCache>
                <c:ptCount val="7"/>
                <c:pt idx="0">
                  <c:v>Faecal Parasitology</c:v>
                </c:pt>
                <c:pt idx="1">
                  <c:v>Blood Parasitology</c:v>
                </c:pt>
                <c:pt idx="2">
                  <c:v>Toxoplasma Serology</c:v>
                </c:pt>
                <c:pt idx="3">
                  <c:v>Malaria Rapid</c:v>
                </c:pt>
                <c:pt idx="4">
                  <c:v>Parasite Serology</c:v>
                </c:pt>
                <c:pt idx="5">
                  <c:v>Malaria NAAT</c:v>
                </c:pt>
                <c:pt idx="6">
                  <c:v>Faecal Molecular</c:v>
                </c:pt>
              </c:strCache>
            </c:strRef>
          </c:cat>
          <c:val>
            <c:numRef>
              <c:f>Sheet3!$B$2:$B$10</c:f>
              <c:numCache>
                <c:formatCode>General</c:formatCode>
                <c:ptCount val="7"/>
                <c:pt idx="0">
                  <c:v>598</c:v>
                </c:pt>
                <c:pt idx="1">
                  <c:v>269</c:v>
                </c:pt>
                <c:pt idx="2">
                  <c:v>316</c:v>
                </c:pt>
                <c:pt idx="3">
                  <c:v>131</c:v>
                </c:pt>
                <c:pt idx="4">
                  <c:v>68</c:v>
                </c:pt>
                <c:pt idx="5">
                  <c:v>0</c:v>
                </c:pt>
                <c:pt idx="6">
                  <c:v>0</c:v>
                </c:pt>
              </c:numCache>
            </c:numRef>
          </c:val>
          <c:extLst>
            <c:ext xmlns:c16="http://schemas.microsoft.com/office/drawing/2014/chart" uri="{C3380CC4-5D6E-409C-BE32-E72D297353CC}">
              <c16:uniqueId val="{00000000-A93D-43C2-90E6-22E8342CAE87}"/>
            </c:ext>
          </c:extLst>
        </c:ser>
        <c:ser>
          <c:idx val="1"/>
          <c:order val="1"/>
          <c:tx>
            <c:strRef>
              <c:f>Sheet3!$C$1</c:f>
              <c:strCache>
                <c:ptCount val="1"/>
                <c:pt idx="0">
                  <c:v>15/16</c:v>
                </c:pt>
              </c:strCache>
            </c:strRef>
          </c:tx>
          <c:spPr>
            <a:solidFill>
              <a:schemeClr val="accent2"/>
            </a:solidFill>
            <a:ln>
              <a:noFill/>
            </a:ln>
            <a:effectLst/>
          </c:spPr>
          <c:invertIfNegative val="0"/>
          <c:cat>
            <c:strRef>
              <c:f>Sheet3!$A$2:$A$10</c:f>
              <c:strCache>
                <c:ptCount val="7"/>
                <c:pt idx="0">
                  <c:v>Faecal Parasitology</c:v>
                </c:pt>
                <c:pt idx="1">
                  <c:v>Blood Parasitology</c:v>
                </c:pt>
                <c:pt idx="2">
                  <c:v>Toxoplasma Serology</c:v>
                </c:pt>
                <c:pt idx="3">
                  <c:v>Malaria Rapid</c:v>
                </c:pt>
                <c:pt idx="4">
                  <c:v>Parasite Serology</c:v>
                </c:pt>
                <c:pt idx="5">
                  <c:v>Malaria NAAT</c:v>
                </c:pt>
                <c:pt idx="6">
                  <c:v>Faecal Molecular</c:v>
                </c:pt>
              </c:strCache>
            </c:strRef>
          </c:cat>
          <c:val>
            <c:numRef>
              <c:f>Sheet3!$C$2:$C$10</c:f>
              <c:numCache>
                <c:formatCode>General</c:formatCode>
                <c:ptCount val="7"/>
                <c:pt idx="0">
                  <c:v>584</c:v>
                </c:pt>
                <c:pt idx="1">
                  <c:v>261</c:v>
                </c:pt>
                <c:pt idx="2">
                  <c:v>306</c:v>
                </c:pt>
                <c:pt idx="3">
                  <c:v>135</c:v>
                </c:pt>
                <c:pt idx="4">
                  <c:v>65</c:v>
                </c:pt>
                <c:pt idx="5">
                  <c:v>110</c:v>
                </c:pt>
                <c:pt idx="6">
                  <c:v>0</c:v>
                </c:pt>
              </c:numCache>
            </c:numRef>
          </c:val>
          <c:extLst>
            <c:ext xmlns:c16="http://schemas.microsoft.com/office/drawing/2014/chart" uri="{C3380CC4-5D6E-409C-BE32-E72D297353CC}">
              <c16:uniqueId val="{00000001-A93D-43C2-90E6-22E8342CAE87}"/>
            </c:ext>
          </c:extLst>
        </c:ser>
        <c:ser>
          <c:idx val="2"/>
          <c:order val="2"/>
          <c:tx>
            <c:strRef>
              <c:f>Sheet3!$D$1</c:f>
              <c:strCache>
                <c:ptCount val="1"/>
                <c:pt idx="0">
                  <c:v>16/17</c:v>
                </c:pt>
              </c:strCache>
            </c:strRef>
          </c:tx>
          <c:spPr>
            <a:solidFill>
              <a:schemeClr val="accent3"/>
            </a:solidFill>
            <a:ln>
              <a:noFill/>
            </a:ln>
            <a:effectLst/>
          </c:spPr>
          <c:invertIfNegative val="0"/>
          <c:cat>
            <c:strRef>
              <c:f>Sheet3!$A$2:$A$10</c:f>
              <c:strCache>
                <c:ptCount val="7"/>
                <c:pt idx="0">
                  <c:v>Faecal Parasitology</c:v>
                </c:pt>
                <c:pt idx="1">
                  <c:v>Blood Parasitology</c:v>
                </c:pt>
                <c:pt idx="2">
                  <c:v>Toxoplasma Serology</c:v>
                </c:pt>
                <c:pt idx="3">
                  <c:v>Malaria Rapid</c:v>
                </c:pt>
                <c:pt idx="4">
                  <c:v>Parasite Serology</c:v>
                </c:pt>
                <c:pt idx="5">
                  <c:v>Malaria NAAT</c:v>
                </c:pt>
                <c:pt idx="6">
                  <c:v>Faecal Molecular</c:v>
                </c:pt>
              </c:strCache>
            </c:strRef>
          </c:cat>
          <c:val>
            <c:numRef>
              <c:f>Sheet3!$D$2:$D$10</c:f>
              <c:numCache>
                <c:formatCode>General</c:formatCode>
                <c:ptCount val="7"/>
                <c:pt idx="0">
                  <c:v>574</c:v>
                </c:pt>
                <c:pt idx="1">
                  <c:v>248</c:v>
                </c:pt>
                <c:pt idx="2">
                  <c:v>296</c:v>
                </c:pt>
                <c:pt idx="3">
                  <c:v>133</c:v>
                </c:pt>
                <c:pt idx="4">
                  <c:v>61</c:v>
                </c:pt>
                <c:pt idx="5">
                  <c:v>112</c:v>
                </c:pt>
                <c:pt idx="6">
                  <c:v>0</c:v>
                </c:pt>
              </c:numCache>
            </c:numRef>
          </c:val>
          <c:extLst>
            <c:ext xmlns:c16="http://schemas.microsoft.com/office/drawing/2014/chart" uri="{C3380CC4-5D6E-409C-BE32-E72D297353CC}">
              <c16:uniqueId val="{00000002-A93D-43C2-90E6-22E8342CAE87}"/>
            </c:ext>
          </c:extLst>
        </c:ser>
        <c:ser>
          <c:idx val="3"/>
          <c:order val="3"/>
          <c:tx>
            <c:strRef>
              <c:f>Sheet3!$E$1</c:f>
              <c:strCache>
                <c:ptCount val="1"/>
                <c:pt idx="0">
                  <c:v>17/18</c:v>
                </c:pt>
              </c:strCache>
            </c:strRef>
          </c:tx>
          <c:spPr>
            <a:solidFill>
              <a:schemeClr val="accent4"/>
            </a:solidFill>
            <a:ln>
              <a:noFill/>
            </a:ln>
            <a:effectLst/>
          </c:spPr>
          <c:invertIfNegative val="0"/>
          <c:cat>
            <c:strRef>
              <c:f>Sheet3!$A$2:$A$10</c:f>
              <c:strCache>
                <c:ptCount val="7"/>
                <c:pt idx="0">
                  <c:v>Faecal Parasitology</c:v>
                </c:pt>
                <c:pt idx="1">
                  <c:v>Blood Parasitology</c:v>
                </c:pt>
                <c:pt idx="2">
                  <c:v>Toxoplasma Serology</c:v>
                </c:pt>
                <c:pt idx="3">
                  <c:v>Malaria Rapid</c:v>
                </c:pt>
                <c:pt idx="4">
                  <c:v>Parasite Serology</c:v>
                </c:pt>
                <c:pt idx="5">
                  <c:v>Malaria NAAT</c:v>
                </c:pt>
                <c:pt idx="6">
                  <c:v>Faecal Molecular</c:v>
                </c:pt>
              </c:strCache>
            </c:strRef>
          </c:cat>
          <c:val>
            <c:numRef>
              <c:f>Sheet3!$E$2:$E$10</c:f>
              <c:numCache>
                <c:formatCode>General</c:formatCode>
                <c:ptCount val="7"/>
                <c:pt idx="0">
                  <c:v>559</c:v>
                </c:pt>
                <c:pt idx="1">
                  <c:v>243</c:v>
                </c:pt>
                <c:pt idx="2">
                  <c:v>292</c:v>
                </c:pt>
                <c:pt idx="3">
                  <c:v>133</c:v>
                </c:pt>
                <c:pt idx="4">
                  <c:v>64</c:v>
                </c:pt>
                <c:pt idx="5">
                  <c:v>111</c:v>
                </c:pt>
                <c:pt idx="6">
                  <c:v>0</c:v>
                </c:pt>
              </c:numCache>
            </c:numRef>
          </c:val>
          <c:extLst>
            <c:ext xmlns:c16="http://schemas.microsoft.com/office/drawing/2014/chart" uri="{C3380CC4-5D6E-409C-BE32-E72D297353CC}">
              <c16:uniqueId val="{00000003-A93D-43C2-90E6-22E8342CAE87}"/>
            </c:ext>
          </c:extLst>
        </c:ser>
        <c:ser>
          <c:idx val="4"/>
          <c:order val="4"/>
          <c:tx>
            <c:strRef>
              <c:f>Sheet3!$F$1</c:f>
              <c:strCache>
                <c:ptCount val="1"/>
                <c:pt idx="0">
                  <c:v>18/19</c:v>
                </c:pt>
              </c:strCache>
            </c:strRef>
          </c:tx>
          <c:spPr>
            <a:solidFill>
              <a:schemeClr val="accent5"/>
            </a:solidFill>
            <a:ln>
              <a:noFill/>
            </a:ln>
            <a:effectLst/>
          </c:spPr>
          <c:invertIfNegative val="0"/>
          <c:cat>
            <c:strRef>
              <c:f>Sheet3!$A$2:$A$10</c:f>
              <c:strCache>
                <c:ptCount val="7"/>
                <c:pt idx="0">
                  <c:v>Faecal Parasitology</c:v>
                </c:pt>
                <c:pt idx="1">
                  <c:v>Blood Parasitology</c:v>
                </c:pt>
                <c:pt idx="2">
                  <c:v>Toxoplasma Serology</c:v>
                </c:pt>
                <c:pt idx="3">
                  <c:v>Malaria Rapid</c:v>
                </c:pt>
                <c:pt idx="4">
                  <c:v>Parasite Serology</c:v>
                </c:pt>
                <c:pt idx="5">
                  <c:v>Malaria NAAT</c:v>
                </c:pt>
                <c:pt idx="6">
                  <c:v>Faecal Molecular</c:v>
                </c:pt>
              </c:strCache>
            </c:strRef>
          </c:cat>
          <c:val>
            <c:numRef>
              <c:f>Sheet3!$F$2:$F$10</c:f>
              <c:numCache>
                <c:formatCode>General</c:formatCode>
                <c:ptCount val="7"/>
                <c:pt idx="0">
                  <c:v>556</c:v>
                </c:pt>
                <c:pt idx="1">
                  <c:v>246</c:v>
                </c:pt>
                <c:pt idx="2">
                  <c:v>280</c:v>
                </c:pt>
                <c:pt idx="3">
                  <c:v>131</c:v>
                </c:pt>
                <c:pt idx="4">
                  <c:v>67</c:v>
                </c:pt>
                <c:pt idx="5">
                  <c:v>130</c:v>
                </c:pt>
                <c:pt idx="6">
                  <c:v>0</c:v>
                </c:pt>
              </c:numCache>
            </c:numRef>
          </c:val>
          <c:extLst>
            <c:ext xmlns:c16="http://schemas.microsoft.com/office/drawing/2014/chart" uri="{C3380CC4-5D6E-409C-BE32-E72D297353CC}">
              <c16:uniqueId val="{00000004-A93D-43C2-90E6-22E8342CAE87}"/>
            </c:ext>
          </c:extLst>
        </c:ser>
        <c:ser>
          <c:idx val="5"/>
          <c:order val="5"/>
          <c:tx>
            <c:strRef>
              <c:f>Sheet3!$G$1</c:f>
              <c:strCache>
                <c:ptCount val="1"/>
                <c:pt idx="0">
                  <c:v>19/20</c:v>
                </c:pt>
              </c:strCache>
            </c:strRef>
          </c:tx>
          <c:spPr>
            <a:solidFill>
              <a:schemeClr val="accent6"/>
            </a:solidFill>
            <a:ln>
              <a:noFill/>
            </a:ln>
            <a:effectLst/>
          </c:spPr>
          <c:invertIfNegative val="0"/>
          <c:cat>
            <c:strRef>
              <c:f>Sheet3!$A$2:$A$10</c:f>
              <c:strCache>
                <c:ptCount val="7"/>
                <c:pt idx="0">
                  <c:v>Faecal Parasitology</c:v>
                </c:pt>
                <c:pt idx="1">
                  <c:v>Blood Parasitology</c:v>
                </c:pt>
                <c:pt idx="2">
                  <c:v>Toxoplasma Serology</c:v>
                </c:pt>
                <c:pt idx="3">
                  <c:v>Malaria Rapid</c:v>
                </c:pt>
                <c:pt idx="4">
                  <c:v>Parasite Serology</c:v>
                </c:pt>
                <c:pt idx="5">
                  <c:v>Malaria NAAT</c:v>
                </c:pt>
                <c:pt idx="6">
                  <c:v>Faecal Molecular</c:v>
                </c:pt>
              </c:strCache>
            </c:strRef>
          </c:cat>
          <c:val>
            <c:numRef>
              <c:f>Sheet3!$G$2:$G$10</c:f>
              <c:numCache>
                <c:formatCode>General</c:formatCode>
                <c:ptCount val="7"/>
                <c:pt idx="0">
                  <c:v>542</c:v>
                </c:pt>
                <c:pt idx="1">
                  <c:v>241</c:v>
                </c:pt>
                <c:pt idx="2">
                  <c:v>287</c:v>
                </c:pt>
                <c:pt idx="3">
                  <c:v>146</c:v>
                </c:pt>
                <c:pt idx="4">
                  <c:v>73</c:v>
                </c:pt>
                <c:pt idx="5">
                  <c:v>171</c:v>
                </c:pt>
                <c:pt idx="6">
                  <c:v>96</c:v>
                </c:pt>
              </c:numCache>
            </c:numRef>
          </c:val>
          <c:extLst>
            <c:ext xmlns:c16="http://schemas.microsoft.com/office/drawing/2014/chart" uri="{C3380CC4-5D6E-409C-BE32-E72D297353CC}">
              <c16:uniqueId val="{00000005-A93D-43C2-90E6-22E8342CAE87}"/>
            </c:ext>
          </c:extLst>
        </c:ser>
        <c:ser>
          <c:idx val="6"/>
          <c:order val="6"/>
          <c:tx>
            <c:strRef>
              <c:f>Sheet3!$H$1</c:f>
              <c:strCache>
                <c:ptCount val="1"/>
                <c:pt idx="0">
                  <c:v>20/21</c:v>
                </c:pt>
              </c:strCache>
            </c:strRef>
          </c:tx>
          <c:spPr>
            <a:solidFill>
              <a:schemeClr val="accent1">
                <a:lumMod val="60000"/>
              </a:schemeClr>
            </a:solidFill>
            <a:ln>
              <a:noFill/>
            </a:ln>
            <a:effectLst/>
          </c:spPr>
          <c:invertIfNegative val="0"/>
          <c:cat>
            <c:strRef>
              <c:f>Sheet3!$A$2:$A$10</c:f>
              <c:strCache>
                <c:ptCount val="7"/>
                <c:pt idx="0">
                  <c:v>Faecal Parasitology</c:v>
                </c:pt>
                <c:pt idx="1">
                  <c:v>Blood Parasitology</c:v>
                </c:pt>
                <c:pt idx="2">
                  <c:v>Toxoplasma Serology</c:v>
                </c:pt>
                <c:pt idx="3">
                  <c:v>Malaria Rapid</c:v>
                </c:pt>
                <c:pt idx="4">
                  <c:v>Parasite Serology</c:v>
                </c:pt>
                <c:pt idx="5">
                  <c:v>Malaria NAAT</c:v>
                </c:pt>
                <c:pt idx="6">
                  <c:v>Faecal Molecular</c:v>
                </c:pt>
              </c:strCache>
            </c:strRef>
          </c:cat>
          <c:val>
            <c:numRef>
              <c:f>Sheet3!$H$2:$H$10</c:f>
              <c:numCache>
                <c:formatCode>General</c:formatCode>
                <c:ptCount val="7"/>
                <c:pt idx="0">
                  <c:v>519</c:v>
                </c:pt>
                <c:pt idx="1">
                  <c:v>238</c:v>
                </c:pt>
                <c:pt idx="2">
                  <c:v>272</c:v>
                </c:pt>
                <c:pt idx="3">
                  <c:v>140</c:v>
                </c:pt>
                <c:pt idx="4">
                  <c:v>66</c:v>
                </c:pt>
                <c:pt idx="5">
                  <c:v>177</c:v>
                </c:pt>
                <c:pt idx="6">
                  <c:v>49</c:v>
                </c:pt>
              </c:numCache>
            </c:numRef>
          </c:val>
          <c:extLst>
            <c:ext xmlns:c16="http://schemas.microsoft.com/office/drawing/2014/chart" uri="{C3380CC4-5D6E-409C-BE32-E72D297353CC}">
              <c16:uniqueId val="{00000006-A93D-43C2-90E6-22E8342CAE87}"/>
            </c:ext>
          </c:extLst>
        </c:ser>
        <c:dLbls>
          <c:showLegendKey val="0"/>
          <c:showVal val="0"/>
          <c:showCatName val="0"/>
          <c:showSerName val="0"/>
          <c:showPercent val="0"/>
          <c:showBubbleSize val="0"/>
        </c:dLbls>
        <c:gapWidth val="219"/>
        <c:overlap val="-27"/>
        <c:axId val="614893512"/>
        <c:axId val="614893840"/>
      </c:barChart>
      <c:catAx>
        <c:axId val="61489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893840"/>
        <c:crosses val="autoZero"/>
        <c:auto val="1"/>
        <c:lblAlgn val="ctr"/>
        <c:lblOffset val="100"/>
        <c:noMultiLvlLbl val="0"/>
      </c:catAx>
      <c:valAx>
        <c:axId val="614893840"/>
        <c:scaling>
          <c:orientation val="minMax"/>
          <c:max val="6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893512"/>
        <c:crosses val="autoZero"/>
        <c:crossBetween val="between"/>
      </c:valAx>
      <c:spPr>
        <a:noFill/>
        <a:ln>
          <a:noFill/>
        </a:ln>
        <a:effectLst/>
      </c:spPr>
    </c:plotArea>
    <c:legend>
      <c:legendPos val="b"/>
      <c:legendEntry>
        <c:idx val="6"/>
        <c:delete val="1"/>
      </c:legendEntry>
      <c:layout>
        <c:manualLayout>
          <c:xMode val="edge"/>
          <c:yMode val="edge"/>
          <c:x val="0.37011194114717944"/>
          <c:y val="0.93323570818906731"/>
          <c:w val="0.32942066574951856"/>
          <c:h val="4.9252436836669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Single parasite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Negative!$A$10</c:f>
              <c:strCache>
                <c:ptCount val="1"/>
                <c:pt idx="0">
                  <c:v>score of 2</c:v>
                </c:pt>
              </c:strCache>
            </c:strRef>
          </c:tx>
          <c:spPr>
            <a:solidFill>
              <a:schemeClr val="accent1"/>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Negative!$B$9:$O$9</c:f>
              <c:strCache>
                <c:ptCount val="14"/>
                <c:pt idx="0">
                  <c:v>Negative</c:v>
                </c:pt>
                <c:pt idx="1">
                  <c:v>Schistosoma</c:v>
                </c:pt>
                <c:pt idx="2">
                  <c:v>Cyclospora</c:v>
                </c:pt>
                <c:pt idx="3">
                  <c:v>Cryptosporidium</c:v>
                </c:pt>
                <c:pt idx="4">
                  <c:v>Ascaris</c:v>
                </c:pt>
                <c:pt idx="5">
                  <c:v>Capillaria</c:v>
                </c:pt>
                <c:pt idx="6">
                  <c:v>D.latum</c:v>
                </c:pt>
                <c:pt idx="7">
                  <c:v>Entrobius</c:v>
                </c:pt>
                <c:pt idx="8">
                  <c:v>Fasciola</c:v>
                </c:pt>
                <c:pt idx="9">
                  <c:v>Toxocara</c:v>
                </c:pt>
                <c:pt idx="10">
                  <c:v>Hookworm</c:v>
                </c:pt>
                <c:pt idx="11">
                  <c:v>E.granulosus</c:v>
                </c:pt>
                <c:pt idx="12">
                  <c:v>Giardia</c:v>
                </c:pt>
                <c:pt idx="13">
                  <c:v>Taenia</c:v>
                </c:pt>
              </c:strCache>
            </c:strRef>
          </c:cat>
          <c:val>
            <c:numRef>
              <c:f>Negative!$B$10:$O$10</c:f>
              <c:numCache>
                <c:formatCode>0.0%</c:formatCode>
                <c:ptCount val="14"/>
                <c:pt idx="0">
                  <c:v>0.8527059450813117</c:v>
                </c:pt>
                <c:pt idx="1">
                  <c:v>0.82836391437308865</c:v>
                </c:pt>
                <c:pt idx="2">
                  <c:v>0.69855967078189296</c:v>
                </c:pt>
                <c:pt idx="3">
                  <c:v>0.9280352057986021</c:v>
                </c:pt>
                <c:pt idx="4">
                  <c:v>0.95885509838998206</c:v>
                </c:pt>
                <c:pt idx="5">
                  <c:v>0.90810810810810816</c:v>
                </c:pt>
                <c:pt idx="6">
                  <c:v>0.89187913125590179</c:v>
                </c:pt>
                <c:pt idx="7">
                  <c:v>0.89266890273119315</c:v>
                </c:pt>
                <c:pt idx="8">
                  <c:v>0.66863323500491645</c:v>
                </c:pt>
                <c:pt idx="9">
                  <c:v>0.92594385285575997</c:v>
                </c:pt>
                <c:pt idx="10">
                  <c:v>0.94328922495274103</c:v>
                </c:pt>
                <c:pt idx="11">
                  <c:v>0.98241758241758237</c:v>
                </c:pt>
                <c:pt idx="12">
                  <c:v>0.95403225806451608</c:v>
                </c:pt>
                <c:pt idx="13">
                  <c:v>0.95523091423185669</c:v>
                </c:pt>
              </c:numCache>
            </c:numRef>
          </c:val>
          <c:extLst>
            <c:ext xmlns:c16="http://schemas.microsoft.com/office/drawing/2014/chart" uri="{C3380CC4-5D6E-409C-BE32-E72D297353CC}">
              <c16:uniqueId val="{00000000-2E72-4DC8-AA5F-F852C6431C2A}"/>
            </c:ext>
          </c:extLst>
        </c:ser>
        <c:ser>
          <c:idx val="1"/>
          <c:order val="1"/>
          <c:tx>
            <c:strRef>
              <c:f>Negative!$A$11</c:f>
              <c:strCache>
                <c:ptCount val="1"/>
                <c:pt idx="0">
                  <c:v>score of -2</c:v>
                </c:pt>
              </c:strCache>
            </c:strRef>
          </c:tx>
          <c:spPr>
            <a:solidFill>
              <a:schemeClr val="accent2"/>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Negative!$B$9:$O$9</c:f>
              <c:strCache>
                <c:ptCount val="14"/>
                <c:pt idx="0">
                  <c:v>Negative</c:v>
                </c:pt>
                <c:pt idx="1">
                  <c:v>Schistosoma</c:v>
                </c:pt>
                <c:pt idx="2">
                  <c:v>Cyclospora</c:v>
                </c:pt>
                <c:pt idx="3">
                  <c:v>Cryptosporidium</c:v>
                </c:pt>
                <c:pt idx="4">
                  <c:v>Ascaris</c:v>
                </c:pt>
                <c:pt idx="5">
                  <c:v>Capillaria</c:v>
                </c:pt>
                <c:pt idx="6">
                  <c:v>D.latum</c:v>
                </c:pt>
                <c:pt idx="7">
                  <c:v>Entrobius</c:v>
                </c:pt>
                <c:pt idx="8">
                  <c:v>Fasciola</c:v>
                </c:pt>
                <c:pt idx="9">
                  <c:v>Toxocara</c:v>
                </c:pt>
                <c:pt idx="10">
                  <c:v>Hookworm</c:v>
                </c:pt>
                <c:pt idx="11">
                  <c:v>E.granulosus</c:v>
                </c:pt>
                <c:pt idx="12">
                  <c:v>Giardia</c:v>
                </c:pt>
                <c:pt idx="13">
                  <c:v>Taenia</c:v>
                </c:pt>
              </c:strCache>
            </c:strRef>
          </c:cat>
          <c:val>
            <c:numRef>
              <c:f>Negative!$B$11:$O$11</c:f>
              <c:numCache>
                <c:formatCode>0.0%</c:formatCode>
                <c:ptCount val="14"/>
                <c:pt idx="0">
                  <c:v>0.13996267661956813</c:v>
                </c:pt>
                <c:pt idx="1">
                  <c:v>1.2996941896024464E-2</c:v>
                </c:pt>
                <c:pt idx="2">
                  <c:v>0.1440329218106996</c:v>
                </c:pt>
                <c:pt idx="3">
                  <c:v>1.2684442143411856E-2</c:v>
                </c:pt>
                <c:pt idx="4">
                  <c:v>3.5778175313059034E-3</c:v>
                </c:pt>
                <c:pt idx="5">
                  <c:v>2.1621621621621623E-2</c:v>
                </c:pt>
                <c:pt idx="6">
                  <c:v>4.7686496694995278E-2</c:v>
                </c:pt>
                <c:pt idx="7">
                  <c:v>1.1499760421657882E-2</c:v>
                </c:pt>
                <c:pt idx="8">
                  <c:v>4.8180924287118974E-2</c:v>
                </c:pt>
                <c:pt idx="9">
                  <c:v>4.6466602129719266E-2</c:v>
                </c:pt>
                <c:pt idx="10">
                  <c:v>1.3232514177693762E-2</c:v>
                </c:pt>
                <c:pt idx="11">
                  <c:v>7.6923076923076927E-3</c:v>
                </c:pt>
                <c:pt idx="12">
                  <c:v>1.2096774193548387E-2</c:v>
                </c:pt>
                <c:pt idx="13">
                  <c:v>2.1677662582469368E-2</c:v>
                </c:pt>
              </c:numCache>
            </c:numRef>
          </c:val>
          <c:extLst>
            <c:ext xmlns:c16="http://schemas.microsoft.com/office/drawing/2014/chart" uri="{C3380CC4-5D6E-409C-BE32-E72D297353CC}">
              <c16:uniqueId val="{00000001-2E72-4DC8-AA5F-F852C6431C2A}"/>
            </c:ext>
          </c:extLst>
        </c:ser>
        <c:ser>
          <c:idx val="2"/>
          <c:order val="2"/>
          <c:tx>
            <c:strRef>
              <c:f>Negative!$A$12</c:f>
              <c:strCache>
                <c:ptCount val="1"/>
                <c:pt idx="0">
                  <c:v>score of -4</c:v>
                </c:pt>
              </c:strCache>
            </c:strRef>
          </c:tx>
          <c:spPr>
            <a:solidFill>
              <a:schemeClr val="accent3"/>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Negative!$B$9:$O$9</c:f>
              <c:strCache>
                <c:ptCount val="14"/>
                <c:pt idx="0">
                  <c:v>Negative</c:v>
                </c:pt>
                <c:pt idx="1">
                  <c:v>Schistosoma</c:v>
                </c:pt>
                <c:pt idx="2">
                  <c:v>Cyclospora</c:v>
                </c:pt>
                <c:pt idx="3">
                  <c:v>Cryptosporidium</c:v>
                </c:pt>
                <c:pt idx="4">
                  <c:v>Ascaris</c:v>
                </c:pt>
                <c:pt idx="5">
                  <c:v>Capillaria</c:v>
                </c:pt>
                <c:pt idx="6">
                  <c:v>D.latum</c:v>
                </c:pt>
                <c:pt idx="7">
                  <c:v>Entrobius</c:v>
                </c:pt>
                <c:pt idx="8">
                  <c:v>Fasciola</c:v>
                </c:pt>
                <c:pt idx="9">
                  <c:v>Toxocara</c:v>
                </c:pt>
                <c:pt idx="10">
                  <c:v>Hookworm</c:v>
                </c:pt>
                <c:pt idx="11">
                  <c:v>E.granulosus</c:v>
                </c:pt>
                <c:pt idx="12">
                  <c:v>Giardia</c:v>
                </c:pt>
                <c:pt idx="13">
                  <c:v>Taenia</c:v>
                </c:pt>
              </c:strCache>
            </c:strRef>
          </c:cat>
          <c:val>
            <c:numRef>
              <c:f>Negative!$B$12:$O$12</c:f>
              <c:numCache>
                <c:formatCode>0.0%</c:formatCode>
                <c:ptCount val="14"/>
                <c:pt idx="0">
                  <c:v>6.1316982138096511E-3</c:v>
                </c:pt>
                <c:pt idx="1">
                  <c:v>3.8226299694189603E-4</c:v>
                </c:pt>
                <c:pt idx="2">
                  <c:v>5.1440329218106996E-3</c:v>
                </c:pt>
                <c:pt idx="3">
                  <c:v>1.0354646647683149E-3</c:v>
                </c:pt>
                <c:pt idx="4">
                  <c:v>0</c:v>
                </c:pt>
                <c:pt idx="5">
                  <c:v>1.8018018018018018E-3</c:v>
                </c:pt>
                <c:pt idx="6">
                  <c:v>4.24929178470255E-3</c:v>
                </c:pt>
                <c:pt idx="7">
                  <c:v>4.7915668423574511E-4</c:v>
                </c:pt>
                <c:pt idx="8">
                  <c:v>9.8328416912487715E-4</c:v>
                </c:pt>
                <c:pt idx="9">
                  <c:v>2.9041626331074541E-3</c:v>
                </c:pt>
                <c:pt idx="10">
                  <c:v>1.890359168241966E-3</c:v>
                </c:pt>
                <c:pt idx="11">
                  <c:v>8.2417582417582418E-4</c:v>
                </c:pt>
                <c:pt idx="12">
                  <c:v>2.0161290322580645E-3</c:v>
                </c:pt>
                <c:pt idx="13">
                  <c:v>1.885014137606032E-3</c:v>
                </c:pt>
              </c:numCache>
            </c:numRef>
          </c:val>
          <c:extLst>
            <c:ext xmlns:c16="http://schemas.microsoft.com/office/drawing/2014/chart" uri="{C3380CC4-5D6E-409C-BE32-E72D297353CC}">
              <c16:uniqueId val="{00000002-2E72-4DC8-AA5F-F852C6431C2A}"/>
            </c:ext>
          </c:extLst>
        </c:ser>
        <c:ser>
          <c:idx val="3"/>
          <c:order val="3"/>
          <c:tx>
            <c:strRef>
              <c:f>Negative!$A$13</c:f>
              <c:strCache>
                <c:ptCount val="1"/>
                <c:pt idx="0">
                  <c:v>score of -6</c:v>
                </c:pt>
              </c:strCache>
            </c:strRef>
          </c:tx>
          <c:spPr>
            <a:solidFill>
              <a:schemeClr val="accent4"/>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Negative!$B$9:$O$9</c:f>
              <c:strCache>
                <c:ptCount val="14"/>
                <c:pt idx="0">
                  <c:v>Negative</c:v>
                </c:pt>
                <c:pt idx="1">
                  <c:v>Schistosoma</c:v>
                </c:pt>
                <c:pt idx="2">
                  <c:v>Cyclospora</c:v>
                </c:pt>
                <c:pt idx="3">
                  <c:v>Cryptosporidium</c:v>
                </c:pt>
                <c:pt idx="4">
                  <c:v>Ascaris</c:v>
                </c:pt>
                <c:pt idx="5">
                  <c:v>Capillaria</c:v>
                </c:pt>
                <c:pt idx="6">
                  <c:v>D.latum</c:v>
                </c:pt>
                <c:pt idx="7">
                  <c:v>Entrobius</c:v>
                </c:pt>
                <c:pt idx="8">
                  <c:v>Fasciola</c:v>
                </c:pt>
                <c:pt idx="9">
                  <c:v>Toxocara</c:v>
                </c:pt>
                <c:pt idx="10">
                  <c:v>Hookworm</c:v>
                </c:pt>
                <c:pt idx="11">
                  <c:v>E.granulosus</c:v>
                </c:pt>
                <c:pt idx="12">
                  <c:v>Giardia</c:v>
                </c:pt>
                <c:pt idx="13">
                  <c:v>Taenia</c:v>
                </c:pt>
              </c:strCache>
            </c:strRef>
          </c:cat>
          <c:val>
            <c:numRef>
              <c:f>Negative!$B$13:$O$13</c:f>
              <c:numCache>
                <c:formatCode>0.0%</c:formatCode>
                <c:ptCount val="14"/>
                <c:pt idx="0">
                  <c:v>3.998933617701946E-4</c:v>
                </c:pt>
                <c:pt idx="1">
                  <c:v>0</c:v>
                </c:pt>
                <c:pt idx="2">
                  <c:v>1.02880658436214E-3</c:v>
                </c:pt>
                <c:pt idx="3">
                  <c:v>0</c:v>
                </c:pt>
                <c:pt idx="4">
                  <c:v>0</c:v>
                </c:pt>
                <c:pt idx="5">
                  <c:v>0</c:v>
                </c:pt>
                <c:pt idx="6">
                  <c:v>0</c:v>
                </c:pt>
                <c:pt idx="7">
                  <c:v>0</c:v>
                </c:pt>
                <c:pt idx="8">
                  <c:v>1.9665683382497543E-3</c:v>
                </c:pt>
                <c:pt idx="9">
                  <c:v>0</c:v>
                </c:pt>
                <c:pt idx="10">
                  <c:v>0</c:v>
                </c:pt>
                <c:pt idx="11">
                  <c:v>0</c:v>
                </c:pt>
                <c:pt idx="12">
                  <c:v>4.032258064516129E-4</c:v>
                </c:pt>
                <c:pt idx="13">
                  <c:v>4.71253534401508E-4</c:v>
                </c:pt>
              </c:numCache>
            </c:numRef>
          </c:val>
          <c:extLst>
            <c:ext xmlns:c16="http://schemas.microsoft.com/office/drawing/2014/chart" uri="{C3380CC4-5D6E-409C-BE32-E72D297353CC}">
              <c16:uniqueId val="{00000003-2E72-4DC8-AA5F-F852C6431C2A}"/>
            </c:ext>
          </c:extLst>
        </c:ser>
        <c:ser>
          <c:idx val="4"/>
          <c:order val="4"/>
          <c:tx>
            <c:strRef>
              <c:f>Negative!$A$14</c:f>
              <c:strCache>
                <c:ptCount val="1"/>
                <c:pt idx="0">
                  <c:v>score of 0</c:v>
                </c:pt>
              </c:strCache>
            </c:strRef>
          </c:tx>
          <c:spPr>
            <a:solidFill>
              <a:schemeClr val="accent5"/>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Negative!$B$9:$O$9</c:f>
              <c:strCache>
                <c:ptCount val="14"/>
                <c:pt idx="0">
                  <c:v>Negative</c:v>
                </c:pt>
                <c:pt idx="1">
                  <c:v>Schistosoma</c:v>
                </c:pt>
                <c:pt idx="2">
                  <c:v>Cyclospora</c:v>
                </c:pt>
                <c:pt idx="3">
                  <c:v>Cryptosporidium</c:v>
                </c:pt>
                <c:pt idx="4">
                  <c:v>Ascaris</c:v>
                </c:pt>
                <c:pt idx="5">
                  <c:v>Capillaria</c:v>
                </c:pt>
                <c:pt idx="6">
                  <c:v>D.latum</c:v>
                </c:pt>
                <c:pt idx="7">
                  <c:v>Entrobius</c:v>
                </c:pt>
                <c:pt idx="8">
                  <c:v>Fasciola</c:v>
                </c:pt>
                <c:pt idx="9">
                  <c:v>Toxocara</c:v>
                </c:pt>
                <c:pt idx="10">
                  <c:v>Hookworm</c:v>
                </c:pt>
                <c:pt idx="11">
                  <c:v>E.granulosus</c:v>
                </c:pt>
                <c:pt idx="12">
                  <c:v>Giardia</c:v>
                </c:pt>
                <c:pt idx="13">
                  <c:v>Taenia</c:v>
                </c:pt>
              </c:strCache>
            </c:strRef>
          </c:cat>
          <c:val>
            <c:numRef>
              <c:f>Negative!$B$14:$O$14</c:f>
              <c:numCache>
                <c:formatCode>0.0%</c:formatCode>
                <c:ptCount val="14"/>
                <c:pt idx="0">
                  <c:v>7.997867235403892E-4</c:v>
                </c:pt>
                <c:pt idx="1">
                  <c:v>0.15825688073394495</c:v>
                </c:pt>
                <c:pt idx="2">
                  <c:v>0.15123456790123457</c:v>
                </c:pt>
                <c:pt idx="3">
                  <c:v>5.8244887393217704E-2</c:v>
                </c:pt>
                <c:pt idx="4">
                  <c:v>3.7567084078711989E-2</c:v>
                </c:pt>
                <c:pt idx="5">
                  <c:v>6.8468468468468463E-2</c:v>
                </c:pt>
                <c:pt idx="6">
                  <c:v>5.6185080264400375E-2</c:v>
                </c:pt>
                <c:pt idx="7">
                  <c:v>9.5352180162913275E-2</c:v>
                </c:pt>
                <c:pt idx="8">
                  <c:v>0.28023598820058998</c:v>
                </c:pt>
                <c:pt idx="9">
                  <c:v>2.4685382381413358E-2</c:v>
                </c:pt>
                <c:pt idx="10">
                  <c:v>4.1587901701323253E-2</c:v>
                </c:pt>
                <c:pt idx="11">
                  <c:v>9.0659340659340667E-3</c:v>
                </c:pt>
                <c:pt idx="12">
                  <c:v>3.1451612903225803E-2</c:v>
                </c:pt>
                <c:pt idx="13">
                  <c:v>2.0735155513666354E-2</c:v>
                </c:pt>
              </c:numCache>
            </c:numRef>
          </c:val>
          <c:extLst>
            <c:ext xmlns:c16="http://schemas.microsoft.com/office/drawing/2014/chart" uri="{C3380CC4-5D6E-409C-BE32-E72D297353CC}">
              <c16:uniqueId val="{00000004-2E72-4DC8-AA5F-F852C6431C2A}"/>
            </c:ext>
          </c:extLst>
        </c:ser>
        <c:dLbls>
          <c:showLegendKey val="0"/>
          <c:showVal val="0"/>
          <c:showCatName val="0"/>
          <c:showSerName val="0"/>
          <c:showPercent val="0"/>
          <c:showBubbleSize val="0"/>
        </c:dLbls>
        <c:gapWidth val="219"/>
        <c:overlap val="-27"/>
        <c:axId val="603695464"/>
        <c:axId val="603699400"/>
      </c:barChart>
      <c:catAx>
        <c:axId val="60369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99400"/>
        <c:crosses val="autoZero"/>
        <c:auto val="1"/>
        <c:lblAlgn val="ctr"/>
        <c:lblOffset val="100"/>
        <c:noMultiLvlLbl val="0"/>
      </c:catAx>
      <c:valAx>
        <c:axId val="6036994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95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2 parasites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Graphs!$A$10</c:f>
              <c:strCache>
                <c:ptCount val="1"/>
                <c:pt idx="0">
                  <c:v>score of 2</c:v>
                </c:pt>
              </c:strCache>
            </c:strRef>
          </c:tx>
          <c:spPr>
            <a:solidFill>
              <a:schemeClr val="accent1"/>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Graphs!$B$9:$H$9</c:f>
              <c:strCache>
                <c:ptCount val="7"/>
                <c:pt idx="0">
                  <c:v>Ascaris plus 1</c:v>
                </c:pt>
                <c:pt idx="1">
                  <c:v>Capilaria plus 1</c:v>
                </c:pt>
                <c:pt idx="2">
                  <c:v>D.latum plus 1</c:v>
                </c:pt>
                <c:pt idx="3">
                  <c:v>H.nana plus 1</c:v>
                </c:pt>
                <c:pt idx="4">
                  <c:v>Fasciola plus 1</c:v>
                </c:pt>
                <c:pt idx="5">
                  <c:v>Hookworm plus 1</c:v>
                </c:pt>
                <c:pt idx="6">
                  <c:v>Taenia plus 1</c:v>
                </c:pt>
              </c:strCache>
            </c:strRef>
          </c:cat>
          <c:val>
            <c:numRef>
              <c:f>Graphs!$B$10:$H$10</c:f>
              <c:numCache>
                <c:formatCode>0.0%</c:formatCode>
                <c:ptCount val="7"/>
                <c:pt idx="0">
                  <c:v>0.1659321709139682</c:v>
                </c:pt>
                <c:pt idx="1">
                  <c:v>0.94610778443113774</c:v>
                </c:pt>
                <c:pt idx="2">
                  <c:v>0.64036885245901642</c:v>
                </c:pt>
                <c:pt idx="3">
                  <c:v>0.7608247422680412</c:v>
                </c:pt>
                <c:pt idx="4">
                  <c:v>0.26185958254269448</c:v>
                </c:pt>
                <c:pt idx="5">
                  <c:v>0.42673031026252983</c:v>
                </c:pt>
                <c:pt idx="6">
                  <c:v>0.13457943925233645</c:v>
                </c:pt>
              </c:numCache>
            </c:numRef>
          </c:val>
          <c:extLst>
            <c:ext xmlns:c16="http://schemas.microsoft.com/office/drawing/2014/chart" uri="{C3380CC4-5D6E-409C-BE32-E72D297353CC}">
              <c16:uniqueId val="{00000000-DA21-4E81-9503-E307067E489F}"/>
            </c:ext>
          </c:extLst>
        </c:ser>
        <c:ser>
          <c:idx val="1"/>
          <c:order val="1"/>
          <c:tx>
            <c:strRef>
              <c:f>Graphs!$A$11</c:f>
              <c:strCache>
                <c:ptCount val="1"/>
                <c:pt idx="0">
                  <c:v>score of 4</c:v>
                </c:pt>
              </c:strCache>
            </c:strRef>
          </c:tx>
          <c:spPr>
            <a:solidFill>
              <a:schemeClr val="accent2"/>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Graphs!$B$9:$H$9</c:f>
              <c:strCache>
                <c:ptCount val="7"/>
                <c:pt idx="0">
                  <c:v>Ascaris plus 1</c:v>
                </c:pt>
                <c:pt idx="1">
                  <c:v>Capilaria plus 1</c:v>
                </c:pt>
                <c:pt idx="2">
                  <c:v>D.latum plus 1</c:v>
                </c:pt>
                <c:pt idx="3">
                  <c:v>H.nana plus 1</c:v>
                </c:pt>
                <c:pt idx="4">
                  <c:v>Fasciola plus 1</c:v>
                </c:pt>
                <c:pt idx="5">
                  <c:v>Hookworm plus 1</c:v>
                </c:pt>
                <c:pt idx="6">
                  <c:v>Taenia plus 1</c:v>
                </c:pt>
              </c:strCache>
            </c:strRef>
          </c:cat>
          <c:val>
            <c:numRef>
              <c:f>Graphs!$B$11:$H$11</c:f>
              <c:numCache>
                <c:formatCode>0.0%</c:formatCode>
                <c:ptCount val="7"/>
                <c:pt idx="0">
                  <c:v>0.82046369036213829</c:v>
                </c:pt>
                <c:pt idx="1">
                  <c:v>0</c:v>
                </c:pt>
                <c:pt idx="2">
                  <c:v>0.30430327868852458</c:v>
                </c:pt>
                <c:pt idx="3">
                  <c:v>0.15051546391752577</c:v>
                </c:pt>
                <c:pt idx="4">
                  <c:v>0.66603415559772294</c:v>
                </c:pt>
                <c:pt idx="5">
                  <c:v>0.53556085918854412</c:v>
                </c:pt>
                <c:pt idx="6">
                  <c:v>0.83925233644859809</c:v>
                </c:pt>
              </c:numCache>
            </c:numRef>
          </c:val>
          <c:extLst>
            <c:ext xmlns:c16="http://schemas.microsoft.com/office/drawing/2014/chart" uri="{C3380CC4-5D6E-409C-BE32-E72D297353CC}">
              <c16:uniqueId val="{00000001-DA21-4E81-9503-E307067E489F}"/>
            </c:ext>
          </c:extLst>
        </c:ser>
        <c:ser>
          <c:idx val="2"/>
          <c:order val="2"/>
          <c:tx>
            <c:strRef>
              <c:f>Graphs!$A$12</c:f>
              <c:strCache>
                <c:ptCount val="1"/>
                <c:pt idx="0">
                  <c:v>score of -2</c:v>
                </c:pt>
              </c:strCache>
            </c:strRef>
          </c:tx>
          <c:spPr>
            <a:solidFill>
              <a:schemeClr val="accent3"/>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Graphs!$B$9:$H$9</c:f>
              <c:strCache>
                <c:ptCount val="7"/>
                <c:pt idx="0">
                  <c:v>Ascaris plus 1</c:v>
                </c:pt>
                <c:pt idx="1">
                  <c:v>Capilaria plus 1</c:v>
                </c:pt>
                <c:pt idx="2">
                  <c:v>D.latum plus 1</c:v>
                </c:pt>
                <c:pt idx="3">
                  <c:v>H.nana plus 1</c:v>
                </c:pt>
                <c:pt idx="4">
                  <c:v>Fasciola plus 1</c:v>
                </c:pt>
                <c:pt idx="5">
                  <c:v>Hookworm plus 1</c:v>
                </c:pt>
                <c:pt idx="6">
                  <c:v>Taenia plus 1</c:v>
                </c:pt>
              </c:strCache>
            </c:strRef>
          </c:cat>
          <c:val>
            <c:numRef>
              <c:f>Graphs!$B$12:$H$12</c:f>
              <c:numCache>
                <c:formatCode>0.0%</c:formatCode>
                <c:ptCount val="7"/>
                <c:pt idx="0">
                  <c:v>3.8321517532094269E-3</c:v>
                </c:pt>
                <c:pt idx="1">
                  <c:v>1.996007984031936E-3</c:v>
                </c:pt>
                <c:pt idx="2">
                  <c:v>1.4344262295081968E-2</c:v>
                </c:pt>
                <c:pt idx="3">
                  <c:v>2.4742268041237112E-2</c:v>
                </c:pt>
                <c:pt idx="4">
                  <c:v>6.6413662239089177E-2</c:v>
                </c:pt>
                <c:pt idx="5">
                  <c:v>9.5465393794749408E-3</c:v>
                </c:pt>
                <c:pt idx="6">
                  <c:v>1.9158878504672898E-2</c:v>
                </c:pt>
              </c:numCache>
            </c:numRef>
          </c:val>
          <c:extLst>
            <c:ext xmlns:c16="http://schemas.microsoft.com/office/drawing/2014/chart" uri="{C3380CC4-5D6E-409C-BE32-E72D297353CC}">
              <c16:uniqueId val="{00000002-DA21-4E81-9503-E307067E489F}"/>
            </c:ext>
          </c:extLst>
        </c:ser>
        <c:ser>
          <c:idx val="3"/>
          <c:order val="3"/>
          <c:tx>
            <c:strRef>
              <c:f>Graphs!$A$13</c:f>
              <c:strCache>
                <c:ptCount val="1"/>
                <c:pt idx="0">
                  <c:v>score of -4</c:v>
                </c:pt>
              </c:strCache>
            </c:strRef>
          </c:tx>
          <c:spPr>
            <a:solidFill>
              <a:schemeClr val="accent4"/>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Graphs!$B$9:$H$9</c:f>
              <c:strCache>
                <c:ptCount val="7"/>
                <c:pt idx="0">
                  <c:v>Ascaris plus 1</c:v>
                </c:pt>
                <c:pt idx="1">
                  <c:v>Capilaria plus 1</c:v>
                </c:pt>
                <c:pt idx="2">
                  <c:v>D.latum plus 1</c:v>
                </c:pt>
                <c:pt idx="3">
                  <c:v>H.nana plus 1</c:v>
                </c:pt>
                <c:pt idx="4">
                  <c:v>Fasciola plus 1</c:v>
                </c:pt>
                <c:pt idx="5">
                  <c:v>Hookworm plus 1</c:v>
                </c:pt>
                <c:pt idx="6">
                  <c:v>Taenia plus 1</c:v>
                </c:pt>
              </c:strCache>
            </c:strRef>
          </c:cat>
          <c:val>
            <c:numRef>
              <c:f>Graphs!$B$13:$H$13</c:f>
              <c:numCache>
                <c:formatCode>0.0%</c:formatCode>
                <c:ptCount val="7"/>
                <c:pt idx="0">
                  <c:v>3.8321517532094272E-4</c:v>
                </c:pt>
                <c:pt idx="1">
                  <c:v>0</c:v>
                </c:pt>
                <c:pt idx="2">
                  <c:v>0</c:v>
                </c:pt>
                <c:pt idx="3">
                  <c:v>0</c:v>
                </c:pt>
                <c:pt idx="4">
                  <c:v>0</c:v>
                </c:pt>
                <c:pt idx="5">
                  <c:v>4.7732696897374703E-4</c:v>
                </c:pt>
                <c:pt idx="6">
                  <c:v>0</c:v>
                </c:pt>
              </c:numCache>
            </c:numRef>
          </c:val>
          <c:extLst>
            <c:ext xmlns:c16="http://schemas.microsoft.com/office/drawing/2014/chart" uri="{C3380CC4-5D6E-409C-BE32-E72D297353CC}">
              <c16:uniqueId val="{00000003-DA21-4E81-9503-E307067E489F}"/>
            </c:ext>
          </c:extLst>
        </c:ser>
        <c:ser>
          <c:idx val="4"/>
          <c:order val="4"/>
          <c:tx>
            <c:strRef>
              <c:f>Graphs!$A$14</c:f>
              <c:strCache>
                <c:ptCount val="1"/>
                <c:pt idx="0">
                  <c:v>score of -6</c:v>
                </c:pt>
              </c:strCache>
            </c:strRef>
          </c:tx>
          <c:spPr>
            <a:solidFill>
              <a:schemeClr val="accent5"/>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Graphs!$B$9:$H$9</c:f>
              <c:strCache>
                <c:ptCount val="7"/>
                <c:pt idx="0">
                  <c:v>Ascaris plus 1</c:v>
                </c:pt>
                <c:pt idx="1">
                  <c:v>Capilaria plus 1</c:v>
                </c:pt>
                <c:pt idx="2">
                  <c:v>D.latum plus 1</c:v>
                </c:pt>
                <c:pt idx="3">
                  <c:v>H.nana plus 1</c:v>
                </c:pt>
                <c:pt idx="4">
                  <c:v>Fasciola plus 1</c:v>
                </c:pt>
                <c:pt idx="5">
                  <c:v>Hookworm plus 1</c:v>
                </c:pt>
                <c:pt idx="6">
                  <c:v>Taenia plus 1</c:v>
                </c:pt>
              </c:strCache>
            </c:strRef>
          </c:cat>
          <c:val>
            <c:numRef>
              <c:f>Graphs!$B$14:$H$14</c:f>
              <c:numCache>
                <c:formatCode>0.0%</c:formatCode>
                <c:ptCount val="7"/>
                <c:pt idx="0">
                  <c:v>0</c:v>
                </c:pt>
                <c:pt idx="1">
                  <c:v>3.9920159680638719E-3</c:v>
                </c:pt>
                <c:pt idx="2">
                  <c:v>0</c:v>
                </c:pt>
                <c:pt idx="3">
                  <c:v>0</c:v>
                </c:pt>
                <c:pt idx="4">
                  <c:v>0</c:v>
                </c:pt>
                <c:pt idx="5">
                  <c:v>0</c:v>
                </c:pt>
                <c:pt idx="6">
                  <c:v>0</c:v>
                </c:pt>
              </c:numCache>
            </c:numRef>
          </c:val>
          <c:extLst>
            <c:ext xmlns:c16="http://schemas.microsoft.com/office/drawing/2014/chart" uri="{C3380CC4-5D6E-409C-BE32-E72D297353CC}">
              <c16:uniqueId val="{00000004-DA21-4E81-9503-E307067E489F}"/>
            </c:ext>
          </c:extLst>
        </c:ser>
        <c:ser>
          <c:idx val="5"/>
          <c:order val="5"/>
          <c:tx>
            <c:strRef>
              <c:f>Graphs!$A$15</c:f>
              <c:strCache>
                <c:ptCount val="1"/>
                <c:pt idx="0">
                  <c:v>score of 0</c:v>
                </c:pt>
              </c:strCache>
            </c:strRef>
          </c:tx>
          <c:spPr>
            <a:solidFill>
              <a:schemeClr val="accent6"/>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Graphs!$B$9:$H$9</c:f>
              <c:strCache>
                <c:ptCount val="7"/>
                <c:pt idx="0">
                  <c:v>Ascaris plus 1</c:v>
                </c:pt>
                <c:pt idx="1">
                  <c:v>Capilaria plus 1</c:v>
                </c:pt>
                <c:pt idx="2">
                  <c:v>D.latum plus 1</c:v>
                </c:pt>
                <c:pt idx="3">
                  <c:v>H.nana plus 1</c:v>
                </c:pt>
                <c:pt idx="4">
                  <c:v>Fasciola plus 1</c:v>
                </c:pt>
                <c:pt idx="5">
                  <c:v>Hookworm plus 1</c:v>
                </c:pt>
                <c:pt idx="6">
                  <c:v>Taenia plus 1</c:v>
                </c:pt>
              </c:strCache>
            </c:strRef>
          </c:cat>
          <c:val>
            <c:numRef>
              <c:f>Graphs!$B$15:$H$15</c:f>
              <c:numCache>
                <c:formatCode>0.0%</c:formatCode>
                <c:ptCount val="7"/>
                <c:pt idx="0">
                  <c:v>9.3887717953630972E-3</c:v>
                </c:pt>
                <c:pt idx="1">
                  <c:v>4.790419161676647E-2</c:v>
                </c:pt>
                <c:pt idx="2">
                  <c:v>4.0983606557377046E-2</c:v>
                </c:pt>
                <c:pt idx="3">
                  <c:v>6.3917525773195871E-2</c:v>
                </c:pt>
                <c:pt idx="4">
                  <c:v>5.6925996204933585E-3</c:v>
                </c:pt>
                <c:pt idx="5">
                  <c:v>2.7684964200477329E-2</c:v>
                </c:pt>
                <c:pt idx="6">
                  <c:v>7.0093457943925233E-3</c:v>
                </c:pt>
              </c:numCache>
            </c:numRef>
          </c:val>
          <c:extLst>
            <c:ext xmlns:c16="http://schemas.microsoft.com/office/drawing/2014/chart" uri="{C3380CC4-5D6E-409C-BE32-E72D297353CC}">
              <c16:uniqueId val="{00000005-DA21-4E81-9503-E307067E489F}"/>
            </c:ext>
          </c:extLst>
        </c:ser>
        <c:dLbls>
          <c:showLegendKey val="0"/>
          <c:showVal val="0"/>
          <c:showCatName val="0"/>
          <c:showSerName val="0"/>
          <c:showPercent val="0"/>
          <c:showBubbleSize val="0"/>
        </c:dLbls>
        <c:gapWidth val="219"/>
        <c:overlap val="-27"/>
        <c:axId val="638656096"/>
        <c:axId val="638655112"/>
      </c:barChart>
      <c:catAx>
        <c:axId val="63865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655112"/>
        <c:crosses val="autoZero"/>
        <c:auto val="1"/>
        <c:lblAlgn val="ctr"/>
        <c:lblOffset val="100"/>
        <c:noMultiLvlLbl val="0"/>
      </c:catAx>
      <c:valAx>
        <c:axId val="638655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65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3 parasites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Graphs!$A$19</c:f>
              <c:strCache>
                <c:ptCount val="1"/>
                <c:pt idx="0">
                  <c:v>score of 2</c:v>
                </c:pt>
              </c:strCache>
            </c:strRef>
          </c:tx>
          <c:spPr>
            <a:solidFill>
              <a:schemeClr val="accent1"/>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Graphs!$B$18:$D$18</c:f>
              <c:strCache>
                <c:ptCount val="3"/>
                <c:pt idx="0">
                  <c:v>Ascaris plus 2</c:v>
                </c:pt>
                <c:pt idx="1">
                  <c:v>Hookworm plus 2</c:v>
                </c:pt>
                <c:pt idx="2">
                  <c:v>Taenia plus 2</c:v>
                </c:pt>
              </c:strCache>
            </c:strRef>
          </c:cat>
          <c:val>
            <c:numRef>
              <c:f>Graphs!$B$19:$D$19</c:f>
              <c:numCache>
                <c:formatCode>0.0%</c:formatCode>
                <c:ptCount val="3"/>
                <c:pt idx="0">
                  <c:v>6.8888176866388984E-2</c:v>
                </c:pt>
                <c:pt idx="1">
                  <c:v>7.5581395348837205E-2</c:v>
                </c:pt>
                <c:pt idx="2">
                  <c:v>4.8000000000000001E-2</c:v>
                </c:pt>
              </c:numCache>
            </c:numRef>
          </c:val>
          <c:extLst>
            <c:ext xmlns:c16="http://schemas.microsoft.com/office/drawing/2014/chart" uri="{C3380CC4-5D6E-409C-BE32-E72D297353CC}">
              <c16:uniqueId val="{00000000-8108-45C6-B571-4A2985465059}"/>
            </c:ext>
          </c:extLst>
        </c:ser>
        <c:ser>
          <c:idx val="1"/>
          <c:order val="1"/>
          <c:tx>
            <c:strRef>
              <c:f>Graphs!$A$20</c:f>
              <c:strCache>
                <c:ptCount val="1"/>
                <c:pt idx="0">
                  <c:v>score of 4</c:v>
                </c:pt>
              </c:strCache>
            </c:strRef>
          </c:tx>
          <c:spPr>
            <a:solidFill>
              <a:schemeClr val="accent2"/>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Graphs!$B$18:$D$18</c:f>
              <c:strCache>
                <c:ptCount val="3"/>
                <c:pt idx="0">
                  <c:v>Ascaris plus 2</c:v>
                </c:pt>
                <c:pt idx="1">
                  <c:v>Hookworm plus 2</c:v>
                </c:pt>
                <c:pt idx="2">
                  <c:v>Taenia plus 2</c:v>
                </c:pt>
              </c:strCache>
            </c:strRef>
          </c:cat>
          <c:val>
            <c:numRef>
              <c:f>Graphs!$B$20:$D$20</c:f>
              <c:numCache>
                <c:formatCode>0.0%</c:formatCode>
                <c:ptCount val="3"/>
                <c:pt idx="0">
                  <c:v>0.38256968920217876</c:v>
                </c:pt>
                <c:pt idx="1">
                  <c:v>0.29699612403100772</c:v>
                </c:pt>
                <c:pt idx="2">
                  <c:v>0.13</c:v>
                </c:pt>
              </c:numCache>
            </c:numRef>
          </c:val>
          <c:extLst>
            <c:ext xmlns:c16="http://schemas.microsoft.com/office/drawing/2014/chart" uri="{C3380CC4-5D6E-409C-BE32-E72D297353CC}">
              <c16:uniqueId val="{00000001-8108-45C6-B571-4A2985465059}"/>
            </c:ext>
          </c:extLst>
        </c:ser>
        <c:ser>
          <c:idx val="2"/>
          <c:order val="2"/>
          <c:tx>
            <c:strRef>
              <c:f>Graphs!$A$21</c:f>
              <c:strCache>
                <c:ptCount val="1"/>
                <c:pt idx="0">
                  <c:v>score of 6</c:v>
                </c:pt>
              </c:strCache>
            </c:strRef>
          </c:tx>
          <c:spPr>
            <a:solidFill>
              <a:schemeClr val="accent3"/>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Graphs!$B$18:$D$18</c:f>
              <c:strCache>
                <c:ptCount val="3"/>
                <c:pt idx="0">
                  <c:v>Ascaris plus 2</c:v>
                </c:pt>
                <c:pt idx="1">
                  <c:v>Hookworm plus 2</c:v>
                </c:pt>
                <c:pt idx="2">
                  <c:v>Taenia plus 2</c:v>
                </c:pt>
              </c:strCache>
            </c:strRef>
          </c:cat>
          <c:val>
            <c:numRef>
              <c:f>Graphs!$B$21:$D$21</c:f>
              <c:numCache>
                <c:formatCode>0.0%</c:formatCode>
                <c:ptCount val="3"/>
                <c:pt idx="0">
                  <c:v>0.53636654918295423</c:v>
                </c:pt>
                <c:pt idx="1">
                  <c:v>0.6138565891472868</c:v>
                </c:pt>
                <c:pt idx="2">
                  <c:v>0.81399999999999995</c:v>
                </c:pt>
              </c:numCache>
            </c:numRef>
          </c:val>
          <c:extLst>
            <c:ext xmlns:c16="http://schemas.microsoft.com/office/drawing/2014/chart" uri="{C3380CC4-5D6E-409C-BE32-E72D297353CC}">
              <c16:uniqueId val="{00000002-8108-45C6-B571-4A2985465059}"/>
            </c:ext>
          </c:extLst>
        </c:ser>
        <c:ser>
          <c:idx val="3"/>
          <c:order val="3"/>
          <c:tx>
            <c:strRef>
              <c:f>Graphs!$A$22</c:f>
              <c:strCache>
                <c:ptCount val="1"/>
                <c:pt idx="0">
                  <c:v>score of -2</c:v>
                </c:pt>
              </c:strCache>
            </c:strRef>
          </c:tx>
          <c:spPr>
            <a:solidFill>
              <a:schemeClr val="accent4"/>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Graphs!$B$18:$D$18</c:f>
              <c:strCache>
                <c:ptCount val="3"/>
                <c:pt idx="0">
                  <c:v>Ascaris plus 2</c:v>
                </c:pt>
                <c:pt idx="1">
                  <c:v>Hookworm plus 2</c:v>
                </c:pt>
                <c:pt idx="2">
                  <c:v>Taenia plus 2</c:v>
                </c:pt>
              </c:strCache>
            </c:strRef>
          </c:cat>
          <c:val>
            <c:numRef>
              <c:f>Graphs!$B$22:$D$22</c:f>
              <c:numCache>
                <c:formatCode>0.0%</c:formatCode>
                <c:ptCount val="3"/>
                <c:pt idx="0">
                  <c:v>2.8836911246395386E-3</c:v>
                </c:pt>
                <c:pt idx="1">
                  <c:v>3.3914728682170542E-3</c:v>
                </c:pt>
                <c:pt idx="2">
                  <c:v>0</c:v>
                </c:pt>
              </c:numCache>
            </c:numRef>
          </c:val>
          <c:extLst>
            <c:ext xmlns:c16="http://schemas.microsoft.com/office/drawing/2014/chart" uri="{C3380CC4-5D6E-409C-BE32-E72D297353CC}">
              <c16:uniqueId val="{00000003-8108-45C6-B571-4A2985465059}"/>
            </c:ext>
          </c:extLst>
        </c:ser>
        <c:ser>
          <c:idx val="4"/>
          <c:order val="4"/>
          <c:tx>
            <c:strRef>
              <c:f>Graphs!$A$23</c:f>
              <c:strCache>
                <c:ptCount val="1"/>
                <c:pt idx="0">
                  <c:v>score of -4</c:v>
                </c:pt>
              </c:strCache>
            </c:strRef>
          </c:tx>
          <c:spPr>
            <a:solidFill>
              <a:schemeClr val="accent5"/>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Graphs!$B$18:$D$18</c:f>
              <c:strCache>
                <c:ptCount val="3"/>
                <c:pt idx="0">
                  <c:v>Ascaris plus 2</c:v>
                </c:pt>
                <c:pt idx="1">
                  <c:v>Hookworm plus 2</c:v>
                </c:pt>
                <c:pt idx="2">
                  <c:v>Taenia plus 2</c:v>
                </c:pt>
              </c:strCache>
            </c:strRef>
          </c:cat>
          <c:val>
            <c:numRef>
              <c:f>Graphs!$B$23:$D$23</c:f>
              <c:numCache>
                <c:formatCode>0.0%</c:formatCode>
                <c:ptCount val="3"/>
                <c:pt idx="0">
                  <c:v>0</c:v>
                </c:pt>
                <c:pt idx="1">
                  <c:v>0</c:v>
                </c:pt>
                <c:pt idx="2">
                  <c:v>0</c:v>
                </c:pt>
              </c:numCache>
            </c:numRef>
          </c:val>
          <c:extLst>
            <c:ext xmlns:c16="http://schemas.microsoft.com/office/drawing/2014/chart" uri="{C3380CC4-5D6E-409C-BE32-E72D297353CC}">
              <c16:uniqueId val="{00000004-8108-45C6-B571-4A2985465059}"/>
            </c:ext>
          </c:extLst>
        </c:ser>
        <c:ser>
          <c:idx val="5"/>
          <c:order val="5"/>
          <c:tx>
            <c:strRef>
              <c:f>Graphs!$A$24</c:f>
              <c:strCache>
                <c:ptCount val="1"/>
                <c:pt idx="0">
                  <c:v>score of -6</c:v>
                </c:pt>
              </c:strCache>
            </c:strRef>
          </c:tx>
          <c:spPr>
            <a:solidFill>
              <a:schemeClr val="accent6"/>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Graphs!$B$18:$D$18</c:f>
              <c:strCache>
                <c:ptCount val="3"/>
                <c:pt idx="0">
                  <c:v>Ascaris plus 2</c:v>
                </c:pt>
                <c:pt idx="1">
                  <c:v>Hookworm plus 2</c:v>
                </c:pt>
                <c:pt idx="2">
                  <c:v>Taenia plus 2</c:v>
                </c:pt>
              </c:strCache>
            </c:strRef>
          </c:cat>
          <c:val>
            <c:numRef>
              <c:f>Graphs!$B$24:$D$24</c:f>
              <c:numCache>
                <c:formatCode>0.0%</c:formatCode>
                <c:ptCount val="3"/>
                <c:pt idx="0">
                  <c:v>0</c:v>
                </c:pt>
                <c:pt idx="1">
                  <c:v>0</c:v>
                </c:pt>
                <c:pt idx="2">
                  <c:v>0</c:v>
                </c:pt>
              </c:numCache>
            </c:numRef>
          </c:val>
          <c:extLst>
            <c:ext xmlns:c16="http://schemas.microsoft.com/office/drawing/2014/chart" uri="{C3380CC4-5D6E-409C-BE32-E72D297353CC}">
              <c16:uniqueId val="{00000005-8108-45C6-B571-4A2985465059}"/>
            </c:ext>
          </c:extLst>
        </c:ser>
        <c:ser>
          <c:idx val="6"/>
          <c:order val="6"/>
          <c:tx>
            <c:strRef>
              <c:f>Graphs!$A$25</c:f>
              <c:strCache>
                <c:ptCount val="1"/>
                <c:pt idx="0">
                  <c:v>score of 0</c:v>
                </c:pt>
              </c:strCache>
            </c:strRef>
          </c:tx>
          <c:spPr>
            <a:solidFill>
              <a:schemeClr val="accent1">
                <a:lumMod val="60000"/>
              </a:schemeClr>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Graphs!$B$18:$D$18</c:f>
              <c:strCache>
                <c:ptCount val="3"/>
                <c:pt idx="0">
                  <c:v>Ascaris plus 2</c:v>
                </c:pt>
                <c:pt idx="1">
                  <c:v>Hookworm plus 2</c:v>
                </c:pt>
                <c:pt idx="2">
                  <c:v>Taenia plus 2</c:v>
                </c:pt>
              </c:strCache>
            </c:strRef>
          </c:cat>
          <c:val>
            <c:numRef>
              <c:f>Graphs!$B$25:$D$25</c:f>
              <c:numCache>
                <c:formatCode>0.0%</c:formatCode>
                <c:ptCount val="3"/>
                <c:pt idx="0">
                  <c:v>9.2918936238385128E-3</c:v>
                </c:pt>
                <c:pt idx="1">
                  <c:v>1.0174418604651164E-2</c:v>
                </c:pt>
                <c:pt idx="2">
                  <c:v>8.0000000000000002E-3</c:v>
                </c:pt>
              </c:numCache>
            </c:numRef>
          </c:val>
          <c:extLst>
            <c:ext xmlns:c16="http://schemas.microsoft.com/office/drawing/2014/chart" uri="{C3380CC4-5D6E-409C-BE32-E72D297353CC}">
              <c16:uniqueId val="{00000006-8108-45C6-B571-4A2985465059}"/>
            </c:ext>
          </c:extLst>
        </c:ser>
        <c:dLbls>
          <c:showLegendKey val="0"/>
          <c:showVal val="0"/>
          <c:showCatName val="0"/>
          <c:showSerName val="0"/>
          <c:showPercent val="0"/>
          <c:showBubbleSize val="0"/>
        </c:dLbls>
        <c:gapWidth val="219"/>
        <c:overlap val="-27"/>
        <c:axId val="596764152"/>
        <c:axId val="596759560"/>
      </c:barChart>
      <c:catAx>
        <c:axId val="59676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759560"/>
        <c:crosses val="autoZero"/>
        <c:auto val="1"/>
        <c:lblAlgn val="ctr"/>
        <c:lblOffset val="100"/>
        <c:noMultiLvlLbl val="0"/>
      </c:catAx>
      <c:valAx>
        <c:axId val="5967595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764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0.6933</cdr:x>
      <cdr:y>0</cdr:y>
    </cdr:from>
    <cdr:to>
      <cdr:x>1</cdr:x>
      <cdr:y>0.51329</cdr:y>
    </cdr:to>
    <cdr:pic>
      <cdr:nvPicPr>
        <cdr:cNvPr id="2" name="Content Placeholder 9">
          <a:extLst xmlns:a="http://schemas.openxmlformats.org/drawingml/2006/main">
            <a:ext uri="{FF2B5EF4-FFF2-40B4-BE49-F238E27FC236}">
              <a16:creationId xmlns:a16="http://schemas.microsoft.com/office/drawing/2014/main" id="{74613299-4171-4C42-BA2A-97D4B2683DA7}"/>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a:xfrm xmlns:a="http://schemas.openxmlformats.org/drawingml/2006/main">
          <a:off x="7712027" y="0"/>
          <a:ext cx="3411585" cy="223350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use of an eyepiece graticule is of the utmost importance, especially for cyst identification.</a:t>
            </a:r>
          </a:p>
          <a:p>
            <a:r>
              <a:rPr lang="en-GB" sz="1200" b="0" i="0" kern="1200" dirty="0">
                <a:solidFill>
                  <a:schemeClr val="tx1"/>
                </a:solidFill>
                <a:effectLst/>
                <a:latin typeface="+mn-lt"/>
                <a:ea typeface="+mn-ea"/>
                <a:cs typeface="+mn-cs"/>
              </a:rPr>
              <a:t>In protozoan cysts, the number of nuclei and the presence of inclusions e.g. glycogen mass and </a:t>
            </a:r>
            <a:r>
              <a:rPr lang="en-GB" sz="1200" b="0" i="0" kern="1200" dirty="0" err="1">
                <a:solidFill>
                  <a:schemeClr val="tx1"/>
                </a:solidFill>
                <a:effectLst/>
                <a:latin typeface="+mn-lt"/>
                <a:ea typeface="+mn-ea"/>
                <a:cs typeface="+mn-cs"/>
              </a:rPr>
              <a:t>chromidial</a:t>
            </a:r>
            <a:r>
              <a:rPr lang="en-GB" sz="1200" b="0" i="0" kern="1200" dirty="0">
                <a:solidFill>
                  <a:schemeClr val="tx1"/>
                </a:solidFill>
                <a:effectLst/>
                <a:latin typeface="+mn-lt"/>
                <a:ea typeface="+mn-ea"/>
                <a:cs typeface="+mn-cs"/>
              </a:rPr>
              <a:t> bar, red blood cells aid the identification of protozoa cysts and trophozoites. In helminth eggs the presence or absence of features such as an operculum, spine or </a:t>
            </a:r>
            <a:r>
              <a:rPr lang="en-GB" sz="1200" b="0" i="0" kern="1200" dirty="0" err="1">
                <a:solidFill>
                  <a:schemeClr val="tx1"/>
                </a:solidFill>
                <a:effectLst/>
                <a:latin typeface="+mn-lt"/>
                <a:ea typeface="+mn-ea"/>
                <a:cs typeface="+mn-cs"/>
              </a:rPr>
              <a:t>hooklets</a:t>
            </a:r>
            <a:r>
              <a:rPr lang="en-GB" sz="1200" b="0" i="0" kern="1200" dirty="0">
                <a:solidFill>
                  <a:schemeClr val="tx1"/>
                </a:solidFill>
                <a:effectLst/>
                <a:latin typeface="+mn-lt"/>
                <a:ea typeface="+mn-ea"/>
                <a:cs typeface="+mn-cs"/>
              </a:rPr>
              <a:t> are diagnostic pointers to the identity of the parasite.</a:t>
            </a:r>
          </a:p>
          <a:p>
            <a:r>
              <a:rPr lang="en-GB" sz="1200" b="0" i="0" kern="1200" dirty="0">
                <a:solidFill>
                  <a:schemeClr val="tx1"/>
                </a:solidFill>
                <a:effectLst/>
                <a:latin typeface="+mn-lt"/>
                <a:ea typeface="+mn-ea"/>
                <a:cs typeface="+mn-cs"/>
              </a:rPr>
              <a:t>In helminth eggs, the shape of the egg, the thickness of the shell, the colour of the ovum diagnostic pointers to the identity of the parasite. </a:t>
            </a:r>
          </a:p>
          <a:p>
            <a:r>
              <a:rPr lang="en-GB" sz="1200" b="0" i="0" kern="1200" dirty="0">
                <a:solidFill>
                  <a:schemeClr val="tx1"/>
                </a:solidFill>
                <a:effectLst/>
                <a:latin typeface="+mn-lt"/>
                <a:ea typeface="+mn-ea"/>
                <a:cs typeface="+mn-cs"/>
              </a:rPr>
              <a:t>Stains also aid in identification of the parasite. The addition of iodine to formol ether concentrates highlights the internal structure of cysts and helps distinguish between vegetable matter and cysts. </a:t>
            </a:r>
            <a:r>
              <a:rPr lang="en-GB" sz="1200" b="0" i="0" kern="1200">
                <a:solidFill>
                  <a:schemeClr val="tx1"/>
                </a:solidFill>
                <a:effectLst/>
                <a:latin typeface="+mn-lt"/>
                <a:ea typeface="+mn-ea"/>
                <a:cs typeface="+mn-cs"/>
              </a:rPr>
              <a:t>Permanently stained faecal smears are useful in demonstrating the nuclear pattern of cysts.</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a:p>
        </p:txBody>
      </p:sp>
    </p:spTree>
    <p:extLst>
      <p:ext uri="{BB962C8B-B14F-4D97-AF65-F5344CB8AC3E}">
        <p14:creationId xmlns:p14="http://schemas.microsoft.com/office/powerpoint/2010/main" val="1126531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Presentation title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400220" y="3017174"/>
            <a:ext cx="10481617" cy="2387600"/>
          </a:xfrm>
        </p:spPr>
        <p:txBody>
          <a:bodyPr/>
          <a:lstStyle/>
          <a:p>
            <a:r>
              <a:rPr lang="en-GB" b="1" dirty="0"/>
              <a:t>Clinical diagnostics in parasitology: what EQAs tell us</a:t>
            </a:r>
            <a:endParaRPr lang="en-GB" dirty="0"/>
          </a:p>
        </p:txBody>
      </p:sp>
      <p:pic>
        <p:nvPicPr>
          <p:cNvPr id="4" name="Picture 3">
            <a:extLst>
              <a:ext uri="{FF2B5EF4-FFF2-40B4-BE49-F238E27FC236}">
                <a16:creationId xmlns:a16="http://schemas.microsoft.com/office/drawing/2014/main" id="{7EE0D2F2-0002-4A12-AF37-D8CC74E293DB}"/>
              </a:ext>
            </a:extLst>
          </p:cNvPr>
          <p:cNvPicPr>
            <a:picLocks noChangeAspect="1"/>
          </p:cNvPicPr>
          <p:nvPr/>
        </p:nvPicPr>
        <p:blipFill>
          <a:blip r:embed="rId2"/>
          <a:stretch>
            <a:fillRect/>
          </a:stretch>
        </p:blipFill>
        <p:spPr>
          <a:xfrm>
            <a:off x="7855998" y="439305"/>
            <a:ext cx="4114800" cy="1114425"/>
          </a:xfrm>
          <a:prstGeom prst="rect">
            <a:avLst/>
          </a:prstGeom>
        </p:spPr>
      </p:pic>
    </p:spTree>
    <p:extLst>
      <p:ext uri="{BB962C8B-B14F-4D97-AF65-F5344CB8AC3E}">
        <p14:creationId xmlns:p14="http://schemas.microsoft.com/office/powerpoint/2010/main" val="37804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8741-306B-40C4-8C36-5575D4F31E4C}"/>
              </a:ext>
            </a:extLst>
          </p:cNvPr>
          <p:cNvSpPr>
            <a:spLocks noGrp="1"/>
          </p:cNvSpPr>
          <p:nvPr>
            <p:ph type="title"/>
          </p:nvPr>
        </p:nvSpPr>
        <p:spPr/>
        <p:txBody>
          <a:bodyPr/>
          <a:lstStyle/>
          <a:p>
            <a:r>
              <a:rPr lang="en-GB" dirty="0"/>
              <a:t>UK NEQAS Parasitology Participants</a:t>
            </a:r>
          </a:p>
        </p:txBody>
      </p:sp>
      <p:sp>
        <p:nvSpPr>
          <p:cNvPr id="4" name="Footer Placeholder 3">
            <a:extLst>
              <a:ext uri="{FF2B5EF4-FFF2-40B4-BE49-F238E27FC236}">
                <a16:creationId xmlns:a16="http://schemas.microsoft.com/office/drawing/2014/main" id="{20F82716-9354-487F-A66C-803A800BDDCA}"/>
              </a:ext>
            </a:extLst>
          </p:cNvPr>
          <p:cNvSpPr>
            <a:spLocks noGrp="1"/>
          </p:cNvSpPr>
          <p:nvPr>
            <p:ph type="ftr" sz="quarter" idx="10"/>
          </p:nvPr>
        </p:nvSpPr>
        <p:spPr/>
        <p:txBody>
          <a:bodyPr/>
          <a:lstStyle/>
          <a:p>
            <a:r>
              <a:rPr lang="en-GB" dirty="0"/>
              <a:t>Participants</a:t>
            </a:r>
            <a:endParaRPr lang="en-GB" sz="1400" dirty="0"/>
          </a:p>
        </p:txBody>
      </p:sp>
      <p:sp>
        <p:nvSpPr>
          <p:cNvPr id="5" name="Slide Number Placeholder 4">
            <a:extLst>
              <a:ext uri="{FF2B5EF4-FFF2-40B4-BE49-F238E27FC236}">
                <a16:creationId xmlns:a16="http://schemas.microsoft.com/office/drawing/2014/main" id="{7F6899D1-21AD-45C3-A6EB-884C900817E8}"/>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graphicFrame>
        <p:nvGraphicFramePr>
          <p:cNvPr id="10" name="Content Placeholder 9">
            <a:extLst>
              <a:ext uri="{FF2B5EF4-FFF2-40B4-BE49-F238E27FC236}">
                <a16:creationId xmlns:a16="http://schemas.microsoft.com/office/drawing/2014/main" id="{7FC26FDD-142A-4AF3-9561-E928E1368A33}"/>
              </a:ext>
            </a:extLst>
          </p:cNvPr>
          <p:cNvGraphicFramePr>
            <a:graphicFrameLocks noGrp="1"/>
          </p:cNvGraphicFramePr>
          <p:nvPr>
            <p:ph idx="1"/>
            <p:extLst>
              <p:ext uri="{D42A27DB-BD31-4B8C-83A1-F6EECF244321}">
                <p14:modId xmlns:p14="http://schemas.microsoft.com/office/powerpoint/2010/main" val="1576396573"/>
              </p:ext>
            </p:extLst>
          </p:nvPr>
        </p:nvGraphicFramePr>
        <p:xfrm>
          <a:off x="330200" y="1774825"/>
          <a:ext cx="11123613"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50582036-28AF-4BA6-B08B-FB38421AFE9F}"/>
              </a:ext>
            </a:extLst>
          </p:cNvPr>
          <p:cNvPicPr>
            <a:picLocks noChangeAspect="1"/>
          </p:cNvPicPr>
          <p:nvPr/>
        </p:nvPicPr>
        <p:blipFill>
          <a:blip r:embed="rId3"/>
          <a:stretch>
            <a:fillRect/>
          </a:stretch>
        </p:blipFill>
        <p:spPr>
          <a:xfrm>
            <a:off x="9396413" y="-12898"/>
            <a:ext cx="4114800" cy="1114425"/>
          </a:xfrm>
          <a:prstGeom prst="rect">
            <a:avLst/>
          </a:prstGeom>
        </p:spPr>
      </p:pic>
    </p:spTree>
    <p:extLst>
      <p:ext uri="{BB962C8B-B14F-4D97-AF65-F5344CB8AC3E}">
        <p14:creationId xmlns:p14="http://schemas.microsoft.com/office/powerpoint/2010/main" val="318947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00C68415-7A6F-4533-A7EA-B8654BCBB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174" y="865414"/>
            <a:ext cx="2444826" cy="34481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438870-D48C-4CCA-ACE2-9E052F1FF2A8}"/>
              </a:ext>
            </a:extLst>
          </p:cNvPr>
          <p:cNvSpPr>
            <a:spLocks noGrp="1"/>
          </p:cNvSpPr>
          <p:nvPr>
            <p:ph type="title"/>
          </p:nvPr>
        </p:nvSpPr>
        <p:spPr/>
        <p:txBody>
          <a:bodyPr>
            <a:normAutofit fontScale="90000"/>
          </a:bodyPr>
          <a:lstStyle/>
          <a:p>
            <a:r>
              <a:rPr lang="en-GB" dirty="0"/>
              <a:t>Faecal Parasitology scheme- microscopy based detection</a:t>
            </a:r>
          </a:p>
        </p:txBody>
      </p:sp>
      <p:sp>
        <p:nvSpPr>
          <p:cNvPr id="3" name="Content Placeholder 2">
            <a:extLst>
              <a:ext uri="{FF2B5EF4-FFF2-40B4-BE49-F238E27FC236}">
                <a16:creationId xmlns:a16="http://schemas.microsoft.com/office/drawing/2014/main" id="{C4D3A4E6-3301-4603-88D3-8FE1DCF66B6C}"/>
              </a:ext>
            </a:extLst>
          </p:cNvPr>
          <p:cNvSpPr>
            <a:spLocks noGrp="1"/>
          </p:cNvSpPr>
          <p:nvPr>
            <p:ph idx="1"/>
          </p:nvPr>
        </p:nvSpPr>
        <p:spPr>
          <a:xfrm>
            <a:off x="130629" y="1561142"/>
            <a:ext cx="8174127" cy="4739679"/>
          </a:xfrm>
        </p:spPr>
        <p:txBody>
          <a:bodyPr>
            <a:normAutofit/>
          </a:bodyPr>
          <a:lstStyle/>
          <a:p>
            <a:pPr marL="285750" indent="-285750">
              <a:buFont typeface="Arial" panose="020B0604020202020204" pitchFamily="34" charset="0"/>
              <a:buChar char="•"/>
            </a:pPr>
            <a:r>
              <a:rPr lang="en-GB" sz="1800" dirty="0">
                <a:cs typeface="+mn-cs"/>
              </a:rPr>
              <a:t>Specimens consist of liquid specimens (i.e. faecal samples, urine samples and cyst fluid) and faecal smears. </a:t>
            </a:r>
          </a:p>
          <a:p>
            <a:pPr marL="90488" indent="-285750"/>
            <a:r>
              <a:rPr lang="en-GB" sz="1800" dirty="0">
                <a:cs typeface="+mn-cs"/>
              </a:rPr>
              <a:t>A range of specimens that are not only educational but also encourage        participants to critically examine their routine method to take individual action to investigate and remedy any defects revealed from their score. </a:t>
            </a:r>
          </a:p>
          <a:p>
            <a:pPr marL="90488" indent="-285750"/>
            <a:r>
              <a:rPr lang="en-GB" sz="1800" dirty="0">
                <a:cs typeface="+mn-cs"/>
              </a:rPr>
              <a:t>The teaching sheets included in each distribution are designed for education purposes.</a:t>
            </a:r>
          </a:p>
          <a:p>
            <a:pPr marL="0" indent="0">
              <a:buNone/>
            </a:pPr>
            <a:endParaRPr lang="en-GB" sz="1800" dirty="0">
              <a:cs typeface="+mn-cs"/>
            </a:endParaRPr>
          </a:p>
          <a:p>
            <a:pPr marL="285750" indent="-285750">
              <a:buFont typeface="Arial" panose="020B0604020202020204" pitchFamily="34" charset="0"/>
              <a:buChar char="•"/>
            </a:pPr>
            <a:r>
              <a:rPr lang="en-GB" sz="1800" dirty="0">
                <a:cs typeface="+mn-cs"/>
              </a:rPr>
              <a:t>The principal of the successful identification of faecal parasites:</a:t>
            </a:r>
          </a:p>
          <a:p>
            <a:pPr marL="547688" lvl="1" indent="-285750">
              <a:buFont typeface="Arial" panose="020B0604020202020204" pitchFamily="34" charset="0"/>
              <a:buChar char="•"/>
            </a:pPr>
            <a:r>
              <a:rPr lang="en-GB" b="1" dirty="0"/>
              <a:t>Measurement</a:t>
            </a:r>
            <a:br>
              <a:rPr lang="en-GB" dirty="0"/>
            </a:br>
            <a:r>
              <a:rPr lang="en-GB" dirty="0"/>
              <a:t>The use of an eyepiece graticule is of the utmost importance, especially for cyst identification</a:t>
            </a:r>
          </a:p>
          <a:p>
            <a:pPr marL="547688" lvl="1" indent="-285750">
              <a:buFont typeface="Arial" panose="020B0604020202020204" pitchFamily="34" charset="0"/>
              <a:buChar char="•"/>
            </a:pPr>
            <a:r>
              <a:rPr lang="en-GB" b="1" dirty="0"/>
              <a:t>Morphology and appearance</a:t>
            </a:r>
          </a:p>
          <a:p>
            <a:pPr marL="547688" lvl="1" indent="-285750">
              <a:buFont typeface="Arial" panose="020B0604020202020204" pitchFamily="34" charset="0"/>
              <a:buChar char="•"/>
            </a:pPr>
            <a:r>
              <a:rPr lang="en-GB" b="1" dirty="0"/>
              <a:t>Stains</a:t>
            </a:r>
          </a:p>
        </p:txBody>
      </p:sp>
      <p:sp>
        <p:nvSpPr>
          <p:cNvPr id="4" name="Slide Number Placeholder 3">
            <a:extLst>
              <a:ext uri="{FF2B5EF4-FFF2-40B4-BE49-F238E27FC236}">
                <a16:creationId xmlns:a16="http://schemas.microsoft.com/office/drawing/2014/main" id="{7A51E92E-70E2-423A-8109-2D2C87891CC4}"/>
              </a:ext>
            </a:extLst>
          </p:cNvPr>
          <p:cNvSpPr>
            <a:spLocks noGrp="1"/>
          </p:cNvSpPr>
          <p:nvPr>
            <p:ph type="sldNum" sz="quarter" idx="10"/>
          </p:nvPr>
        </p:nvSpPr>
        <p:spPr/>
        <p:txBody>
          <a:bodyPr/>
          <a:lstStyle/>
          <a:p>
            <a:pPr marL="398860">
              <a:defRPr/>
            </a:pPr>
            <a:r>
              <a:rPr lang="en-US">
                <a:solidFill>
                  <a:prstClr val="white"/>
                </a:solidFill>
              </a:rPr>
              <a:t>  </a:t>
            </a:r>
            <a:fld id="{2565FA6D-D4C8-4C4C-AC4B-3269734D34D8}" type="slidenum">
              <a:rPr lang="en-US" smtClean="0">
                <a:solidFill>
                  <a:prstClr val="white"/>
                </a:solidFill>
              </a:rPr>
              <a:pPr marL="398860">
                <a:defRPr/>
              </a:pPr>
              <a:t>3</a:t>
            </a:fld>
            <a:endParaRPr lang="en-US">
              <a:solidFill>
                <a:prstClr val="white"/>
              </a:solidFill>
            </a:endParaRPr>
          </a:p>
        </p:txBody>
      </p:sp>
      <p:sp>
        <p:nvSpPr>
          <p:cNvPr id="5" name="Footer Placeholder 4">
            <a:extLst>
              <a:ext uri="{FF2B5EF4-FFF2-40B4-BE49-F238E27FC236}">
                <a16:creationId xmlns:a16="http://schemas.microsoft.com/office/drawing/2014/main" id="{A286AE15-A0B7-47AC-9766-B75E8807973F}"/>
              </a:ext>
            </a:extLst>
          </p:cNvPr>
          <p:cNvSpPr>
            <a:spLocks noGrp="1"/>
          </p:cNvSpPr>
          <p:nvPr>
            <p:ph type="ftr" sz="quarter" idx="11"/>
          </p:nvPr>
        </p:nvSpPr>
        <p:spPr/>
        <p:txBody>
          <a:bodyPr/>
          <a:lstStyle/>
          <a:p>
            <a:pPr>
              <a:defRPr/>
            </a:pPr>
            <a:r>
              <a:rPr lang="en-GB" dirty="0">
                <a:solidFill>
                  <a:prstClr val="white"/>
                </a:solidFill>
              </a:rPr>
              <a:t>FP</a:t>
            </a:r>
            <a:endParaRPr lang="en-US" dirty="0">
              <a:solidFill>
                <a:prstClr val="white"/>
              </a:solidFill>
            </a:endParaRPr>
          </a:p>
        </p:txBody>
      </p:sp>
      <p:pic>
        <p:nvPicPr>
          <p:cNvPr id="1028" name="Picture 4" descr="Calibration of eyepiece graticule for the measurement of blood cells and  ova and cysts in a faecal sample.">
            <a:extLst>
              <a:ext uri="{FF2B5EF4-FFF2-40B4-BE49-F238E27FC236}">
                <a16:creationId xmlns:a16="http://schemas.microsoft.com/office/drawing/2014/main" id="{881DF722-9B6D-4EBA-8A24-2DD205506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193" y="1662050"/>
            <a:ext cx="1498329" cy="12993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indoor, cluttered&#10;&#10;Description automatically generated">
            <a:extLst>
              <a:ext uri="{FF2B5EF4-FFF2-40B4-BE49-F238E27FC236}">
                <a16:creationId xmlns:a16="http://schemas.microsoft.com/office/drawing/2014/main" id="{F0105B58-0FB2-4F71-B58C-3F82BE2EF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V="1">
            <a:off x="8845537" y="3980757"/>
            <a:ext cx="2651501" cy="1988626"/>
          </a:xfrm>
          <a:prstGeom prst="rect">
            <a:avLst/>
          </a:prstGeom>
        </p:spPr>
      </p:pic>
    </p:spTree>
    <p:extLst>
      <p:ext uri="{BB962C8B-B14F-4D97-AF65-F5344CB8AC3E}">
        <p14:creationId xmlns:p14="http://schemas.microsoft.com/office/powerpoint/2010/main" val="233384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94818-27B1-4526-BA1F-660F19F69201}"/>
              </a:ext>
            </a:extLst>
          </p:cNvPr>
          <p:cNvSpPr>
            <a:spLocks noGrp="1"/>
          </p:cNvSpPr>
          <p:nvPr>
            <p:ph type="title"/>
          </p:nvPr>
        </p:nvSpPr>
        <p:spPr/>
        <p:txBody>
          <a:bodyPr>
            <a:normAutofit fontScale="90000"/>
          </a:bodyPr>
          <a:lstStyle/>
          <a:p>
            <a:r>
              <a:rPr lang="en-GB" dirty="0"/>
              <a:t>Results- analysis of Faecal Parasitology scheme</a:t>
            </a:r>
          </a:p>
        </p:txBody>
      </p:sp>
      <p:sp>
        <p:nvSpPr>
          <p:cNvPr id="4" name="Slide Number Placeholder 3">
            <a:extLst>
              <a:ext uri="{FF2B5EF4-FFF2-40B4-BE49-F238E27FC236}">
                <a16:creationId xmlns:a16="http://schemas.microsoft.com/office/drawing/2014/main" id="{E6776B8D-7201-440A-AF52-C324CACAF3B8}"/>
              </a:ext>
            </a:extLst>
          </p:cNvPr>
          <p:cNvSpPr>
            <a:spLocks noGrp="1"/>
          </p:cNvSpPr>
          <p:nvPr>
            <p:ph type="sldNum" sz="quarter" idx="10"/>
          </p:nvPr>
        </p:nvSpPr>
        <p:spPr/>
        <p:txBody>
          <a:bodyPr/>
          <a:lstStyle/>
          <a:p>
            <a:pPr marL="398860">
              <a:defRPr/>
            </a:pPr>
            <a:r>
              <a:rPr lang="en-US">
                <a:solidFill>
                  <a:prstClr val="white"/>
                </a:solidFill>
              </a:rPr>
              <a:t>  </a:t>
            </a:r>
            <a:fld id="{2565FA6D-D4C8-4C4C-AC4B-3269734D34D8}" type="slidenum">
              <a:rPr lang="en-US" smtClean="0">
                <a:solidFill>
                  <a:prstClr val="white"/>
                </a:solidFill>
              </a:rPr>
              <a:pPr marL="398860">
                <a:defRPr/>
              </a:pPr>
              <a:t>4</a:t>
            </a:fld>
            <a:endParaRPr lang="en-US">
              <a:solidFill>
                <a:prstClr val="white"/>
              </a:solidFill>
            </a:endParaRPr>
          </a:p>
        </p:txBody>
      </p:sp>
      <p:sp>
        <p:nvSpPr>
          <p:cNvPr id="5" name="Footer Placeholder 4">
            <a:extLst>
              <a:ext uri="{FF2B5EF4-FFF2-40B4-BE49-F238E27FC236}">
                <a16:creationId xmlns:a16="http://schemas.microsoft.com/office/drawing/2014/main" id="{E0A73C9D-9ABD-4DA0-9439-C33240F6A734}"/>
              </a:ext>
            </a:extLst>
          </p:cNvPr>
          <p:cNvSpPr>
            <a:spLocks noGrp="1"/>
          </p:cNvSpPr>
          <p:nvPr>
            <p:ph type="ftr" sz="quarter" idx="11"/>
          </p:nvPr>
        </p:nvSpPr>
        <p:spPr/>
        <p:txBody>
          <a:bodyPr/>
          <a:lstStyle/>
          <a:p>
            <a:pPr>
              <a:defRPr/>
            </a:pPr>
            <a:r>
              <a:rPr lang="en-GB" dirty="0">
                <a:solidFill>
                  <a:prstClr val="white"/>
                </a:solidFill>
              </a:rPr>
              <a:t>FP</a:t>
            </a:r>
            <a:endParaRPr lang="en-US" dirty="0">
              <a:solidFill>
                <a:prstClr val="white"/>
              </a:solidFill>
            </a:endParaRPr>
          </a:p>
        </p:txBody>
      </p:sp>
      <p:graphicFrame>
        <p:nvGraphicFramePr>
          <p:cNvPr id="6" name="Content Placeholder 5">
            <a:extLst>
              <a:ext uri="{FF2B5EF4-FFF2-40B4-BE49-F238E27FC236}">
                <a16:creationId xmlns:a16="http://schemas.microsoft.com/office/drawing/2014/main" id="{86EADE0D-25B2-4AAC-98DC-00D9E02F6313}"/>
              </a:ext>
            </a:extLst>
          </p:cNvPr>
          <p:cNvGraphicFramePr>
            <a:graphicFrameLocks noGrp="1"/>
          </p:cNvGraphicFramePr>
          <p:nvPr>
            <p:ph idx="1"/>
            <p:extLst>
              <p:ext uri="{D42A27DB-BD31-4B8C-83A1-F6EECF244321}">
                <p14:modId xmlns:p14="http://schemas.microsoft.com/office/powerpoint/2010/main" val="2657820005"/>
              </p:ext>
            </p:extLst>
          </p:nvPr>
        </p:nvGraphicFramePr>
        <p:xfrm>
          <a:off x="130629" y="1740618"/>
          <a:ext cx="5801787" cy="3768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a:extLst>
              <a:ext uri="{FF2B5EF4-FFF2-40B4-BE49-F238E27FC236}">
                <a16:creationId xmlns:a16="http://schemas.microsoft.com/office/drawing/2014/main" id="{EE1745F5-002F-42A3-8248-A4E267C8AF8A}"/>
              </a:ext>
            </a:extLst>
          </p:cNvPr>
          <p:cNvGraphicFramePr>
            <a:graphicFrameLocks/>
          </p:cNvGraphicFramePr>
          <p:nvPr>
            <p:extLst>
              <p:ext uri="{D42A27DB-BD31-4B8C-83A1-F6EECF244321}">
                <p14:modId xmlns:p14="http://schemas.microsoft.com/office/powerpoint/2010/main" val="4026383946"/>
              </p:ext>
            </p:extLst>
          </p:nvPr>
        </p:nvGraphicFramePr>
        <p:xfrm>
          <a:off x="5932416" y="1795824"/>
          <a:ext cx="3286384" cy="3570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a:extLst>
              <a:ext uri="{FF2B5EF4-FFF2-40B4-BE49-F238E27FC236}">
                <a16:creationId xmlns:a16="http://schemas.microsoft.com/office/drawing/2014/main" id="{51A18E90-E005-4F31-9D2E-18E4C70373E4}"/>
              </a:ext>
            </a:extLst>
          </p:cNvPr>
          <p:cNvGraphicFramePr>
            <a:graphicFrameLocks/>
          </p:cNvGraphicFramePr>
          <p:nvPr>
            <p:extLst>
              <p:ext uri="{D42A27DB-BD31-4B8C-83A1-F6EECF244321}">
                <p14:modId xmlns:p14="http://schemas.microsoft.com/office/powerpoint/2010/main" val="1851173038"/>
              </p:ext>
            </p:extLst>
          </p:nvPr>
        </p:nvGraphicFramePr>
        <p:xfrm>
          <a:off x="9089571" y="1740617"/>
          <a:ext cx="3102429" cy="36260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036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0F6E-7E25-4686-8734-D4BB153A32DF}"/>
              </a:ext>
            </a:extLst>
          </p:cNvPr>
          <p:cNvSpPr>
            <a:spLocks noGrp="1"/>
          </p:cNvSpPr>
          <p:nvPr>
            <p:ph type="title"/>
          </p:nvPr>
        </p:nvSpPr>
        <p:spPr/>
        <p:txBody>
          <a:bodyPr/>
          <a:lstStyle/>
          <a:p>
            <a:r>
              <a:rPr lang="en-GB" altLang="en-US" sz="3200" dirty="0">
                <a:latin typeface="Helvetica" panose="020B0604020202020204" pitchFamily="34" charset="0"/>
                <a:cs typeface="Helvetica" panose="020B0604020202020204" pitchFamily="34" charset="0"/>
              </a:rPr>
              <a:t>Need for the Malaria Molecular scheme</a:t>
            </a:r>
            <a:endParaRPr lang="en-GB" sz="3200" dirty="0">
              <a:latin typeface="Helvetica" panose="020B0604020202020204" pitchFamily="34" charset="0"/>
              <a:cs typeface="Helvetica" panose="020B0604020202020204" pitchFamily="34" charset="0"/>
            </a:endParaRPr>
          </a:p>
        </p:txBody>
      </p:sp>
      <p:pic>
        <p:nvPicPr>
          <p:cNvPr id="6" name="Content Placeholder 5">
            <a:extLst>
              <a:ext uri="{FF2B5EF4-FFF2-40B4-BE49-F238E27FC236}">
                <a16:creationId xmlns:a16="http://schemas.microsoft.com/office/drawing/2014/main" id="{6A4BB638-31C6-45FA-A6FC-58C6DDD7A271}"/>
              </a:ext>
            </a:extLst>
          </p:cNvPr>
          <p:cNvPicPr>
            <a:picLocks noGrp="1" noChangeAspect="1"/>
          </p:cNvPicPr>
          <p:nvPr>
            <p:ph idx="1"/>
          </p:nvPr>
        </p:nvPicPr>
        <p:blipFill>
          <a:blip r:embed="rId2"/>
          <a:stretch>
            <a:fillRect/>
          </a:stretch>
        </p:blipFill>
        <p:spPr>
          <a:xfrm>
            <a:off x="2088318" y="1461585"/>
            <a:ext cx="6950042" cy="1816765"/>
          </a:xfrm>
          <a:prstGeom prst="rect">
            <a:avLst/>
          </a:prstGeom>
        </p:spPr>
      </p:pic>
      <p:sp>
        <p:nvSpPr>
          <p:cNvPr id="4" name="Slide Number Placeholder 3">
            <a:extLst>
              <a:ext uri="{FF2B5EF4-FFF2-40B4-BE49-F238E27FC236}">
                <a16:creationId xmlns:a16="http://schemas.microsoft.com/office/drawing/2014/main" id="{54559310-BE8D-46AF-BC3D-E6F83D43DE8B}"/>
              </a:ext>
            </a:extLst>
          </p:cNvPr>
          <p:cNvSpPr>
            <a:spLocks noGrp="1"/>
          </p:cNvSpPr>
          <p:nvPr>
            <p:ph type="sldNum" sz="quarter" idx="10"/>
          </p:nvPr>
        </p:nvSpPr>
        <p:spPr/>
        <p:txBody>
          <a:bodyPr/>
          <a:lstStyle/>
          <a:p>
            <a:pPr marL="398860">
              <a:defRPr/>
            </a:pPr>
            <a:r>
              <a:rPr lang="en-US">
                <a:solidFill>
                  <a:prstClr val="white"/>
                </a:solidFill>
              </a:rPr>
              <a:t>  </a:t>
            </a:r>
            <a:fld id="{2565FA6D-D4C8-4C4C-AC4B-3269734D34D8}" type="slidenum">
              <a:rPr lang="en-US" smtClean="0">
                <a:solidFill>
                  <a:prstClr val="white"/>
                </a:solidFill>
              </a:rPr>
              <a:pPr marL="398860">
                <a:defRPr/>
              </a:pPr>
              <a:t>5</a:t>
            </a:fld>
            <a:endParaRPr lang="en-US">
              <a:solidFill>
                <a:prstClr val="white"/>
              </a:solidFill>
            </a:endParaRPr>
          </a:p>
        </p:txBody>
      </p:sp>
      <p:sp>
        <p:nvSpPr>
          <p:cNvPr id="5" name="Footer Placeholder 4">
            <a:extLst>
              <a:ext uri="{FF2B5EF4-FFF2-40B4-BE49-F238E27FC236}">
                <a16:creationId xmlns:a16="http://schemas.microsoft.com/office/drawing/2014/main" id="{C3C3235F-BB11-4D9D-8848-D209F6F1FB33}"/>
              </a:ext>
            </a:extLst>
          </p:cNvPr>
          <p:cNvSpPr>
            <a:spLocks noGrp="1"/>
          </p:cNvSpPr>
          <p:nvPr>
            <p:ph type="ftr" sz="quarter" idx="11"/>
          </p:nvPr>
        </p:nvSpPr>
        <p:spPr/>
        <p:txBody>
          <a:bodyPr/>
          <a:lstStyle/>
          <a:p>
            <a:pPr>
              <a:defRPr/>
            </a:pPr>
            <a:r>
              <a:rPr lang="en-GB" dirty="0">
                <a:solidFill>
                  <a:prstClr val="white"/>
                </a:solidFill>
              </a:rPr>
              <a:t>AG</a:t>
            </a:r>
            <a:endParaRPr lang="en-US" dirty="0">
              <a:solidFill>
                <a:prstClr val="white"/>
              </a:solidFill>
            </a:endParaRPr>
          </a:p>
        </p:txBody>
      </p:sp>
      <p:pic>
        <p:nvPicPr>
          <p:cNvPr id="7" name="Picture 6">
            <a:extLst>
              <a:ext uri="{FF2B5EF4-FFF2-40B4-BE49-F238E27FC236}">
                <a16:creationId xmlns:a16="http://schemas.microsoft.com/office/drawing/2014/main" id="{5246ABF3-8251-4999-80A0-E9AAC13CD1CD}"/>
              </a:ext>
            </a:extLst>
          </p:cNvPr>
          <p:cNvPicPr>
            <a:picLocks noChangeAspect="1"/>
          </p:cNvPicPr>
          <p:nvPr/>
        </p:nvPicPr>
        <p:blipFill>
          <a:blip r:embed="rId3"/>
          <a:stretch>
            <a:fillRect/>
          </a:stretch>
        </p:blipFill>
        <p:spPr>
          <a:xfrm>
            <a:off x="3108795" y="3661589"/>
            <a:ext cx="5157663" cy="1950889"/>
          </a:xfrm>
          <a:prstGeom prst="rect">
            <a:avLst/>
          </a:prstGeom>
        </p:spPr>
      </p:pic>
      <p:pic>
        <p:nvPicPr>
          <p:cNvPr id="8" name="Picture 7">
            <a:extLst>
              <a:ext uri="{FF2B5EF4-FFF2-40B4-BE49-F238E27FC236}">
                <a16:creationId xmlns:a16="http://schemas.microsoft.com/office/drawing/2014/main" id="{2F04DDFE-A578-4F3A-8D25-65A3DB7BA890}"/>
              </a:ext>
            </a:extLst>
          </p:cNvPr>
          <p:cNvPicPr>
            <a:picLocks noChangeAspect="1"/>
          </p:cNvPicPr>
          <p:nvPr/>
        </p:nvPicPr>
        <p:blipFill>
          <a:blip r:embed="rId4"/>
          <a:stretch>
            <a:fillRect/>
          </a:stretch>
        </p:blipFill>
        <p:spPr>
          <a:xfrm>
            <a:off x="2637006" y="4788375"/>
            <a:ext cx="5852667" cy="883997"/>
          </a:xfrm>
          <a:prstGeom prst="rect">
            <a:avLst/>
          </a:prstGeom>
        </p:spPr>
      </p:pic>
    </p:spTree>
    <p:extLst>
      <p:ext uri="{BB962C8B-B14F-4D97-AF65-F5344CB8AC3E}">
        <p14:creationId xmlns:p14="http://schemas.microsoft.com/office/powerpoint/2010/main" val="11549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EFB5-B544-4F7C-93D3-3526B4FDD2B5}"/>
              </a:ext>
            </a:extLst>
          </p:cNvPr>
          <p:cNvSpPr>
            <a:spLocks noGrp="1"/>
          </p:cNvSpPr>
          <p:nvPr>
            <p:ph type="title"/>
          </p:nvPr>
        </p:nvSpPr>
        <p:spPr/>
        <p:txBody>
          <a:bodyPr>
            <a:normAutofit/>
          </a:bodyPr>
          <a:lstStyle/>
          <a:p>
            <a:r>
              <a:rPr lang="en-GB" dirty="0"/>
              <a:t>Percentage of false negatives and positives</a:t>
            </a:r>
          </a:p>
        </p:txBody>
      </p:sp>
      <p:pic>
        <p:nvPicPr>
          <p:cNvPr id="6" name="Content Placeholder 5">
            <a:extLst>
              <a:ext uri="{FF2B5EF4-FFF2-40B4-BE49-F238E27FC236}">
                <a16:creationId xmlns:a16="http://schemas.microsoft.com/office/drawing/2014/main" id="{F00D548D-790D-4730-A6E6-F9B8B1D1AB7F}"/>
              </a:ext>
            </a:extLst>
          </p:cNvPr>
          <p:cNvPicPr>
            <a:picLocks noGrp="1" noChangeAspect="1"/>
          </p:cNvPicPr>
          <p:nvPr>
            <p:ph idx="1"/>
          </p:nvPr>
        </p:nvPicPr>
        <p:blipFill>
          <a:blip r:embed="rId2"/>
          <a:stretch>
            <a:fillRect/>
          </a:stretch>
        </p:blipFill>
        <p:spPr>
          <a:xfrm>
            <a:off x="2206415" y="1521200"/>
            <a:ext cx="7779170" cy="4523624"/>
          </a:xfrm>
          <a:prstGeom prst="rect">
            <a:avLst/>
          </a:prstGeom>
        </p:spPr>
      </p:pic>
      <p:sp>
        <p:nvSpPr>
          <p:cNvPr id="4" name="Slide Number Placeholder 3">
            <a:extLst>
              <a:ext uri="{FF2B5EF4-FFF2-40B4-BE49-F238E27FC236}">
                <a16:creationId xmlns:a16="http://schemas.microsoft.com/office/drawing/2014/main" id="{EE49CDFC-172E-4356-9DC5-D166F52ECA56}"/>
              </a:ext>
            </a:extLst>
          </p:cNvPr>
          <p:cNvSpPr>
            <a:spLocks noGrp="1"/>
          </p:cNvSpPr>
          <p:nvPr>
            <p:ph type="sldNum" sz="quarter" idx="10"/>
          </p:nvPr>
        </p:nvSpPr>
        <p:spPr/>
        <p:txBody>
          <a:bodyPr/>
          <a:lstStyle/>
          <a:p>
            <a:pPr marL="398860">
              <a:defRPr/>
            </a:pPr>
            <a:r>
              <a:rPr lang="en-US">
                <a:solidFill>
                  <a:prstClr val="white"/>
                </a:solidFill>
              </a:rPr>
              <a:t>  </a:t>
            </a:r>
            <a:fld id="{2565FA6D-D4C8-4C4C-AC4B-3269734D34D8}" type="slidenum">
              <a:rPr lang="en-US" smtClean="0">
                <a:solidFill>
                  <a:prstClr val="white"/>
                </a:solidFill>
              </a:rPr>
              <a:pPr marL="398860">
                <a:defRPr/>
              </a:pPr>
              <a:t>6</a:t>
            </a:fld>
            <a:endParaRPr lang="en-US">
              <a:solidFill>
                <a:prstClr val="white"/>
              </a:solidFill>
            </a:endParaRPr>
          </a:p>
        </p:txBody>
      </p:sp>
      <p:sp>
        <p:nvSpPr>
          <p:cNvPr id="5" name="Footer Placeholder 4">
            <a:extLst>
              <a:ext uri="{FF2B5EF4-FFF2-40B4-BE49-F238E27FC236}">
                <a16:creationId xmlns:a16="http://schemas.microsoft.com/office/drawing/2014/main" id="{F63D83ED-94B2-426D-B012-B85208E96251}"/>
              </a:ext>
            </a:extLst>
          </p:cNvPr>
          <p:cNvSpPr>
            <a:spLocks noGrp="1"/>
          </p:cNvSpPr>
          <p:nvPr>
            <p:ph type="ftr" sz="quarter" idx="11"/>
          </p:nvPr>
        </p:nvSpPr>
        <p:spPr/>
        <p:txBody>
          <a:bodyPr/>
          <a:lstStyle/>
          <a:p>
            <a:pPr>
              <a:defRPr/>
            </a:pPr>
            <a:r>
              <a:rPr lang="en-GB" dirty="0">
                <a:solidFill>
                  <a:prstClr val="white"/>
                </a:solidFill>
              </a:rPr>
              <a:t>AG</a:t>
            </a:r>
            <a:endParaRPr lang="en-US" dirty="0">
              <a:solidFill>
                <a:prstClr val="white"/>
              </a:solidFill>
            </a:endParaRPr>
          </a:p>
        </p:txBody>
      </p:sp>
    </p:spTree>
    <p:extLst>
      <p:ext uri="{BB962C8B-B14F-4D97-AF65-F5344CB8AC3E}">
        <p14:creationId xmlns:p14="http://schemas.microsoft.com/office/powerpoint/2010/main" val="388655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1906FB-2D53-45D9-9A19-D05A79B16F50}"/>
              </a:ext>
            </a:extLst>
          </p:cNvPr>
          <p:cNvPicPr>
            <a:picLocks noChangeAspect="1"/>
          </p:cNvPicPr>
          <p:nvPr/>
        </p:nvPicPr>
        <p:blipFill>
          <a:blip r:embed="rId2"/>
          <a:stretch>
            <a:fillRect/>
          </a:stretch>
        </p:blipFill>
        <p:spPr>
          <a:xfrm>
            <a:off x="7178033" y="1423112"/>
            <a:ext cx="4559744" cy="1966053"/>
          </a:xfrm>
          <a:prstGeom prst="rect">
            <a:avLst/>
          </a:prstGeom>
        </p:spPr>
      </p:pic>
      <p:pic>
        <p:nvPicPr>
          <p:cNvPr id="10" name="Picture 9">
            <a:extLst>
              <a:ext uri="{FF2B5EF4-FFF2-40B4-BE49-F238E27FC236}">
                <a16:creationId xmlns:a16="http://schemas.microsoft.com/office/drawing/2014/main" id="{196E8079-CFFD-42B2-A319-2A1D36E36754}"/>
              </a:ext>
            </a:extLst>
          </p:cNvPr>
          <p:cNvPicPr>
            <a:picLocks noChangeAspect="1"/>
          </p:cNvPicPr>
          <p:nvPr/>
        </p:nvPicPr>
        <p:blipFill>
          <a:blip r:embed="rId3"/>
          <a:stretch>
            <a:fillRect/>
          </a:stretch>
        </p:blipFill>
        <p:spPr>
          <a:xfrm>
            <a:off x="8208650" y="4559462"/>
            <a:ext cx="2976750" cy="1914000"/>
          </a:xfrm>
          <a:prstGeom prst="rect">
            <a:avLst/>
          </a:prstGeom>
        </p:spPr>
      </p:pic>
      <p:sp>
        <p:nvSpPr>
          <p:cNvPr id="2" name="Title 1">
            <a:extLst>
              <a:ext uri="{FF2B5EF4-FFF2-40B4-BE49-F238E27FC236}">
                <a16:creationId xmlns:a16="http://schemas.microsoft.com/office/drawing/2014/main" id="{C825D4B7-5465-4ACB-8D10-90EDDC75DA96}"/>
              </a:ext>
            </a:extLst>
          </p:cNvPr>
          <p:cNvSpPr>
            <a:spLocks noGrp="1"/>
          </p:cNvSpPr>
          <p:nvPr>
            <p:ph type="title"/>
          </p:nvPr>
        </p:nvSpPr>
        <p:spPr/>
        <p:txBody>
          <a:bodyPr/>
          <a:lstStyle/>
          <a:p>
            <a:r>
              <a:rPr lang="en-GB" sz="2800" dirty="0">
                <a:latin typeface="Helvetica" panose="020B0604020202020204" pitchFamily="34" charset="0"/>
                <a:cs typeface="Helvetica" panose="020B0604020202020204" pitchFamily="34" charset="0"/>
              </a:rPr>
              <a:t>Common problems identified by the Malaria Molecular schemes</a:t>
            </a:r>
            <a:endParaRPr lang="en-GB" dirty="0"/>
          </a:p>
        </p:txBody>
      </p:sp>
      <p:sp>
        <p:nvSpPr>
          <p:cNvPr id="3" name="Content Placeholder 2">
            <a:extLst>
              <a:ext uri="{FF2B5EF4-FFF2-40B4-BE49-F238E27FC236}">
                <a16:creationId xmlns:a16="http://schemas.microsoft.com/office/drawing/2014/main" id="{0EE35880-ABD7-4056-93F8-56515819C52C}"/>
              </a:ext>
            </a:extLst>
          </p:cNvPr>
          <p:cNvSpPr>
            <a:spLocks noGrp="1"/>
          </p:cNvSpPr>
          <p:nvPr>
            <p:ph idx="1"/>
          </p:nvPr>
        </p:nvSpPr>
        <p:spPr>
          <a:xfrm>
            <a:off x="198321" y="1617244"/>
            <a:ext cx="6390330" cy="4739679"/>
          </a:xfrm>
        </p:spPr>
        <p:txBody>
          <a:bodyPr>
            <a:normAutofit fontScale="70000" lnSpcReduction="20000"/>
          </a:bodyPr>
          <a:lstStyle/>
          <a:p>
            <a:pPr marL="285750" indent="-285750">
              <a:spcBef>
                <a:spcPts val="600"/>
              </a:spcBef>
              <a:buFont typeface="Arial" panose="020B0604020202020204" pitchFamily="34" charset="0"/>
              <a:buChar char="•"/>
            </a:pPr>
            <a:r>
              <a:rPr lang="en-GB" dirty="0"/>
              <a:t>Suitability of protocols of the extraction and/or amplification processes</a:t>
            </a:r>
          </a:p>
          <a:p>
            <a:pPr marL="285750" indent="-285750">
              <a:spcBef>
                <a:spcPts val="600"/>
              </a:spcBef>
              <a:buFont typeface="Arial" panose="020B0604020202020204" pitchFamily="34" charset="0"/>
              <a:buChar char="•"/>
            </a:pPr>
            <a:r>
              <a:rPr lang="en-GB" dirty="0"/>
              <a:t>Using protocols for limited species</a:t>
            </a:r>
          </a:p>
          <a:p>
            <a:pPr marL="285750" indent="-285750">
              <a:spcBef>
                <a:spcPts val="600"/>
              </a:spcBef>
              <a:buFont typeface="Arial" panose="020B0604020202020204" pitchFamily="34" charset="0"/>
              <a:buChar char="•"/>
            </a:pPr>
            <a:r>
              <a:rPr lang="en-GB" dirty="0"/>
              <a:t>False positives mostly due to transposition errors and were less common.</a:t>
            </a:r>
          </a:p>
          <a:p>
            <a:pPr marL="285750" indent="-285750">
              <a:spcBef>
                <a:spcPts val="600"/>
              </a:spcBef>
              <a:buFont typeface="Arial" panose="020B0604020202020204" pitchFamily="34" charset="0"/>
              <a:buChar char="•"/>
            </a:pPr>
            <a:r>
              <a:rPr lang="en-GB" dirty="0"/>
              <a:t>False negatives seem to be species dependent (</a:t>
            </a:r>
            <a:r>
              <a:rPr lang="en-GB" i="1" dirty="0"/>
              <a:t>P. </a:t>
            </a:r>
            <a:r>
              <a:rPr lang="en-GB" i="1" dirty="0" err="1"/>
              <a:t>knowlesi</a:t>
            </a:r>
            <a:r>
              <a:rPr lang="en-GB" dirty="0"/>
              <a:t> and </a:t>
            </a:r>
            <a:r>
              <a:rPr lang="en-GB" i="1" dirty="0"/>
              <a:t>P. </a:t>
            </a:r>
            <a:r>
              <a:rPr lang="en-GB" i="1" dirty="0" err="1"/>
              <a:t>malariae</a:t>
            </a:r>
            <a:r>
              <a:rPr lang="en-GB" dirty="0"/>
              <a:t>).</a:t>
            </a:r>
          </a:p>
          <a:p>
            <a:pPr marL="285750" indent="-285750">
              <a:spcBef>
                <a:spcPts val="600"/>
              </a:spcBef>
              <a:buFont typeface="Arial" panose="020B0604020202020204" pitchFamily="34" charset="0"/>
              <a:buChar char="•"/>
            </a:pPr>
            <a:r>
              <a:rPr lang="en-GB" dirty="0"/>
              <a:t>Higher error rate for lower parasitaemia samples (false negatives). </a:t>
            </a:r>
          </a:p>
          <a:p>
            <a:pPr marL="285750" indent="-285750">
              <a:spcBef>
                <a:spcPts val="600"/>
              </a:spcBef>
              <a:buFont typeface="Arial" panose="020B0604020202020204" pitchFamily="34" charset="0"/>
              <a:buChar char="•"/>
            </a:pPr>
            <a:r>
              <a:rPr lang="en-GB" dirty="0"/>
              <a:t>False-positives against malaria-negative samples were less common than false-negatives against </a:t>
            </a:r>
            <a:r>
              <a:rPr lang="en-GB" i="1" dirty="0"/>
              <a:t>Plasmodium</a:t>
            </a:r>
            <a:r>
              <a:rPr lang="en-GB" dirty="0"/>
              <a:t>-containing samples</a:t>
            </a:r>
          </a:p>
          <a:p>
            <a:pPr marL="285750" indent="-285750">
              <a:spcBef>
                <a:spcPts val="600"/>
              </a:spcBef>
              <a:buFont typeface="Arial" panose="020B0604020202020204" pitchFamily="34" charset="0"/>
              <a:buChar char="•"/>
            </a:pPr>
            <a:r>
              <a:rPr lang="en-GB" dirty="0"/>
              <a:t>Misalignment in laboratory results can be expected, especially as the parasite density goes down.</a:t>
            </a:r>
          </a:p>
          <a:p>
            <a:pPr marL="285750" indent="-285750">
              <a:spcBef>
                <a:spcPts val="600"/>
              </a:spcBef>
              <a:buFont typeface="Arial" panose="020B0604020202020204" pitchFamily="34" charset="0"/>
              <a:buChar char="•"/>
            </a:pPr>
            <a:r>
              <a:rPr lang="en-GB" dirty="0"/>
              <a:t>Factors that were found to significantly affect performance were due to the characteristics of the samples themselves (format, species, parasite density), and not the laboratory location (geography) or the reported methodology used (nucleic acid extraction, amplification, or DNA </a:t>
            </a:r>
            <a:r>
              <a:rPr lang="en-GB" i="1" dirty="0"/>
              <a:t>vs </a:t>
            </a:r>
            <a:r>
              <a:rPr lang="en-GB" dirty="0"/>
              <a:t>RNA target)</a:t>
            </a:r>
          </a:p>
          <a:p>
            <a:pPr marL="285750" indent="-285750">
              <a:spcBef>
                <a:spcPts val="600"/>
              </a:spcBef>
              <a:buFont typeface="Arial" panose="020B0604020202020204" pitchFamily="34" charset="0"/>
              <a:buChar char="•"/>
            </a:pPr>
            <a:r>
              <a:rPr lang="en-GB" dirty="0"/>
              <a:t>Referee laboratories performed better than non-referee laboratories.</a:t>
            </a:r>
          </a:p>
        </p:txBody>
      </p:sp>
      <p:sp>
        <p:nvSpPr>
          <p:cNvPr id="4" name="Slide Number Placeholder 3">
            <a:extLst>
              <a:ext uri="{FF2B5EF4-FFF2-40B4-BE49-F238E27FC236}">
                <a16:creationId xmlns:a16="http://schemas.microsoft.com/office/drawing/2014/main" id="{12A7FD23-1CEF-416A-8F9A-8A7600D2BBAC}"/>
              </a:ext>
            </a:extLst>
          </p:cNvPr>
          <p:cNvSpPr>
            <a:spLocks noGrp="1"/>
          </p:cNvSpPr>
          <p:nvPr>
            <p:ph type="sldNum" sz="quarter" idx="10"/>
          </p:nvPr>
        </p:nvSpPr>
        <p:spPr/>
        <p:txBody>
          <a:bodyPr/>
          <a:lstStyle/>
          <a:p>
            <a:pPr marL="398860">
              <a:defRPr/>
            </a:pPr>
            <a:r>
              <a:rPr lang="en-US">
                <a:solidFill>
                  <a:prstClr val="white"/>
                </a:solidFill>
              </a:rPr>
              <a:t>  </a:t>
            </a:r>
            <a:fld id="{2565FA6D-D4C8-4C4C-AC4B-3269734D34D8}" type="slidenum">
              <a:rPr lang="en-US" smtClean="0">
                <a:solidFill>
                  <a:prstClr val="white"/>
                </a:solidFill>
              </a:rPr>
              <a:pPr marL="398860">
                <a:defRPr/>
              </a:pPr>
              <a:t>7</a:t>
            </a:fld>
            <a:endParaRPr lang="en-US">
              <a:solidFill>
                <a:prstClr val="white"/>
              </a:solidFill>
            </a:endParaRPr>
          </a:p>
        </p:txBody>
      </p:sp>
      <p:sp>
        <p:nvSpPr>
          <p:cNvPr id="5" name="Footer Placeholder 4">
            <a:extLst>
              <a:ext uri="{FF2B5EF4-FFF2-40B4-BE49-F238E27FC236}">
                <a16:creationId xmlns:a16="http://schemas.microsoft.com/office/drawing/2014/main" id="{96747639-81F8-4C65-B9FE-F2C8D45F346E}"/>
              </a:ext>
            </a:extLst>
          </p:cNvPr>
          <p:cNvSpPr>
            <a:spLocks noGrp="1"/>
          </p:cNvSpPr>
          <p:nvPr>
            <p:ph type="ftr" sz="quarter" idx="11"/>
          </p:nvPr>
        </p:nvSpPr>
        <p:spPr/>
        <p:txBody>
          <a:bodyPr/>
          <a:lstStyle/>
          <a:p>
            <a:pPr>
              <a:defRPr/>
            </a:pPr>
            <a:r>
              <a:rPr lang="en-GB" dirty="0">
                <a:solidFill>
                  <a:prstClr val="white"/>
                </a:solidFill>
              </a:rPr>
              <a:t>AG</a:t>
            </a:r>
            <a:endParaRPr lang="en-US" dirty="0">
              <a:solidFill>
                <a:prstClr val="white"/>
              </a:solidFill>
            </a:endParaRPr>
          </a:p>
        </p:txBody>
      </p:sp>
      <p:pic>
        <p:nvPicPr>
          <p:cNvPr id="8" name="Picture 7">
            <a:extLst>
              <a:ext uri="{FF2B5EF4-FFF2-40B4-BE49-F238E27FC236}">
                <a16:creationId xmlns:a16="http://schemas.microsoft.com/office/drawing/2014/main" id="{7F9040DD-9151-45B1-A694-067AA6162DFA}"/>
              </a:ext>
            </a:extLst>
          </p:cNvPr>
          <p:cNvPicPr>
            <a:picLocks noChangeAspect="1"/>
          </p:cNvPicPr>
          <p:nvPr/>
        </p:nvPicPr>
        <p:blipFill>
          <a:blip r:embed="rId4"/>
          <a:stretch>
            <a:fillRect/>
          </a:stretch>
        </p:blipFill>
        <p:spPr>
          <a:xfrm>
            <a:off x="7069752" y="3349084"/>
            <a:ext cx="5122248" cy="1276000"/>
          </a:xfrm>
          <a:prstGeom prst="rect">
            <a:avLst/>
          </a:prstGeom>
        </p:spPr>
      </p:pic>
      <p:pic>
        <p:nvPicPr>
          <p:cNvPr id="9" name="Picture 8">
            <a:extLst>
              <a:ext uri="{FF2B5EF4-FFF2-40B4-BE49-F238E27FC236}">
                <a16:creationId xmlns:a16="http://schemas.microsoft.com/office/drawing/2014/main" id="{0C61F491-73DC-4E68-AFD6-1BB26236C478}"/>
              </a:ext>
            </a:extLst>
          </p:cNvPr>
          <p:cNvPicPr>
            <a:picLocks noChangeAspect="1"/>
          </p:cNvPicPr>
          <p:nvPr/>
        </p:nvPicPr>
        <p:blipFill>
          <a:blip r:embed="rId5"/>
          <a:stretch>
            <a:fillRect/>
          </a:stretch>
        </p:blipFill>
        <p:spPr>
          <a:xfrm>
            <a:off x="6852976" y="3969877"/>
            <a:ext cx="5209858" cy="655207"/>
          </a:xfrm>
          <a:prstGeom prst="rect">
            <a:avLst/>
          </a:prstGeom>
        </p:spPr>
      </p:pic>
    </p:spTree>
    <p:extLst>
      <p:ext uri="{BB962C8B-B14F-4D97-AF65-F5344CB8AC3E}">
        <p14:creationId xmlns:p14="http://schemas.microsoft.com/office/powerpoint/2010/main" val="2883258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6-9.potx" id="{FCCDE917-761C-8D46-810E-9C486E1425E5}" vid="{0BBDD5EF-1167-7B45-8C70-F265FAF403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ukhsa-presentation-template-1</Template>
  <TotalTime>2132</TotalTime>
  <Words>471</Words>
  <Application>Microsoft Office PowerPoint</Application>
  <PresentationFormat>Widescreen</PresentationFormat>
  <Paragraphs>45</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vt:lpstr>
      <vt:lpstr>Office Theme</vt:lpstr>
      <vt:lpstr>Clinical diagnostics in parasitology: what EQAs tell us</vt:lpstr>
      <vt:lpstr>UK NEQAS Parasitology Participants</vt:lpstr>
      <vt:lpstr>Faecal Parasitology scheme- microscopy based detection</vt:lpstr>
      <vt:lpstr>Results- analysis of Faecal Parasitology scheme</vt:lpstr>
      <vt:lpstr>Need for the Malaria Molecular scheme</vt:lpstr>
      <vt:lpstr>Percentage of false negatives and positives</vt:lpstr>
      <vt:lpstr>Common problems identified by the Malaria Molecular schemes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for Parasite diagnostics: what EQAs tell us</dc:title>
  <dc:creator>Jaya Shrivastava</dc:creator>
  <cp:lastModifiedBy>Forbes, Kathryn J</cp:lastModifiedBy>
  <cp:revision>35</cp:revision>
  <cp:lastPrinted>2021-08-09T14:01:33Z</cp:lastPrinted>
  <dcterms:created xsi:type="dcterms:W3CDTF">2022-02-19T11:53:07Z</dcterms:created>
  <dcterms:modified xsi:type="dcterms:W3CDTF">2022-03-29T09:57:55Z</dcterms:modified>
</cp:coreProperties>
</file>