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6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AA6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F1AB-203C-4F6A-AE51-D22F561C4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59F9E-978F-4FD8-B223-3CFEDA427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277A2-B73B-420F-B71F-17B0C0AD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CE5E9-5901-4738-BD2E-C78400EA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C8955-3771-4EB6-98FB-02FC87F0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06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CFD4-FA0A-4777-9CD5-84394C7E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35C4D-E35C-4084-92D0-41E652242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93CA2-C902-42FA-AF17-1D84EDFB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38D00-80EE-498D-9238-2C546AFF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4111-E2B6-487F-A0DC-03E14C9F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C9401-BDAC-4573-B525-2221C513E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34250-CEA1-4729-A12D-88D01C38C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D5DAC-AF2F-4BE5-81C3-61F121BF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68681-BD91-497A-B8A8-6FAA1FCF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68AB9-DC5A-4E7C-89A6-31B6EF39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8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D730-C0DB-4F71-8E18-7560DCE0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E366-EE5A-4FAC-91C9-C7F31EBD6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6FBC-8731-4ABD-8998-0A0EF50D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7754-CB7A-4219-A456-93FC5DB3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00AF8-635C-44AB-8DEC-27C6018E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27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047D-F958-4767-AD60-834BA324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A5222-BE46-41B9-8965-0CF05B522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35E42-751A-4F0E-9283-0DC9F159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1629-4405-446C-BDC3-CDFA00D4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69B55-7954-4BED-831C-BB4B8E83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18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215C-4C94-4EC3-8265-38CA88F8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CE9F7-CB14-44D0-B071-2F8819311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C18C1-9510-48F2-8518-29C71B7BF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8F0E3-F33C-4C51-9FF3-3DED4294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480A2-934B-4921-B176-71580AD6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29972-7DA3-4ED6-8884-0206A185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8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9996-4B80-4B6B-B6E3-27DB090C7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A9FE2-5170-410B-A2CE-EC54D4C0A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9A41E-3ABE-42CC-8F86-A49AF487B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D2893-9C72-4953-A1BD-2424191BD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404D0-2419-4B7E-A134-ADF967F85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350BA-4443-4A2E-8BEF-05B6ECC4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99630C-B896-4B54-8B89-7F892462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5406D-919C-4E0A-A373-4FF66904E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5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9D531-E769-44CA-B5E9-30CEF003F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1F5E0-69E2-4514-9D40-364DEE88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46638-FA12-4372-B4DF-67117027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10C12-57DA-4BDF-A168-CF1DE727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0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F97AB-5103-4848-A804-E5A43941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90F8F-018D-4563-9CD5-26086B76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7F50E-2ACC-4B72-B6F3-EE1594DEE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3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B553-96CF-4D3A-B2F3-86A2D347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7278F-DCE7-46F9-9CE5-37A734D7F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F2E00-6D83-4753-989A-C193DE498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7641D-82D6-4E7E-B5B5-0B8312F7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9D7D2-2D8B-4C82-8C20-7E8EBCAB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0120D-3A62-4121-AA47-2A8148A4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3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6394D-DD61-4FED-8626-F804A9DF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872BC-CED9-4CE8-9A5A-DE1F3DA9D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DABA6-3DCB-47C7-B596-105B7D19E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69799-9E84-4643-A534-E867F6E2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B243-73E6-40F9-B6A0-93291CFB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0B85F-1BCF-4A01-B98C-EF71DACC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55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3E0FF-28D2-44E6-B8B7-BB07F048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5404B-7811-45E7-86A8-3F1CD0C8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F511-D9B3-4368-A519-94AACC7B4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916CD-3E38-47D8-8B7A-C8BE41C411D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CA52A-2C83-45DB-A004-8F2D9D99C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BEB53-F6F3-4A6B-9124-3FDFD9C6D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C07EA-F43B-4B1D-9360-E6ABE56A3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9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One Rounded and One Snipped 3">
            <a:extLst>
              <a:ext uri="{FF2B5EF4-FFF2-40B4-BE49-F238E27FC236}">
                <a16:creationId xmlns:a16="http://schemas.microsoft.com/office/drawing/2014/main" id="{B2E1F448-D4B8-46EA-AEC8-4BC5F7ECB1AB}"/>
              </a:ext>
            </a:extLst>
          </p:cNvPr>
          <p:cNvSpPr/>
          <p:nvPr/>
        </p:nvSpPr>
        <p:spPr>
          <a:xfrm flipH="1">
            <a:off x="681135" y="653143"/>
            <a:ext cx="11386604" cy="6092891"/>
          </a:xfrm>
          <a:prstGeom prst="snip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A2A3AC-D83C-4BFA-AAD8-A841B4A41662}"/>
              </a:ext>
            </a:extLst>
          </p:cNvPr>
          <p:cNvSpPr/>
          <p:nvPr/>
        </p:nvSpPr>
        <p:spPr>
          <a:xfrm>
            <a:off x="2264875" y="1739333"/>
            <a:ext cx="9398163" cy="2264771"/>
          </a:xfrm>
          <a:prstGeom prst="roundRect">
            <a:avLst/>
          </a:pr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3E3C6-8982-4CC3-BA7B-CDAE90D4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121" y="1739333"/>
            <a:ext cx="9213672" cy="2264771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300" b="1" dirty="0">
                <a:solidFill>
                  <a:schemeClr val="bg1"/>
                </a:solidFill>
              </a:rPr>
              <a:t>Molecular epidemiology and evolution of Antigen Coding Genes (ACGs) from the multi-host parasite </a:t>
            </a:r>
            <a:r>
              <a:rPr lang="en-GB" sz="3300" b="1" i="1" dirty="0">
                <a:solidFill>
                  <a:schemeClr val="bg1"/>
                </a:solidFill>
              </a:rPr>
              <a:t>Schistosoma japonicum</a:t>
            </a:r>
            <a:endParaRPr lang="en-GB" sz="33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C85AB-4326-49A0-9925-54A58E2B1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3129" y="4285639"/>
            <a:ext cx="8566333" cy="1446889"/>
          </a:xfrm>
        </p:spPr>
        <p:txBody>
          <a:bodyPr>
            <a:normAutofit/>
          </a:bodyPr>
          <a:lstStyle/>
          <a:p>
            <a:r>
              <a:rPr lang="en-GB" sz="20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Daniel Parsons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PhD student</a:t>
            </a:r>
          </a:p>
          <a:p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Anthony Walker, Aidan Emery, Joanne Webster, Jessica Buxton and Scott Lawton</a:t>
            </a:r>
          </a:p>
          <a:p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Royal Veterinary College - Crown Education">
            <a:extLst>
              <a:ext uri="{FF2B5EF4-FFF2-40B4-BE49-F238E27FC236}">
                <a16:creationId xmlns:a16="http://schemas.microsoft.com/office/drawing/2014/main" id="{2DB16944-EECF-4C98-891E-98993823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55" y="5514776"/>
            <a:ext cx="949724" cy="94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RUC (@SRUC) | Twitter">
            <a:extLst>
              <a:ext uri="{FF2B5EF4-FFF2-40B4-BE49-F238E27FC236}">
                <a16:creationId xmlns:a16="http://schemas.microsoft.com/office/drawing/2014/main" id="{84FF1C07-FC8C-43A5-B834-5217E4B3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77" y="5514775"/>
            <a:ext cx="949725" cy="9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ingston University London - A UK-based university which features in the  latest QS World University Rankings league table of the world's top  universities">
            <a:extLst>
              <a:ext uri="{FF2B5EF4-FFF2-40B4-BE49-F238E27FC236}">
                <a16:creationId xmlns:a16="http://schemas.microsoft.com/office/drawing/2014/main" id="{9A081554-9038-41E3-A594-B5EF4E4F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95" y="5514775"/>
            <a:ext cx="949724" cy="94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HM Logo - DCMS blog">
            <a:extLst>
              <a:ext uri="{FF2B5EF4-FFF2-40B4-BE49-F238E27FC236}">
                <a16:creationId xmlns:a16="http://schemas.microsoft.com/office/drawing/2014/main" id="{D9EF5C68-9C95-4739-8DA2-E2326A28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25" y="5514776"/>
            <a:ext cx="949724" cy="94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nfection Landscapes: Schistosomiasis">
            <a:extLst>
              <a:ext uri="{FF2B5EF4-FFF2-40B4-BE49-F238E27FC236}">
                <a16:creationId xmlns:a16="http://schemas.microsoft.com/office/drawing/2014/main" id="{D33BDFB1-F4D8-4107-9F6A-B13683935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r="4393"/>
          <a:stretch/>
        </p:blipFill>
        <p:spPr bwMode="auto">
          <a:xfrm>
            <a:off x="247989" y="111966"/>
            <a:ext cx="1942241" cy="18895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7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B1AA1F-E071-4AD1-B74D-07E682D6F329}"/>
              </a:ext>
            </a:extLst>
          </p:cNvPr>
          <p:cNvSpPr/>
          <p:nvPr/>
        </p:nvSpPr>
        <p:spPr>
          <a:xfrm>
            <a:off x="110680" y="20252"/>
            <a:ext cx="11957281" cy="80208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31C04D-094A-4F07-A0BB-CBA31FDC058D}"/>
              </a:ext>
            </a:extLst>
          </p:cNvPr>
          <p:cNvSpPr/>
          <p:nvPr/>
        </p:nvSpPr>
        <p:spPr>
          <a:xfrm>
            <a:off x="215076" y="844949"/>
            <a:ext cx="4560080" cy="58451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F6C65-0BED-491D-9672-0B1CB4F75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839" y="3812435"/>
            <a:ext cx="3253250" cy="2947132"/>
          </a:xfrm>
          <a:prstGeom prst="rect">
            <a:avLst/>
          </a:prstGeom>
        </p:spPr>
      </p:pic>
      <p:pic>
        <p:nvPicPr>
          <p:cNvPr id="13" name="Picture 12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C4BE1038-9A42-4371-B337-67CA307A0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27135" r="8405" b="19377"/>
          <a:stretch/>
        </p:blipFill>
        <p:spPr>
          <a:xfrm>
            <a:off x="9160834" y="2119377"/>
            <a:ext cx="2835199" cy="14264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E10E464-0EE1-492C-98E3-52FB2E566920}"/>
              </a:ext>
            </a:extLst>
          </p:cNvPr>
          <p:cNvSpPr txBox="1">
            <a:spLocks/>
          </p:cNvSpPr>
          <p:nvPr/>
        </p:nvSpPr>
        <p:spPr>
          <a:xfrm>
            <a:off x="124038" y="18256"/>
            <a:ext cx="10391561" cy="806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Calibri Light" panose="020F0302020204030204" pitchFamily="34" charset="0"/>
              <a:buChar char="→"/>
            </a:pPr>
            <a:r>
              <a:rPr lang="en-GB" sz="3600" dirty="0">
                <a:solidFill>
                  <a:schemeClr val="bg1"/>
                </a:solidFill>
              </a:rPr>
              <a:t>Zoonotic schistosomiasis in China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297BC-FCAC-4A95-845A-D363E70B4738}"/>
              </a:ext>
            </a:extLst>
          </p:cNvPr>
          <p:cNvSpPr txBox="1"/>
          <p:nvPr/>
        </p:nvSpPr>
        <p:spPr>
          <a:xfrm>
            <a:off x="277911" y="1010740"/>
            <a:ext cx="44483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Control of schistosomiasis has been extremely successful, although some local resurgence detected in some provinces in China.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Zoonotic nature of </a:t>
            </a:r>
            <a:r>
              <a:rPr lang="en-GB" i="1" dirty="0">
                <a:solidFill>
                  <a:schemeClr val="bg1"/>
                </a:solidFill>
              </a:rPr>
              <a:t>S. japonicum </a:t>
            </a:r>
            <a:r>
              <a:rPr lang="en-GB" dirty="0">
                <a:solidFill>
                  <a:schemeClr val="bg1"/>
                </a:solidFill>
              </a:rPr>
              <a:t>arguably the most challenging factor facing control and end-game elimination in the region.</a:t>
            </a:r>
          </a:p>
          <a:p>
            <a:endParaRPr lang="en-GB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Precise impact of multi-host transmission on parasite evolution and antigen coding gene (ACG) diversification is unclear.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To what extent does zoonotic transmission contribute to parasite antigen diversity, and how does it impact parasite antigen evolution?</a:t>
            </a:r>
          </a:p>
        </p:txBody>
      </p:sp>
      <p:pic>
        <p:nvPicPr>
          <p:cNvPr id="1026" name="Picture 2" descr="Water Buffalos in China Photograph by Carl Purcell">
            <a:extLst>
              <a:ext uri="{FF2B5EF4-FFF2-40B4-BE49-F238E27FC236}">
                <a16:creationId xmlns:a16="http://schemas.microsoft.com/office/drawing/2014/main" id="{2DA72C47-17C5-495D-97A1-62D91B55D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27412" r="4723" b="25664"/>
          <a:stretch/>
        </p:blipFill>
        <p:spPr bwMode="auto">
          <a:xfrm>
            <a:off x="9160834" y="979423"/>
            <a:ext cx="2835199" cy="10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C78BF9-6AFF-4A16-9E0C-CF8395A44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830" y="917687"/>
            <a:ext cx="3899437" cy="285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22212F-F071-4DFC-8118-A18B87681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027" y="3812435"/>
            <a:ext cx="2980137" cy="29866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0E6827-A57E-420E-BD2B-5C0B7DE08795}"/>
              </a:ext>
            </a:extLst>
          </p:cNvPr>
          <p:cNvSpPr/>
          <p:nvPr/>
        </p:nvSpPr>
        <p:spPr>
          <a:xfrm>
            <a:off x="8432373" y="3122085"/>
            <a:ext cx="310410" cy="2799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6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8A0D54-ACC5-4053-B062-C3FD13BDAF04}"/>
              </a:ext>
            </a:extLst>
          </p:cNvPr>
          <p:cNvSpPr/>
          <p:nvPr/>
        </p:nvSpPr>
        <p:spPr>
          <a:xfrm>
            <a:off x="110680" y="20252"/>
            <a:ext cx="11957281" cy="80208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D59BD8-482A-4E42-ACD3-AB8C8A0B913A}"/>
              </a:ext>
            </a:extLst>
          </p:cNvPr>
          <p:cNvSpPr txBox="1">
            <a:spLocks/>
          </p:cNvSpPr>
          <p:nvPr/>
        </p:nvSpPr>
        <p:spPr>
          <a:xfrm>
            <a:off x="124038" y="18255"/>
            <a:ext cx="9487321" cy="82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Calibri Light" panose="020F0302020204030204" pitchFamily="34" charset="0"/>
              <a:buChar char="→"/>
            </a:pPr>
            <a:r>
              <a:rPr lang="en-GB" sz="3600" dirty="0">
                <a:solidFill>
                  <a:schemeClr val="bg1"/>
                </a:solidFill>
              </a:rPr>
              <a:t>Selected Antigen Coding Genes (ACGs)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1BB44-3682-43AD-892D-FEB56F858E4A}"/>
              </a:ext>
            </a:extLst>
          </p:cNvPr>
          <p:cNvGrpSpPr/>
          <p:nvPr/>
        </p:nvGrpSpPr>
        <p:grpSpPr>
          <a:xfrm>
            <a:off x="326890" y="931485"/>
            <a:ext cx="11603810" cy="5745322"/>
            <a:chOff x="326890" y="931485"/>
            <a:chExt cx="11603810" cy="543889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320B6C3-823F-47FA-96BA-EAEDAAFFFC99}"/>
                </a:ext>
              </a:extLst>
            </p:cNvPr>
            <p:cNvSpPr/>
            <p:nvPr/>
          </p:nvSpPr>
          <p:spPr>
            <a:xfrm>
              <a:off x="326890" y="931485"/>
              <a:ext cx="2746463" cy="5418667"/>
            </a:xfrm>
            <a:custGeom>
              <a:avLst/>
              <a:gdLst>
                <a:gd name="connsiteX0" fmla="*/ 0 w 2746463"/>
                <a:gd name="connsiteY0" fmla="*/ 274646 h 5418667"/>
                <a:gd name="connsiteX1" fmla="*/ 274646 w 2746463"/>
                <a:gd name="connsiteY1" fmla="*/ 0 h 5418667"/>
                <a:gd name="connsiteX2" fmla="*/ 2471817 w 2746463"/>
                <a:gd name="connsiteY2" fmla="*/ 0 h 5418667"/>
                <a:gd name="connsiteX3" fmla="*/ 2746463 w 2746463"/>
                <a:gd name="connsiteY3" fmla="*/ 274646 h 5418667"/>
                <a:gd name="connsiteX4" fmla="*/ 2746463 w 2746463"/>
                <a:gd name="connsiteY4" fmla="*/ 5144021 h 5418667"/>
                <a:gd name="connsiteX5" fmla="*/ 2471817 w 2746463"/>
                <a:gd name="connsiteY5" fmla="*/ 5418667 h 5418667"/>
                <a:gd name="connsiteX6" fmla="*/ 274646 w 2746463"/>
                <a:gd name="connsiteY6" fmla="*/ 5418667 h 5418667"/>
                <a:gd name="connsiteX7" fmla="*/ 0 w 2746463"/>
                <a:gd name="connsiteY7" fmla="*/ 5144021 h 5418667"/>
                <a:gd name="connsiteX8" fmla="*/ 0 w 2746463"/>
                <a:gd name="connsiteY8" fmla="*/ 274646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463" h="5418667">
                  <a:moveTo>
                    <a:pt x="0" y="274646"/>
                  </a:moveTo>
                  <a:cubicBezTo>
                    <a:pt x="0" y="122963"/>
                    <a:pt x="122963" y="0"/>
                    <a:pt x="274646" y="0"/>
                  </a:cubicBezTo>
                  <a:lnTo>
                    <a:pt x="2471817" y="0"/>
                  </a:lnTo>
                  <a:cubicBezTo>
                    <a:pt x="2623500" y="0"/>
                    <a:pt x="2746463" y="122963"/>
                    <a:pt x="2746463" y="274646"/>
                  </a:cubicBezTo>
                  <a:lnTo>
                    <a:pt x="2746463" y="5144021"/>
                  </a:lnTo>
                  <a:cubicBezTo>
                    <a:pt x="2746463" y="5295704"/>
                    <a:pt x="2623500" y="5418667"/>
                    <a:pt x="2471817" y="5418667"/>
                  </a:cubicBezTo>
                  <a:lnTo>
                    <a:pt x="274646" y="5418667"/>
                  </a:lnTo>
                  <a:cubicBezTo>
                    <a:pt x="122963" y="5418667"/>
                    <a:pt x="0" y="5295704"/>
                    <a:pt x="0" y="5144021"/>
                  </a:cubicBezTo>
                  <a:lnTo>
                    <a:pt x="0" y="274646"/>
                  </a:lnTo>
                  <a:close/>
                </a:path>
              </a:pathLst>
            </a:cu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880" rIns="182880" bIns="3975947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4800" kern="120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8C7A9C-C853-4F74-92C3-4C1BDE4DC512}"/>
                </a:ext>
              </a:extLst>
            </p:cNvPr>
            <p:cNvSpPr/>
            <p:nvPr/>
          </p:nvSpPr>
          <p:spPr>
            <a:xfrm>
              <a:off x="3279339" y="931485"/>
              <a:ext cx="2746463" cy="5418667"/>
            </a:xfrm>
            <a:custGeom>
              <a:avLst/>
              <a:gdLst>
                <a:gd name="connsiteX0" fmla="*/ 0 w 2746463"/>
                <a:gd name="connsiteY0" fmla="*/ 274646 h 5418667"/>
                <a:gd name="connsiteX1" fmla="*/ 274646 w 2746463"/>
                <a:gd name="connsiteY1" fmla="*/ 0 h 5418667"/>
                <a:gd name="connsiteX2" fmla="*/ 2471817 w 2746463"/>
                <a:gd name="connsiteY2" fmla="*/ 0 h 5418667"/>
                <a:gd name="connsiteX3" fmla="*/ 2746463 w 2746463"/>
                <a:gd name="connsiteY3" fmla="*/ 274646 h 5418667"/>
                <a:gd name="connsiteX4" fmla="*/ 2746463 w 2746463"/>
                <a:gd name="connsiteY4" fmla="*/ 5144021 h 5418667"/>
                <a:gd name="connsiteX5" fmla="*/ 2471817 w 2746463"/>
                <a:gd name="connsiteY5" fmla="*/ 5418667 h 5418667"/>
                <a:gd name="connsiteX6" fmla="*/ 274646 w 2746463"/>
                <a:gd name="connsiteY6" fmla="*/ 5418667 h 5418667"/>
                <a:gd name="connsiteX7" fmla="*/ 0 w 2746463"/>
                <a:gd name="connsiteY7" fmla="*/ 5144021 h 5418667"/>
                <a:gd name="connsiteX8" fmla="*/ 0 w 2746463"/>
                <a:gd name="connsiteY8" fmla="*/ 274646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463" h="5418667">
                  <a:moveTo>
                    <a:pt x="0" y="274646"/>
                  </a:moveTo>
                  <a:cubicBezTo>
                    <a:pt x="0" y="122963"/>
                    <a:pt x="122963" y="0"/>
                    <a:pt x="274646" y="0"/>
                  </a:cubicBezTo>
                  <a:lnTo>
                    <a:pt x="2471817" y="0"/>
                  </a:lnTo>
                  <a:cubicBezTo>
                    <a:pt x="2623500" y="0"/>
                    <a:pt x="2746463" y="122963"/>
                    <a:pt x="2746463" y="274646"/>
                  </a:cubicBezTo>
                  <a:lnTo>
                    <a:pt x="2746463" y="5144021"/>
                  </a:lnTo>
                  <a:cubicBezTo>
                    <a:pt x="2746463" y="5295704"/>
                    <a:pt x="2623500" y="5418667"/>
                    <a:pt x="2471817" y="5418667"/>
                  </a:cubicBezTo>
                  <a:lnTo>
                    <a:pt x="274646" y="5418667"/>
                  </a:lnTo>
                  <a:cubicBezTo>
                    <a:pt x="122963" y="5418667"/>
                    <a:pt x="0" y="5295704"/>
                    <a:pt x="0" y="5144021"/>
                  </a:cubicBezTo>
                  <a:lnTo>
                    <a:pt x="0" y="274646"/>
                  </a:lnTo>
                  <a:close/>
                </a:path>
              </a:pathLst>
            </a:cu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404071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6500" kern="120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08B6CC-0CAE-4691-B8D1-D85733665DC9}"/>
                </a:ext>
              </a:extLst>
            </p:cNvPr>
            <p:cNvSpPr/>
            <p:nvPr/>
          </p:nvSpPr>
          <p:spPr>
            <a:xfrm>
              <a:off x="6231788" y="931485"/>
              <a:ext cx="2746463" cy="5438892"/>
            </a:xfrm>
            <a:custGeom>
              <a:avLst/>
              <a:gdLst>
                <a:gd name="connsiteX0" fmla="*/ 0 w 2746463"/>
                <a:gd name="connsiteY0" fmla="*/ 274646 h 5418667"/>
                <a:gd name="connsiteX1" fmla="*/ 274646 w 2746463"/>
                <a:gd name="connsiteY1" fmla="*/ 0 h 5418667"/>
                <a:gd name="connsiteX2" fmla="*/ 2471817 w 2746463"/>
                <a:gd name="connsiteY2" fmla="*/ 0 h 5418667"/>
                <a:gd name="connsiteX3" fmla="*/ 2746463 w 2746463"/>
                <a:gd name="connsiteY3" fmla="*/ 274646 h 5418667"/>
                <a:gd name="connsiteX4" fmla="*/ 2746463 w 2746463"/>
                <a:gd name="connsiteY4" fmla="*/ 5144021 h 5418667"/>
                <a:gd name="connsiteX5" fmla="*/ 2471817 w 2746463"/>
                <a:gd name="connsiteY5" fmla="*/ 5418667 h 5418667"/>
                <a:gd name="connsiteX6" fmla="*/ 274646 w 2746463"/>
                <a:gd name="connsiteY6" fmla="*/ 5418667 h 5418667"/>
                <a:gd name="connsiteX7" fmla="*/ 0 w 2746463"/>
                <a:gd name="connsiteY7" fmla="*/ 5144021 h 5418667"/>
                <a:gd name="connsiteX8" fmla="*/ 0 w 2746463"/>
                <a:gd name="connsiteY8" fmla="*/ 274646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463" h="5418667">
                  <a:moveTo>
                    <a:pt x="0" y="274646"/>
                  </a:moveTo>
                  <a:cubicBezTo>
                    <a:pt x="0" y="122963"/>
                    <a:pt x="122963" y="0"/>
                    <a:pt x="274646" y="0"/>
                  </a:cubicBezTo>
                  <a:lnTo>
                    <a:pt x="2471817" y="0"/>
                  </a:lnTo>
                  <a:cubicBezTo>
                    <a:pt x="2623500" y="0"/>
                    <a:pt x="2746463" y="122963"/>
                    <a:pt x="2746463" y="274646"/>
                  </a:cubicBezTo>
                  <a:lnTo>
                    <a:pt x="2746463" y="5144021"/>
                  </a:lnTo>
                  <a:cubicBezTo>
                    <a:pt x="2746463" y="5295704"/>
                    <a:pt x="2623500" y="5418667"/>
                    <a:pt x="2471817" y="5418667"/>
                  </a:cubicBezTo>
                  <a:lnTo>
                    <a:pt x="274646" y="5418667"/>
                  </a:lnTo>
                  <a:cubicBezTo>
                    <a:pt x="122963" y="5418667"/>
                    <a:pt x="0" y="5295704"/>
                    <a:pt x="0" y="5144021"/>
                  </a:cubicBezTo>
                  <a:lnTo>
                    <a:pt x="0" y="274646"/>
                  </a:lnTo>
                  <a:close/>
                </a:path>
              </a:pathLst>
            </a:cu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404071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6500" kern="120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3786C3B-7477-4989-8188-887CE55E305C}"/>
                </a:ext>
              </a:extLst>
            </p:cNvPr>
            <p:cNvSpPr/>
            <p:nvPr/>
          </p:nvSpPr>
          <p:spPr>
            <a:xfrm>
              <a:off x="9184237" y="931485"/>
              <a:ext cx="2746463" cy="5418667"/>
            </a:xfrm>
            <a:custGeom>
              <a:avLst/>
              <a:gdLst>
                <a:gd name="connsiteX0" fmla="*/ 0 w 2746463"/>
                <a:gd name="connsiteY0" fmla="*/ 274646 h 5418667"/>
                <a:gd name="connsiteX1" fmla="*/ 274646 w 2746463"/>
                <a:gd name="connsiteY1" fmla="*/ 0 h 5418667"/>
                <a:gd name="connsiteX2" fmla="*/ 2471817 w 2746463"/>
                <a:gd name="connsiteY2" fmla="*/ 0 h 5418667"/>
                <a:gd name="connsiteX3" fmla="*/ 2746463 w 2746463"/>
                <a:gd name="connsiteY3" fmla="*/ 274646 h 5418667"/>
                <a:gd name="connsiteX4" fmla="*/ 2746463 w 2746463"/>
                <a:gd name="connsiteY4" fmla="*/ 5144021 h 5418667"/>
                <a:gd name="connsiteX5" fmla="*/ 2471817 w 2746463"/>
                <a:gd name="connsiteY5" fmla="*/ 5418667 h 5418667"/>
                <a:gd name="connsiteX6" fmla="*/ 274646 w 2746463"/>
                <a:gd name="connsiteY6" fmla="*/ 5418667 h 5418667"/>
                <a:gd name="connsiteX7" fmla="*/ 0 w 2746463"/>
                <a:gd name="connsiteY7" fmla="*/ 5144021 h 5418667"/>
                <a:gd name="connsiteX8" fmla="*/ 0 w 2746463"/>
                <a:gd name="connsiteY8" fmla="*/ 274646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463" h="5418667">
                  <a:moveTo>
                    <a:pt x="0" y="274646"/>
                  </a:moveTo>
                  <a:cubicBezTo>
                    <a:pt x="0" y="122963"/>
                    <a:pt x="122963" y="0"/>
                    <a:pt x="274646" y="0"/>
                  </a:cubicBezTo>
                  <a:lnTo>
                    <a:pt x="2471817" y="0"/>
                  </a:lnTo>
                  <a:cubicBezTo>
                    <a:pt x="2623500" y="0"/>
                    <a:pt x="2746463" y="122963"/>
                    <a:pt x="2746463" y="274646"/>
                  </a:cubicBezTo>
                  <a:lnTo>
                    <a:pt x="2746463" y="5144021"/>
                  </a:lnTo>
                  <a:cubicBezTo>
                    <a:pt x="2746463" y="5295704"/>
                    <a:pt x="2623500" y="5418667"/>
                    <a:pt x="2471817" y="5418667"/>
                  </a:cubicBezTo>
                  <a:lnTo>
                    <a:pt x="274646" y="5418667"/>
                  </a:lnTo>
                  <a:cubicBezTo>
                    <a:pt x="122963" y="5418667"/>
                    <a:pt x="0" y="5295704"/>
                    <a:pt x="0" y="5144021"/>
                  </a:cubicBezTo>
                  <a:lnTo>
                    <a:pt x="0" y="274646"/>
                  </a:lnTo>
                  <a:close/>
                </a:path>
              </a:pathLst>
            </a:cu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404071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6500" kern="12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C47FC64-EA1D-4732-80EA-4AC1BDE1B5D4}"/>
              </a:ext>
            </a:extLst>
          </p:cNvPr>
          <p:cNvSpPr txBox="1"/>
          <p:nvPr/>
        </p:nvSpPr>
        <p:spPr>
          <a:xfrm>
            <a:off x="590309" y="1017148"/>
            <a:ext cx="231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TSP-23-LEL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C8DFB-C8F6-4981-A2E8-A2BC33DE14ED}"/>
              </a:ext>
            </a:extLst>
          </p:cNvPr>
          <p:cNvSpPr txBox="1"/>
          <p:nvPr/>
        </p:nvSpPr>
        <p:spPr>
          <a:xfrm>
            <a:off x="9444616" y="1022067"/>
            <a:ext cx="231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VAL-7-SCP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F65CEC-028A-4E77-8987-241DF0DA3E72}"/>
              </a:ext>
            </a:extLst>
          </p:cNvPr>
          <p:cNvSpPr txBox="1"/>
          <p:nvPr/>
        </p:nvSpPr>
        <p:spPr>
          <a:xfrm>
            <a:off x="6437772" y="1015082"/>
            <a:ext cx="231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TAL-1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57659B-BCF3-4894-A03F-D7BEF1524315}"/>
              </a:ext>
            </a:extLst>
          </p:cNvPr>
          <p:cNvSpPr txBox="1"/>
          <p:nvPr/>
        </p:nvSpPr>
        <p:spPr>
          <a:xfrm>
            <a:off x="3500146" y="1018877"/>
            <a:ext cx="231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TSP-2-LEL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0C51BC-5FBE-4320-8EC0-069B8F5EE6CE}"/>
              </a:ext>
            </a:extLst>
          </p:cNvPr>
          <p:cNvSpPr txBox="1"/>
          <p:nvPr/>
        </p:nvSpPr>
        <p:spPr>
          <a:xfrm>
            <a:off x="326890" y="1569870"/>
            <a:ext cx="27464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Tegument-bound, transmembrane, cell surface-anchored protein.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Interacts with the host via Large Extracellular Loop (LEL)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Proposed vaccine candidate antigen.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BA8BE8-5FC8-4E18-8C62-B171EC27A419}"/>
              </a:ext>
            </a:extLst>
          </p:cNvPr>
          <p:cNvSpPr txBox="1"/>
          <p:nvPr/>
        </p:nvSpPr>
        <p:spPr>
          <a:xfrm>
            <a:off x="9223964" y="1569446"/>
            <a:ext cx="2756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Excreted/Secreted protein.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Interacts with host via Sperm-Coating Protein (SCP) domain (</a:t>
            </a:r>
            <a:r>
              <a:rPr lang="el-GR" dirty="0"/>
              <a:t>α-β-α </a:t>
            </a:r>
            <a:r>
              <a:rPr lang="en-GB" dirty="0"/>
              <a:t>sandwich).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Proposed vaccine candidate antigen.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82AECF-49B0-412A-BC0A-1C15956CDA9C}"/>
              </a:ext>
            </a:extLst>
          </p:cNvPr>
          <p:cNvSpPr txBox="1"/>
          <p:nvPr/>
        </p:nvSpPr>
        <p:spPr>
          <a:xfrm>
            <a:off x="6222010" y="1529230"/>
            <a:ext cx="27464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Tegument-associated calcium-binding protein.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Main functions permitted via dynein light chain-like (DLC-like)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Proposed vaccine candidate antigen.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460A7B-0783-461B-83AD-740176F75947}"/>
              </a:ext>
            </a:extLst>
          </p:cNvPr>
          <p:cNvSpPr txBox="1"/>
          <p:nvPr/>
        </p:nvSpPr>
        <p:spPr>
          <a:xfrm>
            <a:off x="3276659" y="1563669"/>
            <a:ext cx="2739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Tegument-bound, transmembrane, cell surface-anchored protein.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Interacts with the host via Large Extracellular Loop (LEL)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Stage 2 vaccine trials in </a:t>
            </a:r>
            <a:r>
              <a:rPr lang="en-GB" i="1" dirty="0"/>
              <a:t>S. </a:t>
            </a:r>
            <a:r>
              <a:rPr lang="en-GB" i="1" dirty="0" err="1"/>
              <a:t>mansoni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5" name="TSP-2 spinning movie">
            <a:hlinkClick r:id="" action="ppaction://media"/>
            <a:extLst>
              <a:ext uri="{FF2B5EF4-FFF2-40B4-BE49-F238E27FC236}">
                <a16:creationId xmlns:a16="http://schemas.microsoft.com/office/drawing/2014/main" id="{82DC4A72-9F35-4C7F-BBE1-4BB5F45CE2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8810" t="4485" r="35324"/>
          <a:stretch/>
        </p:blipFill>
        <p:spPr>
          <a:xfrm>
            <a:off x="1154528" y="4839622"/>
            <a:ext cx="1091186" cy="15584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VAL-7 spinning_SCP highlighted">
            <a:hlinkClick r:id="" action="ppaction://media"/>
            <a:extLst>
              <a:ext uri="{FF2B5EF4-FFF2-40B4-BE49-F238E27FC236}">
                <a16:creationId xmlns:a16="http://schemas.microsoft.com/office/drawing/2014/main" id="{CED4081C-3FBD-4B41-BD3C-03EF81E470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7008" t="9291" r="20574" b="3209"/>
          <a:stretch/>
        </p:blipFill>
        <p:spPr>
          <a:xfrm>
            <a:off x="9882661" y="4849650"/>
            <a:ext cx="1432719" cy="15584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115012D-A644-471D-9462-B52198F7F542}"/>
              </a:ext>
            </a:extLst>
          </p:cNvPr>
          <p:cNvSpPr txBox="1"/>
          <p:nvPr/>
        </p:nvSpPr>
        <p:spPr>
          <a:xfrm>
            <a:off x="964428" y="6404602"/>
            <a:ext cx="147851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LEL = Red / SEL = Blue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1C7596-78D8-43DE-A075-089FB1B9BE6F}"/>
              </a:ext>
            </a:extLst>
          </p:cNvPr>
          <p:cNvSpPr txBox="1"/>
          <p:nvPr/>
        </p:nvSpPr>
        <p:spPr>
          <a:xfrm>
            <a:off x="9850923" y="6400845"/>
            <a:ext cx="1439705" cy="25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Gold = SCP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380AF1-121C-4B86-93E6-4FBF8F81EDC8}"/>
              </a:ext>
            </a:extLst>
          </p:cNvPr>
          <p:cNvSpPr txBox="1"/>
          <p:nvPr/>
        </p:nvSpPr>
        <p:spPr>
          <a:xfrm>
            <a:off x="6901217" y="6422209"/>
            <a:ext cx="1439705" cy="25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Gold = DLC-like</a:t>
            </a:r>
          </a:p>
        </p:txBody>
      </p:sp>
      <p:pic>
        <p:nvPicPr>
          <p:cNvPr id="41" name="AHGC1_Spin_movie_DLC_Highlighted">
            <a:hlinkClick r:id="" action="ppaction://media"/>
            <a:extLst>
              <a:ext uri="{FF2B5EF4-FFF2-40B4-BE49-F238E27FC236}">
                <a16:creationId xmlns:a16="http://schemas.microsoft.com/office/drawing/2014/main" id="{4276097A-F787-4138-B3E4-B38D551DE8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3544" t="5417" r="24614" b="17836"/>
          <a:stretch/>
        </p:blipFill>
        <p:spPr>
          <a:xfrm>
            <a:off x="6889720" y="4885319"/>
            <a:ext cx="1438096" cy="1502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" name="TSP-2 spinning movie">
            <a:hlinkClick r:id="" action="ppaction://media"/>
            <a:extLst>
              <a:ext uri="{FF2B5EF4-FFF2-40B4-BE49-F238E27FC236}">
                <a16:creationId xmlns:a16="http://schemas.microsoft.com/office/drawing/2014/main" id="{2CD8FC26-A118-47BF-9ABA-9BC6C7C1C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8810" t="4485" r="35324"/>
          <a:stretch/>
        </p:blipFill>
        <p:spPr>
          <a:xfrm>
            <a:off x="4143725" y="4847916"/>
            <a:ext cx="1091186" cy="15584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15E5720-A673-482A-AB80-28D3922CDDC9}"/>
              </a:ext>
            </a:extLst>
          </p:cNvPr>
          <p:cNvSpPr txBox="1"/>
          <p:nvPr/>
        </p:nvSpPr>
        <p:spPr>
          <a:xfrm>
            <a:off x="3950063" y="6406331"/>
            <a:ext cx="147851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LEL = Red / SEL = Blue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BD28E78-D7BA-4E30-94D9-8982EA2C1044}"/>
              </a:ext>
            </a:extLst>
          </p:cNvPr>
          <p:cNvSpPr/>
          <p:nvPr/>
        </p:nvSpPr>
        <p:spPr>
          <a:xfrm>
            <a:off x="329570" y="4398712"/>
            <a:ext cx="11603810" cy="35278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4D29B4-BC6C-4161-8B3E-F0FDAEB392EE}"/>
              </a:ext>
            </a:extLst>
          </p:cNvPr>
          <p:cNvSpPr txBox="1"/>
          <p:nvPr/>
        </p:nvSpPr>
        <p:spPr>
          <a:xfrm>
            <a:off x="637964" y="4398712"/>
            <a:ext cx="11076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Implicated in host immune system evasion</a:t>
            </a:r>
          </a:p>
        </p:txBody>
      </p:sp>
    </p:spTree>
    <p:extLst>
      <p:ext uri="{BB962C8B-B14F-4D97-AF65-F5344CB8AC3E}">
        <p14:creationId xmlns:p14="http://schemas.microsoft.com/office/powerpoint/2010/main" val="3030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FDEB208-4F7C-4CC1-8A4B-CEA310CEF397}"/>
              </a:ext>
            </a:extLst>
          </p:cNvPr>
          <p:cNvSpPr/>
          <p:nvPr/>
        </p:nvSpPr>
        <p:spPr>
          <a:xfrm>
            <a:off x="110680" y="1189353"/>
            <a:ext cx="1664387" cy="2806893"/>
          </a:xfrm>
          <a:prstGeom prst="roundRect">
            <a:avLst>
              <a:gd name="adj" fmla="val 27655"/>
            </a:avLst>
          </a:prstGeom>
          <a:solidFill>
            <a:srgbClr val="1F4E79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020D273-007B-4D7D-9EB6-2157A65D81B5}"/>
              </a:ext>
            </a:extLst>
          </p:cNvPr>
          <p:cNvSpPr/>
          <p:nvPr/>
        </p:nvSpPr>
        <p:spPr>
          <a:xfrm>
            <a:off x="106699" y="4027079"/>
            <a:ext cx="1664387" cy="2806893"/>
          </a:xfrm>
          <a:prstGeom prst="roundRect">
            <a:avLst>
              <a:gd name="adj" fmla="val 27655"/>
            </a:avLst>
          </a:prstGeom>
          <a:solidFill>
            <a:srgbClr val="1F4E79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BEB508F-82CB-41E1-A185-57614C6B2F64}"/>
              </a:ext>
            </a:extLst>
          </p:cNvPr>
          <p:cNvSpPr/>
          <p:nvPr/>
        </p:nvSpPr>
        <p:spPr>
          <a:xfrm>
            <a:off x="110680" y="20252"/>
            <a:ext cx="11970640" cy="80208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9BAB5FC-BACA-45B6-9C69-439483F89CF3}"/>
              </a:ext>
            </a:extLst>
          </p:cNvPr>
          <p:cNvSpPr/>
          <p:nvPr/>
        </p:nvSpPr>
        <p:spPr>
          <a:xfrm>
            <a:off x="110680" y="4030825"/>
            <a:ext cx="11970640" cy="2806893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A86DDF-7A32-49CC-AFE2-0FCBFAC190EB}"/>
              </a:ext>
            </a:extLst>
          </p:cNvPr>
          <p:cNvSpPr/>
          <p:nvPr/>
        </p:nvSpPr>
        <p:spPr>
          <a:xfrm>
            <a:off x="110680" y="1189353"/>
            <a:ext cx="11970640" cy="2806893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E37CD5-2943-46FA-BC5F-5AE7B6F6A7A7}"/>
              </a:ext>
            </a:extLst>
          </p:cNvPr>
          <p:cNvSpPr txBox="1">
            <a:spLocks/>
          </p:cNvSpPr>
          <p:nvPr/>
        </p:nvSpPr>
        <p:spPr>
          <a:xfrm>
            <a:off x="110680" y="18255"/>
            <a:ext cx="12193288" cy="82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Calibri Light" panose="020F0302020204030204" pitchFamily="34" charset="0"/>
              <a:buChar char="→"/>
            </a:pPr>
            <a:r>
              <a:rPr lang="en-GB" sz="3600" dirty="0">
                <a:solidFill>
                  <a:schemeClr val="bg1"/>
                </a:solidFill>
              </a:rPr>
              <a:t>Research in Progress: </a:t>
            </a:r>
            <a:r>
              <a:rPr lang="sv-SE" sz="3600" dirty="0">
                <a:solidFill>
                  <a:schemeClr val="bg1"/>
                </a:solidFill>
              </a:rPr>
              <a:t>Inter- &amp; Intra- definitive host ACG variation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B54220-DADC-4A31-BA42-9FE28E835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45" t="14524" r="5907"/>
          <a:stretch/>
        </p:blipFill>
        <p:spPr>
          <a:xfrm>
            <a:off x="2602092" y="4342319"/>
            <a:ext cx="3783729" cy="205789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635EB48-9577-41E9-8031-0A1004868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17" r="7404"/>
          <a:stretch/>
        </p:blipFill>
        <p:spPr>
          <a:xfrm>
            <a:off x="2615957" y="1158520"/>
            <a:ext cx="3831029" cy="2540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B2F00B-52F0-45D7-976D-782669C3A25E}"/>
              </a:ext>
            </a:extLst>
          </p:cNvPr>
          <p:cNvSpPr txBox="1"/>
          <p:nvPr/>
        </p:nvSpPr>
        <p:spPr>
          <a:xfrm>
            <a:off x="298828" y="2408133"/>
            <a:ext cx="1376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SjTSP-23-LEL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DEC990-97D5-4296-8540-41F5B74DB3ED}"/>
              </a:ext>
            </a:extLst>
          </p:cNvPr>
          <p:cNvSpPr txBox="1"/>
          <p:nvPr/>
        </p:nvSpPr>
        <p:spPr>
          <a:xfrm>
            <a:off x="322573" y="5245859"/>
            <a:ext cx="1328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SjVAL-7-SCP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9C45946-8EBF-44F4-BDB2-EFEE55C5C5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56" t="2317" r="18494" b="11853"/>
          <a:stretch/>
        </p:blipFill>
        <p:spPr>
          <a:xfrm>
            <a:off x="7216827" y="1321110"/>
            <a:ext cx="3200106" cy="273562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197B024-2442-419A-85B2-EE55E98A60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851" t="13448" r="16808"/>
          <a:stretch/>
        </p:blipFill>
        <p:spPr>
          <a:xfrm>
            <a:off x="7138386" y="4160494"/>
            <a:ext cx="3356988" cy="2730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E052DE-F5A2-437E-AECB-1A6869A43CD2}"/>
              </a:ext>
            </a:extLst>
          </p:cNvPr>
          <p:cNvSpPr txBox="1"/>
          <p:nvPr/>
        </p:nvSpPr>
        <p:spPr>
          <a:xfrm>
            <a:off x="3562928" y="848739"/>
            <a:ext cx="5288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u="sng" dirty="0"/>
              <a:t>Haplotype frequency &amp; distribution by host species</a:t>
            </a:r>
            <a:endParaRPr lang="en-GB" sz="1600" b="1" dirty="0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A2355BB9-267C-475B-9882-230806190FCE}"/>
              </a:ext>
            </a:extLst>
          </p:cNvPr>
          <p:cNvSpPr/>
          <p:nvPr/>
        </p:nvSpPr>
        <p:spPr>
          <a:xfrm rot="5400000">
            <a:off x="3466981" y="2817793"/>
            <a:ext cx="193937" cy="1535981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3E509839-422C-4A0C-B1BC-AC5A821AA08A}"/>
              </a:ext>
            </a:extLst>
          </p:cNvPr>
          <p:cNvSpPr/>
          <p:nvPr/>
        </p:nvSpPr>
        <p:spPr>
          <a:xfrm rot="5400000">
            <a:off x="4609494" y="3254911"/>
            <a:ext cx="193937" cy="661742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94902FE0-E669-439D-9990-BA42F835B629}"/>
              </a:ext>
            </a:extLst>
          </p:cNvPr>
          <p:cNvSpPr/>
          <p:nvPr/>
        </p:nvSpPr>
        <p:spPr>
          <a:xfrm rot="5400000">
            <a:off x="5365774" y="3216814"/>
            <a:ext cx="193937" cy="737935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A71E9A9-0894-410D-AFF9-90A477DE26D3}"/>
              </a:ext>
            </a:extLst>
          </p:cNvPr>
          <p:cNvSpPr/>
          <p:nvPr/>
        </p:nvSpPr>
        <p:spPr>
          <a:xfrm rot="5400000">
            <a:off x="6011514" y="3359411"/>
            <a:ext cx="193937" cy="452740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12" descr="Human Silhouette Png">
            <a:extLst>
              <a:ext uri="{FF2B5EF4-FFF2-40B4-BE49-F238E27FC236}">
                <a16:creationId xmlns:a16="http://schemas.microsoft.com/office/drawing/2014/main" id="{A37F90B6-AAB5-4745-A03D-4E27A1D6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12" y="3671625"/>
            <a:ext cx="206584" cy="3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Free photo Dog Art American Foxhound Dog Silhouette Dog - Max Pixel">
            <a:extLst>
              <a:ext uri="{FF2B5EF4-FFF2-40B4-BE49-F238E27FC236}">
                <a16:creationId xmlns:a16="http://schemas.microsoft.com/office/drawing/2014/main" id="{B81A4A1B-BED9-4DE9-BD1B-6E34B536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6595" y="3699191"/>
            <a:ext cx="245498" cy="22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E8199E9F-9BD5-4505-ABBE-239EC5D7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76" y="3714153"/>
            <a:ext cx="349974" cy="18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Cat, Mieze, Movement, Goes, Domestic Cat, Silhouette">
            <a:extLst>
              <a:ext uri="{FF2B5EF4-FFF2-40B4-BE49-F238E27FC236}">
                <a16:creationId xmlns:a16="http://schemas.microsoft.com/office/drawing/2014/main" id="{AD8386A9-2A86-4A1B-829D-8B40178F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479" y="3727978"/>
            <a:ext cx="308445" cy="1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Brace 37">
            <a:extLst>
              <a:ext uri="{FF2B5EF4-FFF2-40B4-BE49-F238E27FC236}">
                <a16:creationId xmlns:a16="http://schemas.microsoft.com/office/drawing/2014/main" id="{EB5648CA-E7AA-411A-ACA3-27BBF29F4A95}"/>
              </a:ext>
            </a:extLst>
          </p:cNvPr>
          <p:cNvSpPr/>
          <p:nvPr/>
        </p:nvSpPr>
        <p:spPr>
          <a:xfrm rot="5400000">
            <a:off x="3426969" y="5678677"/>
            <a:ext cx="179407" cy="1420906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9432715B-C34B-4314-881F-9D77F01A9E3C}"/>
              </a:ext>
            </a:extLst>
          </p:cNvPr>
          <p:cNvSpPr/>
          <p:nvPr/>
        </p:nvSpPr>
        <p:spPr>
          <a:xfrm rot="5400000">
            <a:off x="4588111" y="6069338"/>
            <a:ext cx="179407" cy="661743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4862977A-85A2-484E-AEF4-74A4967CD06D}"/>
              </a:ext>
            </a:extLst>
          </p:cNvPr>
          <p:cNvSpPr/>
          <p:nvPr/>
        </p:nvSpPr>
        <p:spPr>
          <a:xfrm rot="5400000">
            <a:off x="5363170" y="6049817"/>
            <a:ext cx="179407" cy="682649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CE9C026D-74E7-4C8C-84DC-935F24259621}"/>
              </a:ext>
            </a:extLst>
          </p:cNvPr>
          <p:cNvSpPr/>
          <p:nvPr/>
        </p:nvSpPr>
        <p:spPr>
          <a:xfrm rot="5400000">
            <a:off x="6003102" y="6179680"/>
            <a:ext cx="179407" cy="418821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12" descr="Human Silhouette Png">
            <a:extLst>
              <a:ext uri="{FF2B5EF4-FFF2-40B4-BE49-F238E27FC236}">
                <a16:creationId xmlns:a16="http://schemas.microsoft.com/office/drawing/2014/main" id="{1C54DD11-1546-453D-A537-F461C313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14" y="6478794"/>
            <a:ext cx="191107" cy="2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Free photo Dog Art American Foxhound Dog Silhouette Dog - Max Pixel">
            <a:extLst>
              <a:ext uri="{FF2B5EF4-FFF2-40B4-BE49-F238E27FC236}">
                <a16:creationId xmlns:a16="http://schemas.microsoft.com/office/drawing/2014/main" id="{3369E7F3-06B4-4D63-B020-F6500405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4193" y="6518460"/>
            <a:ext cx="227105" cy="2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C2B280AE-FDEC-4D35-8A58-43965A99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31" y="6523788"/>
            <a:ext cx="323754" cy="17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at, Mieze, Movement, Goes, Domestic Cat, Silhouette">
            <a:extLst>
              <a:ext uri="{FF2B5EF4-FFF2-40B4-BE49-F238E27FC236}">
                <a16:creationId xmlns:a16="http://schemas.microsoft.com/office/drawing/2014/main" id="{87E5FE39-7ACE-4CCE-8445-C092716E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35" y="6535464"/>
            <a:ext cx="285336" cy="1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18A63F-FF6D-4CC4-A827-2B489552CB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0627" y="3529313"/>
            <a:ext cx="1078546" cy="1003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760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D51327-2853-408C-A2F3-F4F8419EFCE5}"/>
              </a:ext>
            </a:extLst>
          </p:cNvPr>
          <p:cNvSpPr/>
          <p:nvPr/>
        </p:nvSpPr>
        <p:spPr>
          <a:xfrm>
            <a:off x="110680" y="20252"/>
            <a:ext cx="11970640" cy="80208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E37CD5-2943-46FA-BC5F-5AE7B6F6A7A7}"/>
              </a:ext>
            </a:extLst>
          </p:cNvPr>
          <p:cNvSpPr txBox="1">
            <a:spLocks/>
          </p:cNvSpPr>
          <p:nvPr/>
        </p:nvSpPr>
        <p:spPr>
          <a:xfrm>
            <a:off x="110678" y="18255"/>
            <a:ext cx="10404921" cy="82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Calibri Light" panose="020F0302020204030204" pitchFamily="34" charset="0"/>
              <a:buChar char="→"/>
            </a:pPr>
            <a:r>
              <a:rPr lang="en-GB" sz="3600" dirty="0">
                <a:solidFill>
                  <a:schemeClr val="bg1"/>
                </a:solidFill>
              </a:rPr>
              <a:t>Research in Progress: Implications of ACG variation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2F00B-52F0-45D7-976D-782669C3A25E}"/>
              </a:ext>
            </a:extLst>
          </p:cNvPr>
          <p:cNvSpPr txBox="1"/>
          <p:nvPr/>
        </p:nvSpPr>
        <p:spPr>
          <a:xfrm>
            <a:off x="110680" y="2349967"/>
            <a:ext cx="1380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SjTSP-23-LEL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DEC990-97D5-4296-8540-41F5B74DB3ED}"/>
              </a:ext>
            </a:extLst>
          </p:cNvPr>
          <p:cNvSpPr txBox="1"/>
          <p:nvPr/>
        </p:nvSpPr>
        <p:spPr>
          <a:xfrm>
            <a:off x="110679" y="5251632"/>
            <a:ext cx="1380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SjVAL-7-SCP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64BCF-CA92-4063-A961-BE101B5E920D}"/>
              </a:ext>
            </a:extLst>
          </p:cNvPr>
          <p:cNvSpPr txBox="1"/>
          <p:nvPr/>
        </p:nvSpPr>
        <p:spPr>
          <a:xfrm>
            <a:off x="2166767" y="790464"/>
            <a:ext cx="32228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u="sng" dirty="0"/>
              <a:t>Structural variation by haplotype</a:t>
            </a:r>
            <a:endParaRPr lang="en-GB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C43251-8BF4-48FA-8A6C-204BAB9EF5CC}"/>
              </a:ext>
            </a:extLst>
          </p:cNvPr>
          <p:cNvSpPr txBox="1"/>
          <p:nvPr/>
        </p:nvSpPr>
        <p:spPr>
          <a:xfrm>
            <a:off x="7486888" y="779634"/>
            <a:ext cx="32228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u="sng" dirty="0"/>
              <a:t>Antigenic variation by haplotype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68ED5-4874-44BF-B3A3-571D3A2A7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28"/>
          <a:stretch/>
        </p:blipFill>
        <p:spPr>
          <a:xfrm>
            <a:off x="1929958" y="4060067"/>
            <a:ext cx="3680515" cy="2797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17890-3BFF-474D-9AC1-D9D18B54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054" y="1141256"/>
            <a:ext cx="3274049" cy="2918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373E9-347B-413B-825E-37D44BB55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530" y="4089728"/>
            <a:ext cx="1185116" cy="95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217C25-71F1-497A-8D4D-1C566CAD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737" y="1260794"/>
            <a:ext cx="5413122" cy="26996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3A07EC0-937D-4279-89BF-2CC6249A4948}"/>
              </a:ext>
            </a:extLst>
          </p:cNvPr>
          <p:cNvSpPr txBox="1"/>
          <p:nvPr/>
        </p:nvSpPr>
        <p:spPr>
          <a:xfrm>
            <a:off x="9098297" y="1243391"/>
            <a:ext cx="1175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1" dirty="0"/>
              <a:t>Ab binding-site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BA40CC-6BE1-45FC-9F6F-C419768920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40"/>
          <a:stretch/>
        </p:blipFill>
        <p:spPr>
          <a:xfrm>
            <a:off x="6393980" y="4086808"/>
            <a:ext cx="5595257" cy="27398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9D605C1-9EC6-4568-8E04-B566B747FF68}"/>
              </a:ext>
            </a:extLst>
          </p:cNvPr>
          <p:cNvSpPr txBox="1"/>
          <p:nvPr/>
        </p:nvSpPr>
        <p:spPr>
          <a:xfrm>
            <a:off x="11285658" y="1773432"/>
            <a:ext cx="538480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600" dirty="0"/>
              <a:t>Haplotypes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2166D82-21D6-4E2E-87A5-2E30A6986B21}"/>
              </a:ext>
            </a:extLst>
          </p:cNvPr>
          <p:cNvSpPr/>
          <p:nvPr/>
        </p:nvSpPr>
        <p:spPr>
          <a:xfrm>
            <a:off x="110680" y="4032852"/>
            <a:ext cx="11970640" cy="2806893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BE0C68-E10B-4C15-97A6-690B43CD41B8}"/>
              </a:ext>
            </a:extLst>
          </p:cNvPr>
          <p:cNvSpPr/>
          <p:nvPr/>
        </p:nvSpPr>
        <p:spPr>
          <a:xfrm>
            <a:off x="110680" y="1092413"/>
            <a:ext cx="11970640" cy="2903834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4222D6-7E5D-4A45-9FCF-FEB4C68B9525}"/>
              </a:ext>
            </a:extLst>
          </p:cNvPr>
          <p:cNvSpPr txBox="1"/>
          <p:nvPr/>
        </p:nvSpPr>
        <p:spPr>
          <a:xfrm>
            <a:off x="11455619" y="4565678"/>
            <a:ext cx="538480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600" dirty="0"/>
              <a:t>Haplotypes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CA04339-AAF0-4BD3-A7C9-B8890985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45" y="1175391"/>
            <a:ext cx="1185116" cy="9519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4C3D72B-2FE8-426B-885E-D44AEC3AC1D9}"/>
              </a:ext>
            </a:extLst>
          </p:cNvPr>
          <p:cNvSpPr/>
          <p:nvPr/>
        </p:nvSpPr>
        <p:spPr>
          <a:xfrm>
            <a:off x="109798" y="1092413"/>
            <a:ext cx="1664387" cy="2903834"/>
          </a:xfrm>
          <a:prstGeom prst="roundRect">
            <a:avLst>
              <a:gd name="adj" fmla="val 27655"/>
            </a:avLst>
          </a:prstGeom>
          <a:solidFill>
            <a:srgbClr val="1F4E79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144014-E4FB-4FCB-A95E-E588EF7F8555}"/>
              </a:ext>
            </a:extLst>
          </p:cNvPr>
          <p:cNvSpPr/>
          <p:nvPr/>
        </p:nvSpPr>
        <p:spPr>
          <a:xfrm>
            <a:off x="109798" y="4045090"/>
            <a:ext cx="1664387" cy="2806893"/>
          </a:xfrm>
          <a:prstGeom prst="roundRect">
            <a:avLst>
              <a:gd name="adj" fmla="val 27655"/>
            </a:avLst>
          </a:prstGeom>
          <a:solidFill>
            <a:srgbClr val="1F4E79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4A6752-F143-49CA-A20C-1B278955A692}"/>
              </a:ext>
            </a:extLst>
          </p:cNvPr>
          <p:cNvSpPr txBox="1"/>
          <p:nvPr/>
        </p:nvSpPr>
        <p:spPr>
          <a:xfrm>
            <a:off x="297946" y="2311193"/>
            <a:ext cx="1376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SjTSP-23-LEL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8CF6B8-53C8-4ABF-956A-7D11C587B81E}"/>
              </a:ext>
            </a:extLst>
          </p:cNvPr>
          <p:cNvSpPr txBox="1"/>
          <p:nvPr/>
        </p:nvSpPr>
        <p:spPr>
          <a:xfrm>
            <a:off x="325672" y="5263870"/>
            <a:ext cx="1328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SjVAL-7-SCP</a:t>
            </a:r>
          </a:p>
        </p:txBody>
      </p:sp>
    </p:spTree>
    <p:extLst>
      <p:ext uri="{BB962C8B-B14F-4D97-AF65-F5344CB8AC3E}">
        <p14:creationId xmlns:p14="http://schemas.microsoft.com/office/powerpoint/2010/main" val="211617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D42-1A7B-4698-95CD-197F3B8E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117729"/>
            <a:ext cx="11440160" cy="4063871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Human hosts contain the greatest number of unique antigen haplotypes – </a:t>
            </a:r>
          </a:p>
          <a:p>
            <a:pPr lvl="1"/>
            <a:r>
              <a:rPr lang="en-GB" sz="2000" dirty="0"/>
              <a:t>Are novel antigen variants being generated in some humans?</a:t>
            </a:r>
          </a:p>
          <a:p>
            <a:pPr lvl="1"/>
            <a:r>
              <a:rPr lang="en-GB" sz="2000" dirty="0"/>
              <a:t>&amp;/or are humans sampling diverse parasite genotypes spatially and temporally?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All host species contain antigen haplotypes unique to each host.</a:t>
            </a:r>
          </a:p>
          <a:p>
            <a:endParaRPr lang="en-GB" sz="2400" dirty="0"/>
          </a:p>
          <a:p>
            <a:r>
              <a:rPr lang="en-GB" sz="2400" dirty="0"/>
              <a:t>Evidence of parasite transmission &amp;/or sampling between host species.</a:t>
            </a:r>
          </a:p>
          <a:p>
            <a:endParaRPr lang="en-GB" sz="2400" dirty="0"/>
          </a:p>
          <a:p>
            <a:r>
              <a:rPr lang="en-GB" sz="2400" dirty="0"/>
              <a:t>Amino acid substitutions were predicted to induce antigenic and structural variation that may enable evasion of host immune recognition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5592E1-7573-47B0-82C8-63F511B2DC32}"/>
              </a:ext>
            </a:extLst>
          </p:cNvPr>
          <p:cNvSpPr/>
          <p:nvPr/>
        </p:nvSpPr>
        <p:spPr>
          <a:xfrm>
            <a:off x="110680" y="20252"/>
            <a:ext cx="11970640" cy="80208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A1EBC-3F41-4039-92ED-6417B4B8E387}"/>
              </a:ext>
            </a:extLst>
          </p:cNvPr>
          <p:cNvSpPr txBox="1">
            <a:spLocks/>
          </p:cNvSpPr>
          <p:nvPr/>
        </p:nvSpPr>
        <p:spPr>
          <a:xfrm>
            <a:off x="110678" y="18255"/>
            <a:ext cx="10404921" cy="82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Calibri Light" panose="020F0302020204030204" pitchFamily="34" charset="0"/>
              <a:buChar char="→"/>
            </a:pPr>
            <a:r>
              <a:rPr lang="en-GB" sz="3600" dirty="0">
                <a:solidFill>
                  <a:schemeClr val="bg1"/>
                </a:solidFill>
              </a:rPr>
              <a:t>Takeaway points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7B478-0557-413C-9FEF-6B9451D8EF22}"/>
              </a:ext>
            </a:extLst>
          </p:cNvPr>
          <p:cNvSpPr/>
          <p:nvPr/>
        </p:nvSpPr>
        <p:spPr>
          <a:xfrm>
            <a:off x="1007501" y="5292323"/>
            <a:ext cx="10176997" cy="1145161"/>
          </a:xfrm>
          <a:prstGeom prst="roundRect">
            <a:avLst/>
          </a:pr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600" u="sng" dirty="0"/>
              <a:t>Thanks for listening!</a:t>
            </a:r>
          </a:p>
          <a:p>
            <a:pPr algn="ctr"/>
            <a:r>
              <a:rPr lang="en-GB" sz="2000" dirty="0"/>
              <a:t>(and to my supervisors and colleagues for assistance in conducting this work)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960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36633</TotalTime>
  <Words>395</Words>
  <Application>Microsoft Office PowerPoint</Application>
  <PresentationFormat>Widescreen</PresentationFormat>
  <Paragraphs>62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Molecular epidemiology and evolution of Antigen Coding Genes (ACGs) from the multi-host parasite Schistosoma japonicum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epidemiology and evolution of Antigen Coding Genes (ACG) from the multi-host parasite Schistosoma japonicum, and possible implications for their use as vaccine target antigens</dc:title>
  <dc:creator>Parsons, Dan</dc:creator>
  <cp:lastModifiedBy>Forbes, Kathryn J</cp:lastModifiedBy>
  <cp:revision>272</cp:revision>
  <dcterms:created xsi:type="dcterms:W3CDTF">2022-03-02T15:10:49Z</dcterms:created>
  <dcterms:modified xsi:type="dcterms:W3CDTF">2022-03-31T11:48:33Z</dcterms:modified>
</cp:coreProperties>
</file>