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1" r:id="rId2"/>
    <p:sldId id="263" r:id="rId3"/>
    <p:sldId id="317" r:id="rId4"/>
    <p:sldId id="262" r:id="rId5"/>
    <p:sldId id="256" r:id="rId6"/>
    <p:sldId id="31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1"/>
    <p:restoredTop sz="65361"/>
  </p:normalViewPr>
  <p:slideViewPr>
    <p:cSldViewPr snapToGrid="0" snapToObjects="1">
      <p:cViewPr varScale="1">
        <p:scale>
          <a:sx n="66" d="100"/>
          <a:sy n="66" d="100"/>
        </p:scale>
        <p:origin x="254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emmashakir\Desktop\Experiments%20\3.15%20EdU%20data%202020%20\Edu%20male%20testes%20jitter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emmashakir\Desktop\Experiments%20\3.15%20EdU%20data%202020%20\Edu%20male%20teg%20jittere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emmashakir\Desktop\Experiments%20\3.15%20EdU%20data%202020%20\Edu%20female%20ovaries%20jitter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emmashakir\Desktop\Experiments%20\3.15%20EdU%20data%202020%20\Edu%20female%20vitalline%20jitter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emmashakir\Desktop\Experiments%20\3.15%20EdU%20data%202020%20\Edu%20female%20teg%20jitter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24.498333970842566</c:v>
                  </c:pt>
                  <c:pt idx="1">
                    <c:v>8.9855325895779465</c:v>
                  </c:pt>
                  <c:pt idx="2">
                    <c:v>71.587573029436456</c:v>
                  </c:pt>
                  <c:pt idx="3">
                    <c:v>20.124611797498108</c:v>
                  </c:pt>
                  <c:pt idx="4">
                    <c:v>9.316949906249123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24.498333970842566</c:v>
                  </c:pt>
                  <c:pt idx="1">
                    <c:v>8.9855325895779465</c:v>
                  </c:pt>
                  <c:pt idx="2">
                    <c:v>71.587573029436456</c:v>
                  </c:pt>
                  <c:pt idx="3">
                    <c:v>20.124611797498108</c:v>
                  </c:pt>
                  <c:pt idx="4">
                    <c:v>9.316949906249123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Day 0</c:v>
                </c:pt>
                <c:pt idx="1">
                  <c:v> - ESP</c:v>
                </c:pt>
                <c:pt idx="2">
                  <c:v> + ESP</c:v>
                </c:pt>
                <c:pt idx="3">
                  <c:v>SB203580 + ESP</c:v>
                </c:pt>
                <c:pt idx="4">
                  <c:v>U0126 + ESP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276.78571428571428</c:v>
                </c:pt>
                <c:pt idx="1">
                  <c:v>5.2142857142857144</c:v>
                </c:pt>
                <c:pt idx="2">
                  <c:v>124.8125</c:v>
                </c:pt>
                <c:pt idx="3">
                  <c:v>9</c:v>
                </c:pt>
                <c:pt idx="4">
                  <c:v>4.166666666666667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C-904F-A401-446BD76ED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444112"/>
        <c:axId val="158333072"/>
      </c:barChart>
      <c:catAx>
        <c:axId val="76444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bg1"/>
                    </a:solidFill>
                  </a:rPr>
                  <a:t>Treatment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33072"/>
        <c:crosses val="autoZero"/>
        <c:auto val="1"/>
        <c:lblAlgn val="ctr"/>
        <c:lblOffset val="100"/>
        <c:noMultiLvlLbl val="0"/>
      </c:catAx>
      <c:valAx>
        <c:axId val="158333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baseline="0">
                    <a:solidFill>
                      <a:schemeClr val="bg1"/>
                    </a:solidFill>
                    <a:effectLst/>
                  </a:rPr>
                  <a:t>Number of EdU+ spots per worm </a:t>
                </a:r>
                <a:endParaRPr lang="en-GB" sz="300">
                  <a:solidFill>
                    <a:schemeClr val="bg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4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2928559702871"/>
          <c:y val="4.8746953795180653E-2"/>
          <c:w val="0.80528658711755896"/>
          <c:h val="0.8333341649742773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bg2">
                <a:lumMod val="75000"/>
              </a:schemeClr>
            </a:solidFill>
            <a:ln w="25400" cap="rnd">
              <a:noFill/>
              <a:round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8.0259994185563386</c:v>
                  </c:pt>
                  <c:pt idx="1">
                    <c:v>0.39080336836735774</c:v>
                  </c:pt>
                  <c:pt idx="2">
                    <c:v>14.937871334296588</c:v>
                  </c:pt>
                  <c:pt idx="3">
                    <c:v>5.4898896973335347</c:v>
                  </c:pt>
                  <c:pt idx="4">
                    <c:v>0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8.0259994185563386</c:v>
                  </c:pt>
                  <c:pt idx="1">
                    <c:v>0.39080336836735774</c:v>
                  </c:pt>
                  <c:pt idx="2">
                    <c:v>14.937871334296588</c:v>
                  </c:pt>
                  <c:pt idx="3">
                    <c:v>5.4898896973335347</c:v>
                  </c:pt>
                  <c:pt idx="4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Day 0</c:v>
                </c:pt>
                <c:pt idx="1">
                  <c:v> - ESP</c:v>
                </c:pt>
                <c:pt idx="2">
                  <c:v> + ESP</c:v>
                </c:pt>
                <c:pt idx="3">
                  <c:v>SB203580 + ESP</c:v>
                </c:pt>
                <c:pt idx="4">
                  <c:v>U0126 + ESP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46.5</c:v>
                </c:pt>
                <c:pt idx="1">
                  <c:v>0.3</c:v>
                </c:pt>
                <c:pt idx="2">
                  <c:v>21.8</c:v>
                </c:pt>
                <c:pt idx="3">
                  <c:v>3.1666666666666665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0-D642-BC45-EE9FB5486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7986560"/>
        <c:axId val="1070129504"/>
      </c:barChart>
      <c:catAx>
        <c:axId val="60798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 </a:t>
                </a:r>
              </a:p>
            </c:rich>
          </c:tx>
          <c:layout>
            <c:manualLayout>
              <c:xMode val="edge"/>
              <c:yMode val="edge"/>
              <c:x val="0.38610162774711182"/>
              <c:y val="0.9417017961387819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en-US"/>
          </a:p>
        </c:txPr>
        <c:crossAx val="1070129504"/>
        <c:crosses val="autoZero"/>
        <c:auto val="1"/>
        <c:lblAlgn val="ctr"/>
        <c:lblOffset val="100"/>
        <c:noMultiLvlLbl val="0"/>
      </c:catAx>
      <c:valAx>
        <c:axId val="1070129504"/>
        <c:scaling>
          <c:orientation val="minMax"/>
          <c:max val="65"/>
          <c:min val="-5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b="0" dirty="0"/>
                  <a:t>Number of EdU+ spots per worm </a:t>
                </a:r>
                <a:endParaRPr lang="en-GB" b="0" dirty="0"/>
              </a:p>
            </c:rich>
          </c:tx>
          <c:layout>
            <c:manualLayout>
              <c:xMode val="edge"/>
              <c:yMode val="edge"/>
              <c:x val="0"/>
              <c:y val="0.197187008041961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7986560"/>
        <c:crosses val="autoZero"/>
        <c:crossBetween val="between"/>
      </c:valAx>
      <c:spPr>
        <a:noFill/>
        <a:ln>
          <a:solidFill>
            <a:srgbClr val="FF0000">
              <a:alpha val="0"/>
            </a:srgbClr>
          </a:solidFill>
        </a:ln>
        <a:effectLst/>
      </c:spPr>
    </c:plotArea>
    <c:plotVisOnly val="0"/>
    <c:dispBlanksAs val="gap"/>
    <c:showDLblsOverMax val="0"/>
    <c:extLst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2871530697883"/>
          <c:y val="4.8746953795180653E-2"/>
          <c:w val="0.671034842969082"/>
          <c:h val="0.8333341649742773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bg2">
                <a:lumMod val="75000"/>
              </a:schemeClr>
            </a:solidFill>
            <a:ln w="25400" cap="rnd">
              <a:noFill/>
              <a:round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55.63918705195529</c:v>
                  </c:pt>
                  <c:pt idx="1">
                    <c:v>18.62478598699122</c:v>
                  </c:pt>
                  <c:pt idx="2">
                    <c:v>92.033268164178494</c:v>
                  </c:pt>
                  <c:pt idx="3">
                    <c:v>21.463146709340332</c:v>
                  </c:pt>
                  <c:pt idx="4">
                    <c:v>4.1457809879442502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55.63918705195529</c:v>
                  </c:pt>
                  <c:pt idx="1">
                    <c:v>18.62478598699122</c:v>
                  </c:pt>
                  <c:pt idx="2">
                    <c:v>92.033268164178494</c:v>
                  </c:pt>
                  <c:pt idx="3">
                    <c:v>21.463146709340332</c:v>
                  </c:pt>
                  <c:pt idx="4">
                    <c:v>4.1457809879442502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Day 0</c:v>
                </c:pt>
                <c:pt idx="1">
                  <c:v> - ESP</c:v>
                </c:pt>
                <c:pt idx="2">
                  <c:v> + ESP</c:v>
                </c:pt>
                <c:pt idx="3">
                  <c:v>SB203580 +ESP</c:v>
                </c:pt>
                <c:pt idx="4">
                  <c:v>U0126 +ESP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222.94444444444446</c:v>
                </c:pt>
                <c:pt idx="1">
                  <c:v>15.785714285714286</c:v>
                </c:pt>
                <c:pt idx="2">
                  <c:v>160.14285714285714</c:v>
                </c:pt>
                <c:pt idx="3">
                  <c:v>12</c:v>
                </c:pt>
                <c:pt idx="4">
                  <c:v>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D8-974C-87BD-29AE159DA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7986560"/>
        <c:axId val="1070129504"/>
      </c:barChart>
      <c:catAx>
        <c:axId val="60798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 </a:t>
                </a:r>
              </a:p>
            </c:rich>
          </c:tx>
          <c:layout>
            <c:manualLayout>
              <c:xMode val="edge"/>
              <c:yMode val="edge"/>
              <c:x val="0.26158516851405783"/>
              <c:y val="0.930578768324172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en-US"/>
          </a:p>
        </c:txPr>
        <c:crossAx val="1070129504"/>
        <c:crosses val="autoZero"/>
        <c:auto val="1"/>
        <c:lblAlgn val="ctr"/>
        <c:lblOffset val="100"/>
        <c:noMultiLvlLbl val="0"/>
      </c:catAx>
      <c:valAx>
        <c:axId val="1070129504"/>
        <c:scaling>
          <c:orientation val="minMax"/>
          <c:max val="300"/>
          <c:min val="-20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EdU+ spots per worm </a:t>
                </a:r>
                <a:endParaRPr lang="en-GB" b="0"/>
              </a:p>
            </c:rich>
          </c:tx>
          <c:layout>
            <c:manualLayout>
              <c:xMode val="edge"/>
              <c:yMode val="edge"/>
              <c:x val="0"/>
              <c:y val="0.197187008041961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vert="horz"/>
          <a:lstStyle/>
          <a:p>
            <a:pPr>
              <a:defRPr sz="900"/>
            </a:pPr>
            <a:endParaRPr lang="en-US"/>
          </a:p>
        </c:txPr>
        <c:crossAx val="607986560"/>
        <c:crosses val="autoZero"/>
        <c:crossBetween val="between"/>
      </c:valAx>
      <c:spPr>
        <a:noFill/>
        <a:ln>
          <a:solidFill>
            <a:srgbClr val="FF0000">
              <a:alpha val="0"/>
            </a:srgbClr>
          </a:solidFill>
        </a:ln>
        <a:effectLst/>
      </c:spPr>
    </c:plotArea>
    <c:plotVisOnly val="0"/>
    <c:dispBlanksAs val="gap"/>
    <c:showDLblsOverMax val="0"/>
    <c:extLst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03792580002431"/>
          <c:y val="4.8746953795180653E-2"/>
          <c:w val="0.8077689407532308"/>
          <c:h val="0.8333341649742773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bg2">
                <a:lumMod val="75000"/>
              </a:schemeClr>
            </a:solidFill>
            <a:ln w="25400" cap="rnd">
              <a:noFill/>
              <a:round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30.157457157761531</c:v>
                  </c:pt>
                  <c:pt idx="1">
                    <c:v>0.34292856398964489</c:v>
                  </c:pt>
                  <c:pt idx="2">
                    <c:v>3.54400902933387</c:v>
                  </c:pt>
                  <c:pt idx="3">
                    <c:v>1.0657403385139377</c:v>
                  </c:pt>
                  <c:pt idx="4">
                    <c:v>0.53293871002119297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30.157457157761531</c:v>
                  </c:pt>
                  <c:pt idx="1">
                    <c:v>0.34292856398964489</c:v>
                  </c:pt>
                  <c:pt idx="2">
                    <c:v>3.54400902933387</c:v>
                  </c:pt>
                  <c:pt idx="3">
                    <c:v>1.0657403385139377</c:v>
                  </c:pt>
                  <c:pt idx="4">
                    <c:v>0.53293871002119297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[2]Sheet1!$A$2:$A$6</c:f>
              <c:strCache>
                <c:ptCount val="5"/>
                <c:pt idx="0">
                  <c:v>Day 0</c:v>
                </c:pt>
                <c:pt idx="1">
                  <c:v> - ESP</c:v>
                </c:pt>
                <c:pt idx="2">
                  <c:v> + ESP</c:v>
                </c:pt>
                <c:pt idx="3">
                  <c:v>SB203580 +ESP</c:v>
                </c:pt>
                <c:pt idx="4">
                  <c:v>U0126 +ESP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60.166666666666664</c:v>
                </c:pt>
                <c:pt idx="1">
                  <c:v>0.27999999999999997</c:v>
                </c:pt>
                <c:pt idx="2">
                  <c:v>16.8</c:v>
                </c:pt>
                <c:pt idx="3">
                  <c:v>0.55555555555555558</c:v>
                </c:pt>
                <c:pt idx="4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FA-B840-8527-A63F08313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7986560"/>
        <c:axId val="1070129504"/>
      </c:barChart>
      <c:catAx>
        <c:axId val="60798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 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n-US"/>
          </a:p>
        </c:txPr>
        <c:crossAx val="1070129504"/>
        <c:crosses val="autoZero"/>
        <c:auto val="1"/>
        <c:lblAlgn val="ctr"/>
        <c:lblOffset val="100"/>
        <c:noMultiLvlLbl val="0"/>
      </c:catAx>
      <c:valAx>
        <c:axId val="1070129504"/>
        <c:scaling>
          <c:orientation val="minMax"/>
          <c:max val="100"/>
          <c:min val="-2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EdU+ spots per worm </a:t>
                </a:r>
                <a:endParaRPr lang="en-GB" b="0"/>
              </a:p>
            </c:rich>
          </c:tx>
          <c:layout>
            <c:manualLayout>
              <c:xMode val="edge"/>
              <c:yMode val="edge"/>
              <c:x val="0"/>
              <c:y val="0.197187008041961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7986560"/>
        <c:crosses val="autoZero"/>
        <c:crossBetween val="between"/>
      </c:valAx>
      <c:spPr>
        <a:noFill/>
        <a:ln>
          <a:solidFill>
            <a:srgbClr val="FF0000">
              <a:alpha val="0"/>
            </a:srgbClr>
          </a:solidFill>
        </a:ln>
        <a:effectLst/>
      </c:spPr>
    </c:plotArea>
    <c:plotVisOnly val="0"/>
    <c:dispBlanksAs val="gap"/>
    <c:showDLblsOverMax val="0"/>
    <c:extLst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54956813589818"/>
          <c:y val="4.8746953795180653E-2"/>
          <c:w val="0.79310977970764673"/>
          <c:h val="0.8333341649742773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bg2">
                <a:lumMod val="75000"/>
              </a:schemeClr>
            </a:solidFill>
            <a:ln w="25400" cap="rnd">
              <a:noFill/>
              <a:round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3.6596252735569994</c:v>
                  </c:pt>
                  <c:pt idx="1">
                    <c:v>2.1758618981911515</c:v>
                  </c:pt>
                  <c:pt idx="2">
                    <c:v>5.146823867043377</c:v>
                  </c:pt>
                  <c:pt idx="3">
                    <c:v>1.227262335243029</c:v>
                  </c:pt>
                  <c:pt idx="4">
                    <c:v>0.36080121229410994</c:v>
                  </c:pt>
                </c:numCache>
              </c:numRef>
            </c:plus>
            <c:minus>
              <c:numRef>
                <c:f>Sheet1!$C$2:$C$6</c:f>
                <c:numCache>
                  <c:formatCode>General</c:formatCode>
                  <c:ptCount val="5"/>
                  <c:pt idx="0">
                    <c:v>3.6596252735569994</c:v>
                  </c:pt>
                  <c:pt idx="1">
                    <c:v>2.1758618981911515</c:v>
                  </c:pt>
                  <c:pt idx="2">
                    <c:v>5.146823867043377</c:v>
                  </c:pt>
                  <c:pt idx="3">
                    <c:v>1.227262335243029</c:v>
                  </c:pt>
                  <c:pt idx="4">
                    <c:v>0.36080121229410994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[2]Sheet1!$A$2:$A$6</c:f>
              <c:strCache>
                <c:ptCount val="5"/>
                <c:pt idx="0">
                  <c:v>Day 0</c:v>
                </c:pt>
                <c:pt idx="1">
                  <c:v> - ESP</c:v>
                </c:pt>
                <c:pt idx="2">
                  <c:v> + ESP</c:v>
                </c:pt>
                <c:pt idx="3">
                  <c:v>SB203580 +ESP</c:v>
                </c:pt>
                <c:pt idx="4">
                  <c:v>U0126 +ESP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15.5</c:v>
                </c:pt>
                <c:pt idx="1">
                  <c:v>2.375</c:v>
                </c:pt>
                <c:pt idx="2">
                  <c:v>11.714285714285714</c:v>
                </c:pt>
                <c:pt idx="3">
                  <c:v>0.77777777777777779</c:v>
                </c:pt>
                <c:pt idx="4">
                  <c:v>0.15384615384615385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1-0041-B547-6B829F51E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7986560"/>
        <c:axId val="1070129504"/>
      </c:barChart>
      <c:catAx>
        <c:axId val="60798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 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n-US"/>
          </a:p>
        </c:txPr>
        <c:crossAx val="1070129504"/>
        <c:crosses val="autoZero"/>
        <c:auto val="1"/>
        <c:lblAlgn val="ctr"/>
        <c:lblOffset val="100"/>
        <c:noMultiLvlLbl val="0"/>
      </c:catAx>
      <c:valAx>
        <c:axId val="1070129504"/>
        <c:scaling>
          <c:orientation val="minMax"/>
          <c:max val="25"/>
          <c:min val="-2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EdU+ spots per worm </a:t>
                </a:r>
                <a:endParaRPr lang="en-GB" b="0"/>
              </a:p>
            </c:rich>
          </c:tx>
          <c:layout>
            <c:manualLayout>
              <c:xMode val="edge"/>
              <c:yMode val="edge"/>
              <c:x val="0"/>
              <c:y val="0.197187008041961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07986560"/>
        <c:crosses val="autoZero"/>
        <c:crossBetween val="between"/>
      </c:valAx>
      <c:spPr>
        <a:noFill/>
        <a:ln>
          <a:solidFill>
            <a:srgbClr val="FF0000">
              <a:alpha val="0"/>
            </a:srgbClr>
          </a:solidFill>
        </a:ln>
        <a:effectLst/>
      </c:spPr>
    </c:plotArea>
    <c:plotVisOnly val="0"/>
    <c:dispBlanksAs val="gap"/>
    <c:showDLblsOverMax val="0"/>
    <c:extLst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64BA2-7A1E-624B-801A-C035CE461D60}" type="datetimeFigureOut">
              <a:rPr lang="en-US" smtClean="0"/>
              <a:t>3/26/22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E72A1-EA72-0544-9404-87A014E8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4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Today I will be talking to about my research project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B6B6-47F0-6D4F-B8A5-B7C60F3663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7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Human Schistosomiasis affects more 240 million people globally. </a:t>
            </a:r>
            <a:r>
              <a:rPr lang="en-GB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Praziquantel is the drug of choice, however it is only effective against the adult worms &amp; drug resistance might be emerging. </a:t>
            </a:r>
          </a:p>
          <a:p>
            <a:endParaRPr lang="en-GB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to better understand the biology of schistosomes for novel therapeutics </a:t>
            </a:r>
          </a:p>
          <a:p>
            <a:endParaRPr lang="en-GB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 interaction between m-f adult worms are crucial for development &amp; maturation of the worms, but we understand little of the molecular nature of these interactions </a:t>
            </a:r>
          </a:p>
          <a:p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interactions could involve protein kinases which are a large family of enzymes that have a key role in the control of cell differentiation, </a:t>
            </a:r>
            <a:r>
              <a:rPr lang="en-US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proliferation and development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</a:rPr>
              <a:t>My PhD has focused on investigating the effects of male/female excretory/secretory products (ESPs) on the opposite sex. I have been investigating responses &amp; effects of ESPs through signalling pathways but also through functional outcomes.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B6B6-47F0-6D4F-B8A5-B7C60F3663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1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</a:rPr>
              <a:t>My research  has shown that male ESPs stimulate p38 MAPK &amp; ERK </a:t>
            </a:r>
            <a:r>
              <a:rPr lang="en-US" sz="2000" dirty="0" err="1">
                <a:solidFill>
                  <a:schemeClr val="bg1"/>
                </a:solidFill>
              </a:rPr>
              <a:t>signllaing</a:t>
            </a:r>
            <a:r>
              <a:rPr lang="en-US" sz="2000" dirty="0">
                <a:solidFill>
                  <a:schemeClr val="bg1"/>
                </a:solidFill>
              </a:rPr>
              <a:t> pathways in the female worms &amp; vice versa, whereby the </a:t>
            </a:r>
            <a:r>
              <a:rPr lang="en-GB" sz="2000" dirty="0">
                <a:solidFill>
                  <a:schemeClr val="bg1"/>
                </a:solidFill>
              </a:rPr>
              <a:t>activation of p38 MAPK &amp; ERK  significantly increased in response to opposite sex ESP exposure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</a:rPr>
              <a:t>activation of these pathways was localized using confocal microscopy to. the tegument, the ovaries &amp; the testes of the opposite sex. Here on the on the slide are some examples of the activation observed within these tissues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chemeClr val="bg1"/>
              </a:solidFill>
              <a:latin typeface="+mn-lt"/>
              <a:ea typeface="Arial" panose="020B060402020202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both p38 MAPK &amp; ERK activation was reduced in response to opposite sex ESPs exposure following incubation of worms in the p38 MAPK inhibitor SB203580 &amp; U0126 (ERK inhibitor) in both males &amp; females.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chemeClr val="bg1"/>
              </a:solidFill>
              <a:latin typeface="+mn-lt"/>
              <a:ea typeface="Arial" panose="020B060402020202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chemeClr val="bg1"/>
              </a:solidFill>
              <a:latin typeface="+mn-lt"/>
              <a:ea typeface="Arial" panose="020B0604020202020204" pitchFamily="34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&amp; Today I will be talking about the effect of ESPs on cell proliferation in the opposite sex worms 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BB6B6-47F0-6D4F-B8A5-B7C60F3663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5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Schistosome contain specialized stem cells in their reproductive and somatic tissues.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experiment here aimed to investigate the effect of opposite sex ESP exposure on stem cell proliferation using EDU assay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EdU can be incorporated into newly synthesized DNA &amp; it's fluorescently labelled with Alexa Fluor dye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</a:rPr>
              <a:t>The Control worms were processed at day 0 &amp; chased with EDU for 24 h. Worms were then stained &amp; processed for confocal microscopy </a:t>
            </a:r>
            <a:endParaRPr lang="en-GB" sz="1200" dirty="0">
              <a:solidFill>
                <a:schemeClr val="bg1"/>
              </a:solidFill>
              <a:cs typeface="Calibri"/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 series of Z stacks were captured to count EdU+ cells</a:t>
            </a:r>
            <a:endParaRPr lang="en-GB" sz="1200" dirty="0">
              <a:solidFill>
                <a:schemeClr val="bg1"/>
              </a:solidFill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</a:rPr>
              <a:t>&amp; as you can see here there is a high number of EDU+ cells in both the testicular lobes &amp; the tegument of male worms in day 0 control treatments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worms were also incubated in single sex groups for 5 days. Then at day 5 worms were exposed to opposite sex ESPs or not &amp; then chased with EdU for 24 h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After 5 days in the absence of the opposite sex, cell proliferation substantially reduced in both the testicular &amp; the tegument. However, cell proliferation was significantly rescued when male worms were incubated with the female ESP.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cs typeface="Calibri"/>
              </a:rPr>
              <a:t>We then wanted to see if we are able to inhibit the increase of EDU+ cells which was due to the exposure to female ESPs --&gt; here the </a:t>
            </a:r>
            <a:r>
              <a:rPr lang="en-GB" sz="1200" dirty="0">
                <a:solidFill>
                  <a:schemeClr val="bg1"/>
                </a:solidFill>
              </a:rPr>
              <a:t>Worms were pre-incubated for 1 h with SB203580 or U0126 before exposure to female ESPs &amp; the EdU chase.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</a:rPr>
              <a:t>As can be seen there was a significant decrease in the number of EDU+ cells in worms pre-incubated with inhibitors &amp; exposed to female ESPs</a:t>
            </a:r>
            <a:r>
              <a:rPr lang="en-GB" sz="1200" dirty="0">
                <a:solidFill>
                  <a:schemeClr val="bg1"/>
                </a:solidFill>
                <a:cs typeface="Calibri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72A1-EA72-0544-9404-87A014E8B3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9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then wanted to explore the effect of male ESPs on the female stem cell proliferation </a:t>
            </a:r>
          </a:p>
          <a:p>
            <a:endParaRPr lang="en-US" dirty="0"/>
          </a:p>
          <a:p>
            <a:r>
              <a:rPr lang="en-US" dirty="0"/>
              <a:t>Day 0 female worms show a high number </a:t>
            </a:r>
            <a:r>
              <a:rPr lang="en-US" dirty="0" err="1"/>
              <a:t>edu</a:t>
            </a:r>
            <a:r>
              <a:rPr lang="en-US" dirty="0"/>
              <a:t>+ cells in the ovaries, vitellaria &amp; tegument. </a:t>
            </a:r>
          </a:p>
          <a:p>
            <a:endParaRPr lang="en-US" dirty="0"/>
          </a:p>
          <a:p>
            <a:r>
              <a:rPr lang="en-US" dirty="0"/>
              <a:t>On day 5, the number of </a:t>
            </a:r>
            <a:r>
              <a:rPr lang="en-US" dirty="0" err="1"/>
              <a:t>edu</a:t>
            </a:r>
            <a:r>
              <a:rPr lang="en-US" dirty="0"/>
              <a:t>+ cells increases significantly following exposure to male ESPs in the ovaries, vitellaria &amp; tegument. When compared to day 5 female worms without exposure to male ESPs </a:t>
            </a:r>
          </a:p>
          <a:p>
            <a:endParaRPr lang="en-US" dirty="0"/>
          </a:p>
          <a:p>
            <a:r>
              <a:rPr lang="en-US" dirty="0"/>
              <a:t>When the female worms were incubated in inhibiters prior to exposure to male ESPs, there was a significant decrease in the number of EDU+ cells also in the ovaries, vitellaria &amp; tegument</a:t>
            </a:r>
          </a:p>
          <a:p>
            <a:endParaRPr lang="en-US" dirty="0"/>
          </a:p>
          <a:p>
            <a:r>
              <a:rPr lang="en-US" dirty="0"/>
              <a:t>This demonstrates that the p38 MAPK &amp; ERK pathway play a role in regulating cell proliferation in both male and female worms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72A1-EA72-0544-9404-87A014E8B3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39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conclude …</a:t>
            </a:r>
          </a:p>
          <a:p>
            <a:endParaRPr lang="en-US" dirty="0"/>
          </a:p>
          <a:p>
            <a:r>
              <a:rPr lang="en-US" dirty="0"/>
              <a:t>However, we still don’t know what these stimulatory molecules are so we did a detailed mass spec…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72A1-EA72-0544-9404-87A014E8B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8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AB1BB-DF1D-BC42-B087-DE62C8E9B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88509-F91A-D349-8991-B4E06BC6D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1DD7-94A2-D147-A218-0A35E2D2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0939A-F685-7F42-8B4B-CFE20C2D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149D-4751-5443-A216-DAFDEDAC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43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5FB81-2226-F448-97F0-980D3239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0888B-A48C-0E4B-8C34-1B6FBE742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8E559-01C6-434E-B170-A5720D7FA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B73FF-48EA-D448-87E9-D3D58176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7A861-0739-C64E-8E62-52635208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BFD06-D55F-A640-922A-605552D5F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E686D-7BD7-1F40-9684-413E588D2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014E-5453-4E48-A8E2-FABD8C48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9890-931E-A446-A1BA-E6BC9B1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7E7BF-05DC-2F4B-B392-F7B0EED2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6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C089-B453-3E49-8C6F-AC27B532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DBC68-4107-C947-BAD3-AAF3DC253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F74C-B17A-2043-BEC9-3F5C802E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A18E8-7FD0-EE4A-AFA9-D2BB6762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CB3B6-8F81-C44E-B0D6-CB1ACF5E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1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36C4-D8A0-7944-B9FE-CF3B726C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F6FB-9E05-4046-ACC4-E9B7241F1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C16A5-E59A-8648-90B1-62F92FF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63236-70B8-9149-85C5-DF20E13F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46DF4-63EF-E640-9FAB-01D48DA6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DA3-2C06-874A-8295-0873F2B7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633D-DD30-4F44-9DB2-013B8FF44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8FC7C-F060-8547-BF61-09306CCD7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5315F-6032-994C-9CA0-4648531B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06AE7-9E99-8A49-835C-07A53DE8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8FD48-1E51-D54E-9166-9A6A1741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0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3897-FD62-214E-A1B3-E2FC8F37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2B018-048E-F24A-91AA-9A723C047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1CA95-4B83-2E43-9012-D2B71A5A3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52B29-D8F1-5F46-804F-490EFF31C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E87B0-569B-6D49-9C4D-5C31484FA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E7477F-7F32-A54B-AB84-6DC0F45F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B3638E-81B3-694E-9B9F-73B241F0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32015-F8CD-EF41-BB40-00E134D6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6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397A-9509-EA48-BB1C-7F54FAFB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78BBB-9F73-F349-AECF-79275572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462F1-3080-4C40-BD8A-BEEAE03C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38F38-C6D1-E540-BE8A-C9335634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42CBA-2E6D-CF4D-8D76-70DD81DC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B11F9-2700-3444-962A-32D1B3DA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D177-6CE1-7744-A3AB-BCD6E73B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0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03B6-565B-6043-93A3-07251A72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464D2-B3B1-2048-A346-2E5D1986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3E25E-F438-CE4D-A029-21C74672F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61A57-F781-8544-8784-8110E6F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9B93E-FF5A-A944-BB71-04D12C58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E0377-8299-5B44-B6FD-11A16C87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9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9D24-0FAD-8C46-BB52-F066ADD16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63FFE-5672-7C42-A7DE-065EC2571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C0E77-8326-CC47-87BD-BC7D0BAFE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BCA35-FA7E-F545-8527-1BC3A43B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F243F-4F19-D34C-AB53-B7B17168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9E03E-A52C-0045-9DEA-A660D406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8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3B7F8-9918-C043-B1CE-1517B3BC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97FC-F6BB-4942-A255-551BFC150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960C-C481-AA47-A5EB-090E8902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8CAD6-B8A7-8840-B60B-816779B1B518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CDC6E-707B-F344-81A5-31770BABB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72EB-2D93-F443-8E20-540FE030E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4A1B-0F0F-0D4C-B6CA-2E723242A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2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tiff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tiff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6.tiff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8.emf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tiff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36EEC7-87B6-CC4F-967B-6DA94649B50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000" r="-2" b="-2"/>
          <a:stretch/>
        </p:blipFill>
        <p:spPr>
          <a:xfrm>
            <a:off x="3456211" y="150951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71752-BE77-9947-B46D-1271EF95204E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-8" b="-8"/>
          <a:stretch/>
        </p:blipFill>
        <p:spPr>
          <a:xfrm>
            <a:off x="739847" y="152665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6A43D-03E1-0041-88F1-57535B79732B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1254" b="4"/>
          <a:stretch/>
        </p:blipFill>
        <p:spPr>
          <a:xfrm>
            <a:off x="8878133" y="150951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38" name="Picture 37" descr="A close up of an animal&#10;&#10;Description automatically generated">
            <a:extLst>
              <a:ext uri="{FF2B5EF4-FFF2-40B4-BE49-F238E27FC236}">
                <a16:creationId xmlns:a16="http://schemas.microsoft.com/office/drawing/2014/main" id="{3AA5F26B-F4F9-0542-9F09-C802C6587FD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51" y="150951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40" name="Picture 39" descr="A close up of a red light&#10;&#10;Description automatically generated">
            <a:extLst>
              <a:ext uri="{FF2B5EF4-FFF2-40B4-BE49-F238E27FC236}">
                <a16:creationId xmlns:a16="http://schemas.microsoft.com/office/drawing/2014/main" id="{488AA17B-9B0E-F74F-BCB9-076C52C45321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1" y="144412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84A82DD-D3DE-5348-899D-7F95F6102F2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6600" y="144412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42" name="Picture 41" descr="A picture containing grass, green, sitting, front&#10;&#10;Description automatically generated">
            <a:extLst>
              <a:ext uri="{FF2B5EF4-FFF2-40B4-BE49-F238E27FC236}">
                <a16:creationId xmlns:a16="http://schemas.microsoft.com/office/drawing/2014/main" id="{FECA08A4-4B33-CB4B-BE7B-123749EF1A8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23" y="150951"/>
            <a:ext cx="1260000" cy="1260000"/>
          </a:xfrm>
          <a:prstGeom prst="ellipse">
            <a:avLst/>
          </a:prstGeom>
          <a:ln>
            <a:noFill/>
          </a:ln>
        </p:spPr>
      </p:pic>
      <p:pic>
        <p:nvPicPr>
          <p:cNvPr id="43" name="Picture 42" descr="A picture containing animal, dark, green, man&#10;&#10;Description automatically generated">
            <a:extLst>
              <a:ext uri="{FF2B5EF4-FFF2-40B4-BE49-F238E27FC236}">
                <a16:creationId xmlns:a16="http://schemas.microsoft.com/office/drawing/2014/main" id="{D6D684F4-6B41-614B-9EEA-3F4F0D32D126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29" y="152776"/>
            <a:ext cx="1260000" cy="1260000"/>
          </a:xfrm>
          <a:prstGeom prst="ellipse">
            <a:avLst/>
          </a:prstGeom>
          <a:ln>
            <a:noFill/>
          </a:ln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860192-E681-5442-86EB-9EE66358AE35}"/>
              </a:ext>
            </a:extLst>
          </p:cNvPr>
          <p:cNvCxnSpPr>
            <a:cxnSpLocks/>
          </p:cNvCxnSpPr>
          <p:nvPr/>
        </p:nvCxnSpPr>
        <p:spPr>
          <a:xfrm>
            <a:off x="0" y="1582417"/>
            <a:ext cx="1219199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75CF2-4B73-1A43-A8D6-497F8CB1CAFB}"/>
              </a:ext>
            </a:extLst>
          </p:cNvPr>
          <p:cNvSpPr/>
          <p:nvPr/>
        </p:nvSpPr>
        <p:spPr>
          <a:xfrm>
            <a:off x="0" y="1628800"/>
            <a:ext cx="12191993" cy="52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44EFBB4E-FE45-A84E-B23A-3F50C5661BD2}"/>
              </a:ext>
            </a:extLst>
          </p:cNvPr>
          <p:cNvSpPr txBox="1">
            <a:spLocks/>
          </p:cNvSpPr>
          <p:nvPr/>
        </p:nvSpPr>
        <p:spPr>
          <a:xfrm>
            <a:off x="1151896" y="2233380"/>
            <a:ext cx="10018389" cy="402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Cell signalling during male-female interactions by </a:t>
            </a:r>
            <a:r>
              <a:rPr lang="en-US" i="1" dirty="0">
                <a:solidFill>
                  <a:srgbClr val="FFFF00"/>
                </a:solidFill>
              </a:rPr>
              <a:t>Schistosoma mansoni</a:t>
            </a: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GB" sz="4000" b="1" dirty="0">
                <a:solidFill>
                  <a:srgbClr val="FFFF00"/>
                </a:solidFill>
              </a:rPr>
            </a:br>
            <a:endParaRPr lang="en-GB" sz="4000" b="1" dirty="0">
              <a:solidFill>
                <a:srgbClr val="FFFF00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Eman Shakir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PhD Student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D36F78AF-A081-554A-91C9-107C926BB3B5}"/>
              </a:ext>
            </a:extLst>
          </p:cNvPr>
          <p:cNvSpPr txBox="1">
            <a:spLocks/>
          </p:cNvSpPr>
          <p:nvPr/>
        </p:nvSpPr>
        <p:spPr>
          <a:xfrm>
            <a:off x="3226514" y="5440552"/>
            <a:ext cx="5869152" cy="1408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Supervisors: Prof. Tony Walker, Dr. Ruth Kirk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Advisor: Dr. Gabriel Rinaldi 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Kingston University London - A UK-based university which features in the  latest QS World University Rankings league table of the world&amp;#39;s top  universities">
            <a:extLst>
              <a:ext uri="{FF2B5EF4-FFF2-40B4-BE49-F238E27FC236}">
                <a16:creationId xmlns:a16="http://schemas.microsoft.com/office/drawing/2014/main" id="{C899B51B-321F-A54E-870B-6963129F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" y="4437112"/>
            <a:ext cx="1647588" cy="164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97A66F-C399-5447-B99D-81A1501D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" y="5621087"/>
            <a:ext cx="2083344" cy="7166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C0053A-75F9-144F-B3E6-B06C3B717505}"/>
              </a:ext>
            </a:extLst>
          </p:cNvPr>
          <p:cNvSpPr txBox="1"/>
          <p:nvPr/>
        </p:nvSpPr>
        <p:spPr>
          <a:xfrm>
            <a:off x="11370364" y="6581001"/>
            <a:ext cx="153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1 of 6 </a:t>
            </a:r>
          </a:p>
        </p:txBody>
      </p:sp>
    </p:spTree>
    <p:extLst>
      <p:ext uri="{BB962C8B-B14F-4D97-AF65-F5344CB8AC3E}">
        <p14:creationId xmlns:p14="http://schemas.microsoft.com/office/powerpoint/2010/main" val="23589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5"/>
    </mc:Choice>
    <mc:Fallback xmlns="">
      <p:transition spd="slow" advTm="154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860192-E681-5442-86EB-9EE66358AE35}"/>
              </a:ext>
            </a:extLst>
          </p:cNvPr>
          <p:cNvCxnSpPr>
            <a:cxnSpLocks/>
          </p:cNvCxnSpPr>
          <p:nvPr/>
        </p:nvCxnSpPr>
        <p:spPr>
          <a:xfrm>
            <a:off x="10992545" y="0"/>
            <a:ext cx="0" cy="685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C989C04-0113-D34E-A95B-4C4BC07C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332" y="571195"/>
            <a:ext cx="2237614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Background</a:t>
            </a:r>
            <a:endParaRPr lang="en-US" sz="3200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4DE99DF-E2C6-2141-9E22-D09DA29C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91" y="1616805"/>
            <a:ext cx="11655235" cy="4938291"/>
          </a:xfrm>
        </p:spPr>
        <p:txBody>
          <a:bodyPr>
            <a:noAutofit/>
          </a:bodyPr>
          <a:lstStyle/>
          <a:p>
            <a:pPr algn="just"/>
            <a:r>
              <a:rPr lang="en-GB" sz="2000" dirty="0">
                <a:solidFill>
                  <a:schemeClr val="bg1"/>
                </a:solidFill>
              </a:rPr>
              <a:t>Human schistosomiasis is an important neglected tropical disease </a:t>
            </a:r>
          </a:p>
          <a:p>
            <a:pPr algn="just"/>
            <a:endParaRPr lang="en-GB" sz="2000" dirty="0">
              <a:solidFill>
                <a:schemeClr val="bg1"/>
              </a:solidFill>
            </a:endParaRPr>
          </a:p>
          <a:p>
            <a:pPr algn="just"/>
            <a:r>
              <a:rPr lang="en-GB" sz="2000" dirty="0">
                <a:solidFill>
                  <a:schemeClr val="bg1"/>
                </a:solidFill>
              </a:rPr>
              <a:t>Interactions between adult male &amp; female schistosomes are important for schistosome maturation &amp; egg laying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These interactions could involve cell signalling pathways regulated by protein kinases, there are 260 protein kinases in </a:t>
            </a:r>
            <a:r>
              <a:rPr lang="en-US" sz="2000" i="1" dirty="0">
                <a:solidFill>
                  <a:schemeClr val="bg1"/>
                </a:solidFill>
              </a:rPr>
              <a:t>S. mansoni</a:t>
            </a:r>
          </a:p>
          <a:p>
            <a:pPr lvl="0" algn="just">
              <a:lnSpc>
                <a:spcPct val="12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lvl="0" algn="just">
              <a:lnSpc>
                <a:spcPct val="120000"/>
              </a:lnSpc>
            </a:pPr>
            <a:r>
              <a:rPr lang="en-GB" sz="2000" dirty="0">
                <a:solidFill>
                  <a:srgbClr val="FFFF00"/>
                </a:solidFill>
              </a:rPr>
              <a:t>Research question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FF00"/>
                </a:solidFill>
              </a:rPr>
              <a:t>–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1"/>
                </a:solidFill>
              </a:rPr>
              <a:t>Do Excretory-Secretory Products (ESPs) produced by one sex influence protein kinase signalling &amp; functional responses in the opposite sex? </a:t>
            </a:r>
          </a:p>
          <a:p>
            <a:pPr algn="just"/>
            <a:endParaRPr lang="en-GB" sz="2000" dirty="0">
              <a:solidFill>
                <a:schemeClr val="bg1"/>
              </a:solidFill>
            </a:endParaRPr>
          </a:p>
          <a:p>
            <a:pPr lvl="1"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6A97E-11BA-764F-B910-DDF9695579CD}"/>
              </a:ext>
            </a:extLst>
          </p:cNvPr>
          <p:cNvGrpSpPr/>
          <p:nvPr/>
        </p:nvGrpSpPr>
        <p:grpSpPr>
          <a:xfrm>
            <a:off x="955745" y="72324"/>
            <a:ext cx="10036800" cy="548364"/>
            <a:chOff x="739847" y="144412"/>
            <a:chExt cx="10036753" cy="54836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C364AA-D6ED-6D45-8F67-F4FF8451187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12000" r="-2" b="-2"/>
            <a:stretch/>
          </p:blipFill>
          <p:spPr>
            <a:xfrm>
              <a:off x="3456211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116860-36D8-A34B-9B0C-ED2E8ED76ED6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r="-8" b="-8"/>
            <a:stretch/>
          </p:blipFill>
          <p:spPr>
            <a:xfrm>
              <a:off x="739847" y="152665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E77EFD-CACA-8347-8715-B2052E7EDD5F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r="1254" b="4"/>
            <a:stretch/>
          </p:blipFill>
          <p:spPr>
            <a:xfrm>
              <a:off x="8878133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6" name="Picture 25" descr="A close up of an animal&#10;&#10;Description automatically generated">
              <a:extLst>
                <a:ext uri="{FF2B5EF4-FFF2-40B4-BE49-F238E27FC236}">
                  <a16:creationId xmlns:a16="http://schemas.microsoft.com/office/drawing/2014/main" id="{FEFEA626-D5DD-F240-B319-C95FF5A7B22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651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7" name="Picture 26" descr="A close up of a red light&#10;&#10;Description automatically generated">
              <a:extLst>
                <a:ext uri="{FF2B5EF4-FFF2-40B4-BE49-F238E27FC236}">
                  <a16:creationId xmlns:a16="http://schemas.microsoft.com/office/drawing/2014/main" id="{5F8EF665-A3A3-F647-AD5B-2B88B8119C2E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091" y="144412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E6DB77-E4FA-5F43-9E8E-8C0B2288C97D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36600" y="144412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9" name="Picture 28" descr="A picture containing grass, green, sitting, front&#10;&#10;Description automatically generated">
              <a:extLst>
                <a:ext uri="{FF2B5EF4-FFF2-40B4-BE49-F238E27FC236}">
                  <a16:creationId xmlns:a16="http://schemas.microsoft.com/office/drawing/2014/main" id="{B98CF249-2C6A-FF46-9329-7C9151859B7E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23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30" name="Picture 29" descr="A picture containing animal, dark, green, man&#10;&#10;Description automatically generated">
              <a:extLst>
                <a:ext uri="{FF2B5EF4-FFF2-40B4-BE49-F238E27FC236}">
                  <a16:creationId xmlns:a16="http://schemas.microsoft.com/office/drawing/2014/main" id="{FE1D26CB-8E8F-E147-978D-D1209CE31CBA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29" y="152776"/>
              <a:ext cx="540000" cy="540000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DFEE32-E21C-C947-8766-D56502D35EF4}"/>
              </a:ext>
            </a:extLst>
          </p:cNvPr>
          <p:cNvSpPr txBox="1"/>
          <p:nvPr/>
        </p:nvSpPr>
        <p:spPr>
          <a:xfrm>
            <a:off x="10084904" y="477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678D4-0203-7A43-963B-6A72174ADFBD}"/>
              </a:ext>
            </a:extLst>
          </p:cNvPr>
          <p:cNvSpPr txBox="1"/>
          <p:nvPr/>
        </p:nvSpPr>
        <p:spPr>
          <a:xfrm>
            <a:off x="-1191126" y="22258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196B4-F317-764A-BFCA-D8089E958863}"/>
              </a:ext>
            </a:extLst>
          </p:cNvPr>
          <p:cNvSpPr txBox="1"/>
          <p:nvPr/>
        </p:nvSpPr>
        <p:spPr>
          <a:xfrm>
            <a:off x="11383618" y="6581001"/>
            <a:ext cx="153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2 of 6 </a:t>
            </a:r>
          </a:p>
        </p:txBody>
      </p:sp>
    </p:spTree>
    <p:extLst>
      <p:ext uri="{BB962C8B-B14F-4D97-AF65-F5344CB8AC3E}">
        <p14:creationId xmlns:p14="http://schemas.microsoft.com/office/powerpoint/2010/main" val="24223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59"/>
    </mc:Choice>
    <mc:Fallback xmlns="">
      <p:transition spd="slow" advTm="8855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860192-E681-5442-86EB-9EE66358AE35}"/>
              </a:ext>
            </a:extLst>
          </p:cNvPr>
          <p:cNvCxnSpPr>
            <a:cxnSpLocks/>
          </p:cNvCxnSpPr>
          <p:nvPr/>
        </p:nvCxnSpPr>
        <p:spPr>
          <a:xfrm>
            <a:off x="10992545" y="0"/>
            <a:ext cx="0" cy="6858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C989C04-0113-D34E-A95B-4C4BC07C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810" y="375248"/>
            <a:ext cx="3401395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Research Findings</a:t>
            </a:r>
            <a:endParaRPr lang="en-US" sz="3200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4DE99DF-E2C6-2141-9E22-D09DA29C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2" y="1268559"/>
            <a:ext cx="8076540" cy="56837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Male ESPs stimulate p38 MAPK &amp; ERK signalling in female worms &amp; </a:t>
            </a:r>
            <a:r>
              <a:rPr lang="en-US" sz="1800" i="1" dirty="0">
                <a:solidFill>
                  <a:schemeClr val="bg1"/>
                </a:solidFill>
              </a:rPr>
              <a:t>vice versa</a:t>
            </a:r>
          </a:p>
          <a:p>
            <a:pPr algn="just"/>
            <a:endParaRPr lang="en-US" sz="1800" i="1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The ESPs bound to the opposite sex worm surface (tegument)</a:t>
            </a:r>
          </a:p>
          <a:p>
            <a:pPr lvl="1" algn="just"/>
            <a:endParaRPr lang="en-US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This activation was localized using confocal microscopy to within the tegument &amp; the reproductive organs of the worms</a:t>
            </a:r>
          </a:p>
          <a:p>
            <a:pPr lvl="1" algn="just"/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Blocking p38 MAPK &amp; ERK signalling (using SB203580 &amp; U0126) before opposite sex ESP exposure reduced p38 MAPK &amp; ERK phosphorylation in the tegument</a:t>
            </a:r>
          </a:p>
          <a:p>
            <a:pPr marL="457200" lvl="1" indent="0" algn="just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algn="just"/>
            <a:r>
              <a:rPr lang="en-GB" sz="1800" dirty="0">
                <a:solidFill>
                  <a:srgbClr val="FFFF00"/>
                </a:solidFill>
              </a:rPr>
              <a:t>The effect of ESPs on proliferating stem cells in the opposite sex worms</a:t>
            </a:r>
            <a:endParaRPr lang="en-GB" sz="1800" i="1" dirty="0">
              <a:solidFill>
                <a:srgbClr val="FFFF00"/>
              </a:solidFill>
            </a:endParaRPr>
          </a:p>
          <a:p>
            <a:pPr algn="just"/>
            <a:endParaRPr lang="en-US" sz="1800" dirty="0">
              <a:solidFill>
                <a:schemeClr val="bg1"/>
              </a:solidFill>
            </a:endParaRPr>
          </a:p>
          <a:p>
            <a:pPr algn="just"/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6A97E-11BA-764F-B910-DDF9695579CD}"/>
              </a:ext>
            </a:extLst>
          </p:cNvPr>
          <p:cNvGrpSpPr/>
          <p:nvPr/>
        </p:nvGrpSpPr>
        <p:grpSpPr>
          <a:xfrm>
            <a:off x="955745" y="72324"/>
            <a:ext cx="10036800" cy="548364"/>
            <a:chOff x="739847" y="144412"/>
            <a:chExt cx="10036753" cy="54836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C364AA-D6ED-6D45-8F67-F4FF8451187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12000" r="-2" b="-2"/>
            <a:stretch/>
          </p:blipFill>
          <p:spPr>
            <a:xfrm>
              <a:off x="3456211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116860-36D8-A34B-9B0C-ED2E8ED76ED6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r="-8" b="-8"/>
            <a:stretch/>
          </p:blipFill>
          <p:spPr>
            <a:xfrm>
              <a:off x="739847" y="152665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E77EFD-CACA-8347-8715-B2052E7EDD5F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r="1254" b="4"/>
            <a:stretch/>
          </p:blipFill>
          <p:spPr>
            <a:xfrm>
              <a:off x="8878133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6" name="Picture 25" descr="A close up of an animal&#10;&#10;Description automatically generated">
              <a:extLst>
                <a:ext uri="{FF2B5EF4-FFF2-40B4-BE49-F238E27FC236}">
                  <a16:creationId xmlns:a16="http://schemas.microsoft.com/office/drawing/2014/main" id="{FEFEA626-D5DD-F240-B319-C95FF5A7B22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651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7" name="Picture 26" descr="A close up of a red light&#10;&#10;Description automatically generated">
              <a:extLst>
                <a:ext uri="{FF2B5EF4-FFF2-40B4-BE49-F238E27FC236}">
                  <a16:creationId xmlns:a16="http://schemas.microsoft.com/office/drawing/2014/main" id="{5F8EF665-A3A3-F647-AD5B-2B88B8119C2E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091" y="144412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E6DB77-E4FA-5F43-9E8E-8C0B2288C97D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36600" y="144412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29" name="Picture 28" descr="A picture containing grass, green, sitting, front&#10;&#10;Description automatically generated">
              <a:extLst>
                <a:ext uri="{FF2B5EF4-FFF2-40B4-BE49-F238E27FC236}">
                  <a16:creationId xmlns:a16="http://schemas.microsoft.com/office/drawing/2014/main" id="{B98CF249-2C6A-FF46-9329-7C9151859B7E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23" y="150951"/>
              <a:ext cx="540000" cy="54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30" name="Picture 29" descr="A picture containing animal, dark, green, man&#10;&#10;Description automatically generated">
              <a:extLst>
                <a:ext uri="{FF2B5EF4-FFF2-40B4-BE49-F238E27FC236}">
                  <a16:creationId xmlns:a16="http://schemas.microsoft.com/office/drawing/2014/main" id="{FE1D26CB-8E8F-E147-978D-D1209CE31CBA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29" y="152776"/>
              <a:ext cx="540000" cy="540000"/>
            </a:xfrm>
            <a:prstGeom prst="ellipse">
              <a:avLst/>
            </a:prstGeom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DFEE32-E21C-C947-8766-D56502D35EF4}"/>
              </a:ext>
            </a:extLst>
          </p:cNvPr>
          <p:cNvSpPr txBox="1"/>
          <p:nvPr/>
        </p:nvSpPr>
        <p:spPr>
          <a:xfrm>
            <a:off x="10084904" y="477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678D4-0203-7A43-963B-6A72174ADFBD}"/>
              </a:ext>
            </a:extLst>
          </p:cNvPr>
          <p:cNvSpPr txBox="1"/>
          <p:nvPr/>
        </p:nvSpPr>
        <p:spPr>
          <a:xfrm>
            <a:off x="-1191126" y="22258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8D80976-40ED-B443-A568-79659ADB35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158621" y="612989"/>
            <a:ext cx="1966822" cy="302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38F835-F8E2-5149-9745-B197EA54A06C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625247" y="3291689"/>
            <a:ext cx="1440000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FEFC14-AC6D-E84D-A7BB-020ABDF3AC59}"/>
              </a:ext>
            </a:extLst>
          </p:cNvPr>
          <p:cNvPicPr>
            <a:picLocks/>
          </p:cNvPicPr>
          <p:nvPr/>
        </p:nvPicPr>
        <p:blipFill rotWithShape="1">
          <a:blip r:embed="rId16"/>
          <a:srcRect r="5317"/>
          <a:stretch/>
        </p:blipFill>
        <p:spPr>
          <a:xfrm>
            <a:off x="10197083" y="3297430"/>
            <a:ext cx="1440000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580146-201A-EF47-BA64-C2B450D6877C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10193438" y="4848139"/>
            <a:ext cx="1440000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525ED2-2EF9-8047-BCFF-C4AF72EBBB77}"/>
              </a:ext>
            </a:extLst>
          </p:cNvPr>
          <p:cNvPicPr>
            <a:picLocks/>
          </p:cNvPicPr>
          <p:nvPr/>
        </p:nvPicPr>
        <p:blipFill rotWithShape="1">
          <a:blip r:embed="rId18"/>
          <a:srcRect r="10460"/>
          <a:stretch/>
        </p:blipFill>
        <p:spPr>
          <a:xfrm>
            <a:off x="8631403" y="4853944"/>
            <a:ext cx="1440000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D34A33-B922-AE44-96EB-339EE8499599}"/>
              </a:ext>
            </a:extLst>
          </p:cNvPr>
          <p:cNvSpPr txBox="1"/>
          <p:nvPr/>
        </p:nvSpPr>
        <p:spPr>
          <a:xfrm>
            <a:off x="10116660" y="23164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A519B-F1D3-A64C-AADA-011930B32B4A}"/>
              </a:ext>
            </a:extLst>
          </p:cNvPr>
          <p:cNvSpPr txBox="1"/>
          <p:nvPr/>
        </p:nvSpPr>
        <p:spPr>
          <a:xfrm>
            <a:off x="9487813" y="6349593"/>
            <a:ext cx="123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Activated ERK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92E0EC-7A5B-6B49-98F6-4B16A3FD6373}"/>
              </a:ext>
            </a:extLst>
          </p:cNvPr>
          <p:cNvSpPr txBox="1"/>
          <p:nvPr/>
        </p:nvSpPr>
        <p:spPr>
          <a:xfrm>
            <a:off x="10164868" y="6037298"/>
            <a:ext cx="842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Ovaries </a:t>
            </a:r>
            <a:r>
              <a:rPr lang="en-US" sz="1200" b="1" dirty="0">
                <a:solidFill>
                  <a:schemeClr val="bg1"/>
                </a:solidFill>
              </a:rPr>
              <a:t>♀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E9E527-0DDC-A140-9B34-C4F7BF2A257E}"/>
              </a:ext>
            </a:extLst>
          </p:cNvPr>
          <p:cNvSpPr txBox="1"/>
          <p:nvPr/>
        </p:nvSpPr>
        <p:spPr>
          <a:xfrm>
            <a:off x="10174862" y="4450839"/>
            <a:ext cx="995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Tegument </a:t>
            </a:r>
            <a:r>
              <a:rPr lang="en-US" sz="1200" b="1" dirty="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E2BDEB-9751-874A-9146-6C599280679E}"/>
              </a:ext>
            </a:extLst>
          </p:cNvPr>
          <p:cNvSpPr txBox="1"/>
          <p:nvPr/>
        </p:nvSpPr>
        <p:spPr>
          <a:xfrm>
            <a:off x="8595898" y="4453337"/>
            <a:ext cx="759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Testes </a:t>
            </a:r>
            <a:r>
              <a:rPr lang="en-US" sz="1200" b="1" dirty="0">
                <a:solidFill>
                  <a:schemeClr val="bg1"/>
                </a:solidFill>
              </a:rPr>
              <a:t>♂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AE18C5-5D22-EB48-90F6-512610B7FE93}"/>
              </a:ext>
            </a:extLst>
          </p:cNvPr>
          <p:cNvSpPr txBox="1"/>
          <p:nvPr/>
        </p:nvSpPr>
        <p:spPr>
          <a:xfrm>
            <a:off x="8585904" y="6032301"/>
            <a:ext cx="928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Vitellaria </a:t>
            </a:r>
            <a:r>
              <a:rPr lang="en-US" sz="1200" b="1" dirty="0">
                <a:solidFill>
                  <a:schemeClr val="bg1"/>
                </a:solidFill>
              </a:rPr>
              <a:t>♀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BEA521-3CBB-174B-9FE3-D7EBCB84CBE7}"/>
              </a:ext>
            </a:extLst>
          </p:cNvPr>
          <p:cNvSpPr txBox="1"/>
          <p:nvPr/>
        </p:nvSpPr>
        <p:spPr>
          <a:xfrm>
            <a:off x="9230194" y="2573526"/>
            <a:ext cx="2237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♀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306E49-4F21-E942-B5B0-77FEC8F44BC6}"/>
              </a:ext>
            </a:extLst>
          </p:cNvPr>
          <p:cNvSpPr txBox="1"/>
          <p:nvPr/>
        </p:nvSpPr>
        <p:spPr>
          <a:xfrm>
            <a:off x="11383618" y="6581001"/>
            <a:ext cx="153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3 of 6 </a:t>
            </a:r>
          </a:p>
        </p:txBody>
      </p:sp>
    </p:spTree>
    <p:extLst>
      <p:ext uri="{BB962C8B-B14F-4D97-AF65-F5344CB8AC3E}">
        <p14:creationId xmlns:p14="http://schemas.microsoft.com/office/powerpoint/2010/main" val="7895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59"/>
    </mc:Choice>
    <mc:Fallback xmlns="">
      <p:transition spd="slow" advTm="885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C738E7-8CFF-B84B-AC0E-F5179E7ABA2C}"/>
              </a:ext>
            </a:extLst>
          </p:cNvPr>
          <p:cNvSpPr txBox="1">
            <a:spLocks/>
          </p:cNvSpPr>
          <p:nvPr/>
        </p:nvSpPr>
        <p:spPr>
          <a:xfrm>
            <a:off x="61182" y="171356"/>
            <a:ext cx="11928648" cy="11430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solidFill>
                  <a:srgbClr val="FFFF00"/>
                </a:solidFill>
              </a:rPr>
              <a:t>Female ESPs stimulate cell proliferation in males - a p38 MAPK &amp; ERK dependant response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ACFF3-E396-044D-8A32-FA65D9FBDAE5}"/>
              </a:ext>
            </a:extLst>
          </p:cNvPr>
          <p:cNvPicPr/>
          <p:nvPr/>
        </p:nvPicPr>
        <p:blipFill rotWithShape="1">
          <a:blip r:embed="rId3"/>
          <a:srcRect t="1448" r="52049" b="-1"/>
          <a:stretch/>
        </p:blipFill>
        <p:spPr bwMode="auto">
          <a:xfrm>
            <a:off x="119336" y="1268760"/>
            <a:ext cx="2808312" cy="3331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1270A-7C5A-194F-9096-FF827D4F0954}"/>
              </a:ext>
            </a:extLst>
          </p:cNvPr>
          <p:cNvPicPr/>
          <p:nvPr/>
        </p:nvPicPr>
        <p:blipFill rotWithShape="1">
          <a:blip r:embed="rId4"/>
          <a:srcRect t="1930" r="52186"/>
          <a:stretch/>
        </p:blipFill>
        <p:spPr bwMode="auto">
          <a:xfrm>
            <a:off x="6157303" y="1268760"/>
            <a:ext cx="2808312" cy="3331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8824AC-5BB1-C34D-91DB-42C210AD1C45}"/>
              </a:ext>
            </a:extLst>
          </p:cNvPr>
          <p:cNvSpPr/>
          <p:nvPr/>
        </p:nvSpPr>
        <p:spPr>
          <a:xfrm>
            <a:off x="479376" y="5130210"/>
            <a:ext cx="11449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Proliferation rate decreased after 5 days in the absence of females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Proliferation rate was rescued in testes &amp; tegument after exposure to female ESPs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SB203580 &amp; U0126 attenuated the increased cell proliferation observed after exposure to female ESPs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2268D9-0510-3D41-ABA6-5FC6B16B01DF}"/>
              </a:ext>
            </a:extLst>
          </p:cNvPr>
          <p:cNvSpPr/>
          <p:nvPr/>
        </p:nvSpPr>
        <p:spPr>
          <a:xfrm>
            <a:off x="2700353" y="830334"/>
            <a:ext cx="81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Testes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CB05C5-CB3C-254F-8B9C-DDCD4F802EC0}"/>
              </a:ext>
            </a:extLst>
          </p:cNvPr>
          <p:cNvSpPr/>
          <p:nvPr/>
        </p:nvSpPr>
        <p:spPr>
          <a:xfrm>
            <a:off x="8520361" y="852582"/>
            <a:ext cx="1224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Tegument 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98B78-F804-D447-B29A-C87F2AA6049B}"/>
              </a:ext>
            </a:extLst>
          </p:cNvPr>
          <p:cNvSpPr txBox="1"/>
          <p:nvPr/>
        </p:nvSpPr>
        <p:spPr>
          <a:xfrm>
            <a:off x="4449308" y="2276872"/>
            <a:ext cx="43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98F81-51CB-C345-AF48-59700EDF502B}"/>
              </a:ext>
            </a:extLst>
          </p:cNvPr>
          <p:cNvSpPr txBox="1"/>
          <p:nvPr/>
        </p:nvSpPr>
        <p:spPr>
          <a:xfrm>
            <a:off x="4943872" y="3456879"/>
            <a:ext cx="43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6F79B-8847-F142-9A04-7872D7C59F73}"/>
              </a:ext>
            </a:extLst>
          </p:cNvPr>
          <p:cNvSpPr txBox="1"/>
          <p:nvPr/>
        </p:nvSpPr>
        <p:spPr>
          <a:xfrm>
            <a:off x="5464520" y="3546008"/>
            <a:ext cx="43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E39C7A1-0615-C541-B6ED-237FBEF7AD4A}"/>
              </a:ext>
            </a:extLst>
          </p:cNvPr>
          <p:cNvGraphicFramePr>
            <a:graphicFrameLocks/>
          </p:cNvGraphicFramePr>
          <p:nvPr/>
        </p:nvGraphicFramePr>
        <p:xfrm>
          <a:off x="2853570" y="1310907"/>
          <a:ext cx="3168534" cy="3289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42A1546-2F16-794C-B04A-4664AB034B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758176"/>
              </p:ext>
            </p:extLst>
          </p:nvPr>
        </p:nvGraphicFramePr>
        <p:xfrm>
          <a:off x="8976320" y="1265136"/>
          <a:ext cx="3118912" cy="374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7CA3826-C5A5-0740-8804-ADDC3CAE6C95}"/>
              </a:ext>
            </a:extLst>
          </p:cNvPr>
          <p:cNvSpPr txBox="1"/>
          <p:nvPr/>
        </p:nvSpPr>
        <p:spPr>
          <a:xfrm>
            <a:off x="11489523" y="4005064"/>
            <a:ext cx="87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AE852-D0B0-3244-8818-DB93353A8585}"/>
              </a:ext>
            </a:extLst>
          </p:cNvPr>
          <p:cNvSpPr txBox="1"/>
          <p:nvPr/>
        </p:nvSpPr>
        <p:spPr>
          <a:xfrm>
            <a:off x="10488488" y="2494163"/>
            <a:ext cx="56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A1863-80DA-E549-A56C-F027DA00E06F}"/>
              </a:ext>
            </a:extLst>
          </p:cNvPr>
          <p:cNvSpPr txBox="1"/>
          <p:nvPr/>
        </p:nvSpPr>
        <p:spPr>
          <a:xfrm>
            <a:off x="10992544" y="3699928"/>
            <a:ext cx="60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9AB68-E457-9845-95BB-8F87FE7CE21F}"/>
              </a:ext>
            </a:extLst>
          </p:cNvPr>
          <p:cNvSpPr txBox="1"/>
          <p:nvPr/>
        </p:nvSpPr>
        <p:spPr>
          <a:xfrm>
            <a:off x="11383618" y="6581001"/>
            <a:ext cx="153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4 of 6 </a:t>
            </a:r>
          </a:p>
        </p:txBody>
      </p:sp>
    </p:spTree>
    <p:extLst>
      <p:ext uri="{BB962C8B-B14F-4D97-AF65-F5344CB8AC3E}">
        <p14:creationId xmlns:p14="http://schemas.microsoft.com/office/powerpoint/2010/main" val="400152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E0B622-FB96-3544-9AA0-079217A8121E}"/>
              </a:ext>
            </a:extLst>
          </p:cNvPr>
          <p:cNvSpPr txBox="1">
            <a:spLocks/>
          </p:cNvSpPr>
          <p:nvPr/>
        </p:nvSpPr>
        <p:spPr>
          <a:xfrm>
            <a:off x="86015" y="339844"/>
            <a:ext cx="6312024" cy="11430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solidFill>
                  <a:srgbClr val="FFFF00"/>
                </a:solidFill>
              </a:rPr>
              <a:t>Male ESPs stimulate cell proliferation in females -   a p38 MAPK &amp; ERK dependant response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8DA82-4313-5847-AAA2-9723C3480322}"/>
              </a:ext>
            </a:extLst>
          </p:cNvPr>
          <p:cNvSpPr/>
          <p:nvPr/>
        </p:nvSpPr>
        <p:spPr>
          <a:xfrm>
            <a:off x="172278" y="4976008"/>
            <a:ext cx="5989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Proliferation rate decreased after 5 days in the absence of 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Proliferation rate was rescued in the ovaries, vitellaria &amp; tegument after exposure to male ESPs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SB203580 &amp; U0126 attenuated the increased cell proliferation observed after exposure to male ESPs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B4A4C-0D87-824E-AFBB-6F4D5D313E28}"/>
              </a:ext>
            </a:extLst>
          </p:cNvPr>
          <p:cNvPicPr/>
          <p:nvPr/>
        </p:nvPicPr>
        <p:blipFill rotWithShape="1">
          <a:blip r:embed="rId3"/>
          <a:srcRect t="1448" r="50901" b="-1"/>
          <a:stretch/>
        </p:blipFill>
        <p:spPr bwMode="auto">
          <a:xfrm>
            <a:off x="512193" y="1475656"/>
            <a:ext cx="2592288" cy="3249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22BE2C-BE1C-9543-A26F-5B5E25210F4F}"/>
              </a:ext>
            </a:extLst>
          </p:cNvPr>
          <p:cNvPicPr/>
          <p:nvPr/>
        </p:nvPicPr>
        <p:blipFill rotWithShape="1">
          <a:blip r:embed="rId4"/>
          <a:srcRect t="1449" r="51336" b="1529"/>
          <a:stretch/>
        </p:blipFill>
        <p:spPr bwMode="auto">
          <a:xfrm>
            <a:off x="6507805" y="580663"/>
            <a:ext cx="2900564" cy="3208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F026A0-F67F-2D44-BA1F-275F0A683BCA}"/>
              </a:ext>
            </a:extLst>
          </p:cNvPr>
          <p:cNvPicPr/>
          <p:nvPr/>
        </p:nvPicPr>
        <p:blipFill rotWithShape="1">
          <a:blip r:embed="rId5"/>
          <a:srcRect r="50374" b="1293"/>
          <a:stretch/>
        </p:blipFill>
        <p:spPr bwMode="auto">
          <a:xfrm>
            <a:off x="6507804" y="3861048"/>
            <a:ext cx="2900564" cy="291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2D9D39-727F-7345-AE7D-63C0E0676923}"/>
              </a:ext>
            </a:extLst>
          </p:cNvPr>
          <p:cNvSpPr txBox="1"/>
          <p:nvPr/>
        </p:nvSpPr>
        <p:spPr>
          <a:xfrm rot="16200000">
            <a:off x="-92042" y="27762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Ovaries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83B2E-45DC-6E45-AB1B-403FC1039C2C}"/>
              </a:ext>
            </a:extLst>
          </p:cNvPr>
          <p:cNvSpPr txBox="1"/>
          <p:nvPr/>
        </p:nvSpPr>
        <p:spPr>
          <a:xfrm rot="16200000">
            <a:off x="5488578" y="494119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Tegument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CEDDE-656C-5244-B1B2-149542F52F2D}"/>
              </a:ext>
            </a:extLst>
          </p:cNvPr>
          <p:cNvSpPr txBox="1"/>
          <p:nvPr/>
        </p:nvSpPr>
        <p:spPr>
          <a:xfrm rot="16200000">
            <a:off x="5366018" y="1533629"/>
            <a:ext cx="197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Vitellaria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47989EC-41BE-7645-A6A5-8D2E95BE72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898479"/>
              </p:ext>
            </p:extLst>
          </p:nvPr>
        </p:nvGraphicFramePr>
        <p:xfrm>
          <a:off x="3104481" y="1268760"/>
          <a:ext cx="3432859" cy="351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E759807-7A84-F74C-A23F-3835AF81E232}"/>
              </a:ext>
            </a:extLst>
          </p:cNvPr>
          <p:cNvSpPr txBox="1"/>
          <p:nvPr/>
        </p:nvSpPr>
        <p:spPr>
          <a:xfrm>
            <a:off x="4578820" y="163598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D2DDC-9D62-E242-A25C-B62DADE645F5}"/>
              </a:ext>
            </a:extLst>
          </p:cNvPr>
          <p:cNvSpPr txBox="1"/>
          <p:nvPr/>
        </p:nvSpPr>
        <p:spPr>
          <a:xfrm>
            <a:off x="5018051" y="353993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9E0B1-EB0A-E847-9896-1CD80B7763E3}"/>
              </a:ext>
            </a:extLst>
          </p:cNvPr>
          <p:cNvSpPr txBox="1"/>
          <p:nvPr/>
        </p:nvSpPr>
        <p:spPr>
          <a:xfrm flipH="1">
            <a:off x="5487053" y="3861048"/>
            <a:ext cx="4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13C503C-85E0-5348-BFBF-56240383BC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102215"/>
              </p:ext>
            </p:extLst>
          </p:nvPr>
        </p:nvGraphicFramePr>
        <p:xfrm>
          <a:off x="9460134" y="607429"/>
          <a:ext cx="2664044" cy="310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779812D-89EE-2948-81A1-7BA3BA75E308}"/>
              </a:ext>
            </a:extLst>
          </p:cNvPr>
          <p:cNvSpPr txBox="1"/>
          <p:nvPr/>
        </p:nvSpPr>
        <p:spPr>
          <a:xfrm>
            <a:off x="10776520" y="248360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C7EAC-AEBD-7144-924A-CC7F1B6A75DB}"/>
              </a:ext>
            </a:extLst>
          </p:cNvPr>
          <p:cNvSpPr txBox="1"/>
          <p:nvPr/>
        </p:nvSpPr>
        <p:spPr>
          <a:xfrm>
            <a:off x="11219268" y="291573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8A467-D2B4-3A4B-BA1E-0ED809528091}"/>
              </a:ext>
            </a:extLst>
          </p:cNvPr>
          <p:cNvSpPr txBox="1"/>
          <p:nvPr/>
        </p:nvSpPr>
        <p:spPr>
          <a:xfrm>
            <a:off x="11658502" y="291573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F689BD02-E6E8-2740-91A7-D53B23B1B8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775740"/>
              </p:ext>
            </p:extLst>
          </p:nvPr>
        </p:nvGraphicFramePr>
        <p:xfrm>
          <a:off x="9460133" y="3909268"/>
          <a:ext cx="2652339" cy="2869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B937013-D9B5-4842-8524-ACCEA5828DD8}"/>
              </a:ext>
            </a:extLst>
          </p:cNvPr>
          <p:cNvSpPr txBox="1"/>
          <p:nvPr/>
        </p:nvSpPr>
        <p:spPr>
          <a:xfrm>
            <a:off x="11618694" y="594928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051C1-D2FC-BB4B-88F9-34162377F434}"/>
              </a:ext>
            </a:extLst>
          </p:cNvPr>
          <p:cNvSpPr txBox="1"/>
          <p:nvPr/>
        </p:nvSpPr>
        <p:spPr>
          <a:xfrm>
            <a:off x="10776520" y="450912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EAD8E-1912-C843-9C30-CB7CC080C9D0}"/>
              </a:ext>
            </a:extLst>
          </p:cNvPr>
          <p:cNvSpPr txBox="1"/>
          <p:nvPr/>
        </p:nvSpPr>
        <p:spPr>
          <a:xfrm>
            <a:off x="11186646" y="580526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09DD1-AB41-CA48-8854-5BC4EF0FA371}"/>
              </a:ext>
            </a:extLst>
          </p:cNvPr>
          <p:cNvSpPr txBox="1"/>
          <p:nvPr/>
        </p:nvSpPr>
        <p:spPr>
          <a:xfrm>
            <a:off x="11396870" y="0"/>
            <a:ext cx="153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5 of 6 </a:t>
            </a:r>
          </a:p>
        </p:txBody>
      </p:sp>
    </p:spTree>
    <p:extLst>
      <p:ext uri="{BB962C8B-B14F-4D97-AF65-F5344CB8AC3E}">
        <p14:creationId xmlns:p14="http://schemas.microsoft.com/office/powerpoint/2010/main" val="111789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99772A-00CB-5A47-81FA-9A411545FF81}"/>
              </a:ext>
            </a:extLst>
          </p:cNvPr>
          <p:cNvGrpSpPr/>
          <p:nvPr/>
        </p:nvGrpSpPr>
        <p:grpSpPr>
          <a:xfrm>
            <a:off x="1055440" y="44624"/>
            <a:ext cx="10153128" cy="1152127"/>
            <a:chOff x="739847" y="144412"/>
            <a:chExt cx="10756753" cy="12683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36EEC7-87B6-CC4F-967B-6DA94649B50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12000" r="-2" b="-2"/>
            <a:stretch/>
          </p:blipFill>
          <p:spPr>
            <a:xfrm>
              <a:off x="3456211" y="150951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171752-BE77-9947-B46D-1271EF95204E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r="-8" b="-8"/>
            <a:stretch/>
          </p:blipFill>
          <p:spPr>
            <a:xfrm>
              <a:off x="739847" y="152665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E6A43D-03E1-0041-88F1-57535B79732B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r="1254" b="4"/>
            <a:stretch/>
          </p:blipFill>
          <p:spPr>
            <a:xfrm>
              <a:off x="8878133" y="150951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38" name="Picture 37" descr="A close up of an animal&#10;&#10;Description automatically generated">
              <a:extLst>
                <a:ext uri="{FF2B5EF4-FFF2-40B4-BE49-F238E27FC236}">
                  <a16:creationId xmlns:a16="http://schemas.microsoft.com/office/drawing/2014/main" id="{3AA5F26B-F4F9-0542-9F09-C802C6587FD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651" y="150951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40" name="Picture 39" descr="A close up of a red light&#10;&#10;Description automatically generated">
              <a:extLst>
                <a:ext uri="{FF2B5EF4-FFF2-40B4-BE49-F238E27FC236}">
                  <a16:creationId xmlns:a16="http://schemas.microsoft.com/office/drawing/2014/main" id="{488AA17B-9B0E-F74F-BCB9-076C52C45321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091" y="144412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84A82DD-D3DE-5348-899D-7F95F6102F28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36600" y="144412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42" name="Picture 41" descr="A picture containing grass, green, sitting, front&#10;&#10;Description automatically generated">
              <a:extLst>
                <a:ext uri="{FF2B5EF4-FFF2-40B4-BE49-F238E27FC236}">
                  <a16:creationId xmlns:a16="http://schemas.microsoft.com/office/drawing/2014/main" id="{FECA08A4-4B33-CB4B-BE7B-123749EF1A8C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23" y="150951"/>
              <a:ext cx="1260000" cy="1260000"/>
            </a:xfrm>
            <a:prstGeom prst="ellipse">
              <a:avLst/>
            </a:prstGeom>
            <a:ln>
              <a:noFill/>
            </a:ln>
          </p:spPr>
        </p:pic>
        <p:pic>
          <p:nvPicPr>
            <p:cNvPr id="43" name="Picture 42" descr="A picture containing animal, dark, green, man&#10;&#10;Description automatically generated">
              <a:extLst>
                <a:ext uri="{FF2B5EF4-FFF2-40B4-BE49-F238E27FC236}">
                  <a16:creationId xmlns:a16="http://schemas.microsoft.com/office/drawing/2014/main" id="{D6D684F4-6B41-614B-9EEA-3F4F0D32D126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29" y="152776"/>
              <a:ext cx="1260000" cy="1260000"/>
            </a:xfrm>
            <a:prstGeom prst="ellipse">
              <a:avLst/>
            </a:prstGeom>
            <a:ln>
              <a:noFill/>
            </a:ln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860192-E681-5442-86EB-9EE66358AE35}"/>
              </a:ext>
            </a:extLst>
          </p:cNvPr>
          <p:cNvCxnSpPr>
            <a:cxnSpLocks/>
          </p:cNvCxnSpPr>
          <p:nvPr/>
        </p:nvCxnSpPr>
        <p:spPr>
          <a:xfrm>
            <a:off x="0" y="1268760"/>
            <a:ext cx="1219199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75CF2-4B73-1A43-A8D6-497F8CB1CAFB}"/>
              </a:ext>
            </a:extLst>
          </p:cNvPr>
          <p:cNvSpPr/>
          <p:nvPr/>
        </p:nvSpPr>
        <p:spPr>
          <a:xfrm>
            <a:off x="0" y="1340770"/>
            <a:ext cx="12191993" cy="5517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773F5F-A144-374B-A0AB-F9D9BA4F1347}"/>
              </a:ext>
            </a:extLst>
          </p:cNvPr>
          <p:cNvSpPr txBox="1">
            <a:spLocks/>
          </p:cNvSpPr>
          <p:nvPr/>
        </p:nvSpPr>
        <p:spPr>
          <a:xfrm>
            <a:off x="5028388" y="1553875"/>
            <a:ext cx="8229600" cy="79022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00"/>
                </a:solidFill>
              </a:rPr>
              <a:t>Conclusion</a:t>
            </a:r>
            <a:br>
              <a:rPr lang="en-US" sz="2800" dirty="0">
                <a:solidFill>
                  <a:srgbClr val="FFFF00"/>
                </a:solidFill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DC5C0-27E3-DF47-A2B1-D88E2A9DA22F}"/>
              </a:ext>
            </a:extLst>
          </p:cNvPr>
          <p:cNvSpPr txBox="1">
            <a:spLocks/>
          </p:cNvSpPr>
          <p:nvPr/>
        </p:nvSpPr>
        <p:spPr>
          <a:xfrm>
            <a:off x="191344" y="1772816"/>
            <a:ext cx="11809312" cy="507746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ESPs regulate cell proliferation in opposite sex worms through ERK/p38 MAPK-dependent mechanisms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marL="0" indent="0" algn="just">
              <a:buNone/>
            </a:pPr>
            <a:endParaRPr lang="en-GB" sz="1600" dirty="0">
              <a:solidFill>
                <a:schemeClr val="bg1"/>
              </a:solidFill>
              <a:latin typeface="Calibri"/>
              <a:ea typeface="Cambria" panose="02040503050406030204" pitchFamily="18" charset="0"/>
              <a:cs typeface="Calibri"/>
            </a:endParaRPr>
          </a:p>
          <a:p>
            <a:pPr lvl="1" algn="just"/>
            <a:endParaRPr lang="en-GB" sz="1800" dirty="0">
              <a:solidFill>
                <a:schemeClr val="bg1"/>
              </a:solidFill>
            </a:endParaRPr>
          </a:p>
          <a:p>
            <a:pPr lvl="1" algn="just"/>
            <a:endParaRPr lang="en-GB" sz="1800" dirty="0">
              <a:solidFill>
                <a:schemeClr val="bg1"/>
              </a:solidFill>
            </a:endParaRPr>
          </a:p>
          <a:p>
            <a:pPr lvl="1" algn="just"/>
            <a:endParaRPr lang="en-GB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  <a:cs typeface="Calibri"/>
              </a:rPr>
              <a:t>What is the nature of the stimulatory ESP molecule(s)?</a:t>
            </a:r>
          </a:p>
          <a:p>
            <a:pPr algn="just"/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algn="just"/>
            <a:r>
              <a:rPr lang="en-GB" sz="1800" dirty="0">
                <a:solidFill>
                  <a:schemeClr val="bg1"/>
                </a:solidFill>
                <a:ea typeface="Cambria" panose="02040503050406030204" pitchFamily="18" charset="0"/>
                <a:cs typeface="Calibri"/>
              </a:rPr>
              <a:t>Detailed LC-MS/MS analysis of ESPs identified 845 protein hits;</a:t>
            </a:r>
            <a:r>
              <a:rPr lang="en-GB" sz="1800" dirty="0">
                <a:solidFill>
                  <a:schemeClr val="bg1"/>
                </a:solidFill>
              </a:rPr>
              <a:t> 74 were unique to male worms &amp; 49 to females</a:t>
            </a:r>
          </a:p>
          <a:p>
            <a:pPr marL="457200" lvl="1" indent="0" algn="just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algn="just"/>
            <a:r>
              <a:rPr lang="en-US" sz="1800" dirty="0">
                <a:solidFill>
                  <a:schemeClr val="bg1"/>
                </a:solidFill>
              </a:rPr>
              <a:t>Ultimately blocking these interactions could prevent development, sexual maturation, or egg laying of the worms providing a novel method of controlling human schistosomiasis</a:t>
            </a:r>
            <a:endParaRPr lang="en-US" sz="1800" dirty="0">
              <a:solidFill>
                <a:schemeClr val="bg1"/>
              </a:solidFill>
              <a:cs typeface="Calibri"/>
            </a:endParaRPr>
          </a:p>
          <a:p>
            <a:pPr algn="just"/>
            <a:endParaRPr lang="en-GB" sz="1800" dirty="0">
              <a:solidFill>
                <a:schemeClr val="bg1"/>
              </a:solidFill>
            </a:endParaRPr>
          </a:p>
          <a:p>
            <a:pPr algn="just"/>
            <a:endParaRPr lang="en-US" sz="1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8A5623-6D95-024B-BAB3-A20E49CCE014}"/>
              </a:ext>
            </a:extLst>
          </p:cNvPr>
          <p:cNvSpPr txBox="1">
            <a:spLocks/>
          </p:cNvSpPr>
          <p:nvPr/>
        </p:nvSpPr>
        <p:spPr>
          <a:xfrm>
            <a:off x="4319396" y="3111007"/>
            <a:ext cx="8229600" cy="79022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00"/>
                </a:solidFill>
              </a:rPr>
              <a:t>Remaining Question</a:t>
            </a:r>
            <a:br>
              <a:rPr lang="en-US" sz="2800" dirty="0">
                <a:solidFill>
                  <a:srgbClr val="FFFF00"/>
                </a:solidFill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D0203-18DD-2E46-83E2-90628C74DC54}"/>
              </a:ext>
            </a:extLst>
          </p:cNvPr>
          <p:cNvSpPr txBox="1"/>
          <p:nvPr/>
        </p:nvSpPr>
        <p:spPr>
          <a:xfrm>
            <a:off x="11383618" y="6581001"/>
            <a:ext cx="153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Slide 6 of 6 </a:t>
            </a:r>
          </a:p>
        </p:txBody>
      </p:sp>
    </p:spTree>
    <p:extLst>
      <p:ext uri="{BB962C8B-B14F-4D97-AF65-F5344CB8AC3E}">
        <p14:creationId xmlns:p14="http://schemas.microsoft.com/office/powerpoint/2010/main" val="388398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4325</TotalTime>
  <Words>1183</Words>
  <Application>Microsoft Macintosh PowerPoint</Application>
  <PresentationFormat>Widescreen</PresentationFormat>
  <Paragraphs>152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Background</vt:lpstr>
      <vt:lpstr>Research Findings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Shakir, Emma</dc:creator>
  <cp:lastModifiedBy>Shakir, Emma</cp:lastModifiedBy>
  <cp:revision>12</cp:revision>
  <dcterms:created xsi:type="dcterms:W3CDTF">2022-03-24T09:12:31Z</dcterms:created>
  <dcterms:modified xsi:type="dcterms:W3CDTF">2022-03-28T12:39:56Z</dcterms:modified>
</cp:coreProperties>
</file>