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rial Black" panose="020B0A04020102020204" pitchFamily="34" charset="0"/>
      <p:regular r:id="rId23"/>
      <p:bold r:id="rId24"/>
    </p:embeddedFon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5dfbdc2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5dfbdc2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5" name="Google Shape;105;g85dfbdc2c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20f6f70240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20f6f70240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l-NL"/>
              <a:t>In the least-affected areas, those where there less than 10% of the children have any evidence of recent infection, …</a:t>
            </a:r>
            <a:endParaRPr/>
          </a:p>
          <a:p>
            <a:pPr marL="0" lvl="0" indent="0" algn="l" rtl="0">
              <a:spcBef>
                <a:spcPts val="0"/>
              </a:spcBef>
              <a:spcAft>
                <a:spcPts val="0"/>
              </a:spcAft>
              <a:buNone/>
            </a:pPr>
            <a:endParaRPr/>
          </a:p>
          <a:p>
            <a:pPr marL="0" lvl="0" indent="0" algn="l" rtl="0">
              <a:spcBef>
                <a:spcPts val="0"/>
              </a:spcBef>
              <a:spcAft>
                <a:spcPts val="0"/>
              </a:spcAft>
              <a:buNone/>
            </a:pPr>
            <a:r>
              <a:rPr lang="nl-NL"/>
              <a:t>The meso-endemic areas, these are the areas where 10-30% of the children might be infected in the absence of a control program. These were on track to achieve control with annual MDA …</a:t>
            </a:r>
            <a:endParaRPr/>
          </a:p>
          <a:p>
            <a:pPr marL="0" lvl="0" indent="0" algn="l" rtl="0">
              <a:spcBef>
                <a:spcPts val="0"/>
              </a:spcBef>
              <a:spcAft>
                <a:spcPts val="0"/>
              </a:spcAft>
              <a:buNone/>
            </a:pPr>
            <a:endParaRPr/>
          </a:p>
          <a:p>
            <a:pPr marL="0" lvl="0" indent="0" algn="l" rtl="0">
              <a:spcBef>
                <a:spcPts val="0"/>
              </a:spcBef>
              <a:spcAft>
                <a:spcPts val="0"/>
              </a:spcAft>
              <a:buNone/>
            </a:pPr>
            <a:r>
              <a:rPr lang="nl-NL"/>
              <a:t>In the hyper-endemic areas, we have a problem. Infection returns so quickly post MDA that the COVID delay will …</a:t>
            </a:r>
            <a:endParaRPr/>
          </a:p>
          <a:p>
            <a:pPr marL="0" lvl="0" indent="0" algn="l" rtl="0">
              <a:spcBef>
                <a:spcPts val="0"/>
              </a:spcBef>
              <a:spcAft>
                <a:spcPts val="0"/>
              </a:spcAft>
              <a:buNone/>
            </a:pPr>
            <a:endParaRPr/>
          </a:p>
          <a:p>
            <a:pPr marL="0" lvl="0" indent="0" algn="l" rtl="0">
              <a:spcBef>
                <a:spcPts val="0"/>
              </a:spcBef>
              <a:spcAft>
                <a:spcPts val="0"/>
              </a:spcAft>
              <a:buNone/>
            </a:pPr>
            <a:r>
              <a:rPr lang="nl-NL"/>
              <a:t>In the most Hyper-endemic areas …  here are some simulations that Anna Borlase did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0a287a2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20a287a2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l-NL"/>
              <a:t>In the least-affected areas, those where there less than 10% of the children have any evidence of recent infection, …</a:t>
            </a:r>
            <a:endParaRPr/>
          </a:p>
          <a:p>
            <a:pPr marL="0" lvl="0" indent="0" algn="l" rtl="0">
              <a:spcBef>
                <a:spcPts val="0"/>
              </a:spcBef>
              <a:spcAft>
                <a:spcPts val="0"/>
              </a:spcAft>
              <a:buNone/>
            </a:pPr>
            <a:endParaRPr/>
          </a:p>
          <a:p>
            <a:pPr marL="0" lvl="0" indent="0" algn="l" rtl="0">
              <a:spcBef>
                <a:spcPts val="0"/>
              </a:spcBef>
              <a:spcAft>
                <a:spcPts val="0"/>
              </a:spcAft>
              <a:buNone/>
            </a:pPr>
            <a:r>
              <a:rPr lang="nl-NL"/>
              <a:t>The meso-endemic areas, these are the areas where 10-30% of the children might be infected in the absence of a control program. These were on track to achieve control with annual MDA …</a:t>
            </a:r>
            <a:endParaRPr/>
          </a:p>
          <a:p>
            <a:pPr marL="0" lvl="0" indent="0" algn="l" rtl="0">
              <a:spcBef>
                <a:spcPts val="0"/>
              </a:spcBef>
              <a:spcAft>
                <a:spcPts val="0"/>
              </a:spcAft>
              <a:buNone/>
            </a:pPr>
            <a:endParaRPr/>
          </a:p>
          <a:p>
            <a:pPr marL="0" lvl="0" indent="0" algn="l" rtl="0">
              <a:spcBef>
                <a:spcPts val="0"/>
              </a:spcBef>
              <a:spcAft>
                <a:spcPts val="0"/>
              </a:spcAft>
              <a:buNone/>
            </a:pPr>
            <a:r>
              <a:rPr lang="nl-NL"/>
              <a:t>In the hyper-endemic areas, we have a problem. Infection returns so quickly post MDA that the COVID delay will …</a:t>
            </a:r>
            <a:endParaRPr/>
          </a:p>
          <a:p>
            <a:pPr marL="0" lvl="0" indent="0" algn="l" rtl="0">
              <a:spcBef>
                <a:spcPts val="0"/>
              </a:spcBef>
              <a:spcAft>
                <a:spcPts val="0"/>
              </a:spcAft>
              <a:buNone/>
            </a:pPr>
            <a:endParaRPr/>
          </a:p>
          <a:p>
            <a:pPr marL="0" lvl="0" indent="0" algn="l" rtl="0">
              <a:spcBef>
                <a:spcPts val="0"/>
              </a:spcBef>
              <a:spcAft>
                <a:spcPts val="0"/>
              </a:spcAft>
              <a:buNone/>
            </a:pPr>
            <a:r>
              <a:rPr lang="nl-NL"/>
              <a:t>In the most Hyper-endemic areas …  here are some simulations that Anna Borlase did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0ae624bbc_57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0ae624bbc_57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80ae624bbc_57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0ae624bbc_57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0ae624bbc_57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80ae624bbc_57_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0ae624bbc_57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0ae624bbc_57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80ae624bbc_57_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0f6f70240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0f6f7024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120f6f70240_0_1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772733881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772733881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77273388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877273388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8772733881_0_1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82163ba2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82163ba2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20f6f70240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20f6f7024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120f6f70240_0_1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0f6f7024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0f6f7024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120f6f70240_0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f6f7024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f6f7024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120f6f70240_0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0f6f702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20f6f702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120f6f70240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0f6f7024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0f6f7024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120f6f70240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772733cf7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772733cf7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8772733cf7_4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77273388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77273388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8772733881_0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77273388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77273388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8772733881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77273388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77273388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8772733881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772733cf7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772733cf7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8772733cf7_4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 name="Google Shape;17;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 name="Google Shape;18;p2"/>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7" name="Google Shape;77;p11"/>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2"/>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688780" y="3954465"/>
            <a:ext cx="7772400" cy="594000"/>
          </a:xfrm>
          <a:prstGeom prst="rect">
            <a:avLst/>
          </a:prstGeom>
          <a:noFill/>
          <a:ln>
            <a:noFill/>
          </a:ln>
        </p:spPr>
        <p:txBody>
          <a:bodyPr spcFirstLastPara="1" wrap="square" lIns="68575" tIns="34275" rIns="68575" bIns="34275" anchor="t" anchorCtr="0">
            <a:noAutofit/>
          </a:bodyPr>
          <a:lstStyle>
            <a:lvl1pPr marL="457200" marR="0" lvl="0" indent="-228600" algn="ctr" rtl="0">
              <a:spcBef>
                <a:spcPts val="0"/>
              </a:spcBef>
              <a:spcAft>
                <a:spcPts val="0"/>
              </a:spcAft>
              <a:buClr>
                <a:srgbClr val="D70136"/>
              </a:buClr>
              <a:buSzPts val="2100"/>
              <a:buFont typeface="Noto Sans Symbols"/>
              <a:buNone/>
              <a:defRPr sz="2400" b="0" i="0" u="none" strike="noStrike" cap="none">
                <a:solidFill>
                  <a:srgbClr val="7F7F7F"/>
                </a:solidFill>
                <a:latin typeface="Arial"/>
                <a:ea typeface="Arial"/>
                <a:cs typeface="Arial"/>
                <a:sym typeface="Arial"/>
              </a:defRPr>
            </a:lvl1pPr>
            <a:lvl2pPr marL="914400" marR="0" lvl="1" indent="-289560" algn="l" rtl="0">
              <a:spcBef>
                <a:spcPts val="320"/>
              </a:spcBef>
              <a:spcAft>
                <a:spcPts val="0"/>
              </a:spcAft>
              <a:buClr>
                <a:srgbClr val="F2920A"/>
              </a:buClr>
              <a:buSzPts val="960"/>
              <a:buFont typeface="Noto Sans Symbols"/>
              <a:buChar char="◆"/>
              <a:defRPr sz="1600" b="0" i="0" u="none" strike="noStrike" cap="none">
                <a:solidFill>
                  <a:schemeClr val="dk1"/>
                </a:solidFill>
                <a:latin typeface="Arial"/>
                <a:ea typeface="Arial"/>
                <a:cs typeface="Arial"/>
                <a:sym typeface="Arial"/>
              </a:defRPr>
            </a:lvl2pPr>
            <a:lvl3pPr marL="1371600" marR="0" lvl="2" indent="-281939" algn="l" rtl="0">
              <a:spcBef>
                <a:spcPts val="280"/>
              </a:spcBef>
              <a:spcAft>
                <a:spcPts val="0"/>
              </a:spcAft>
              <a:buClr>
                <a:srgbClr val="FEEC0C"/>
              </a:buClr>
              <a:buSzPts val="840"/>
              <a:buFont typeface="Noto Sans Symbols"/>
              <a:buChar char="◆"/>
              <a:defRPr sz="1400" b="0" i="0" u="none" strike="noStrike" cap="none">
                <a:solidFill>
                  <a:schemeClr val="dk1"/>
                </a:solidFill>
                <a:latin typeface="Arial"/>
                <a:ea typeface="Arial"/>
                <a:cs typeface="Arial"/>
                <a:sym typeface="Arial"/>
              </a:defRPr>
            </a:lvl3pPr>
            <a:lvl4pPr marL="1828800" marR="0" lvl="3" indent="-269875" algn="l" rtl="0">
              <a:spcBef>
                <a:spcPts val="260"/>
              </a:spcBef>
              <a:spcAft>
                <a:spcPts val="0"/>
              </a:spcAft>
              <a:buClr>
                <a:srgbClr val="FEEC0C"/>
              </a:buClr>
              <a:buSzPts val="650"/>
              <a:buFont typeface="Noto Sans Symbols"/>
              <a:buChar char="◆"/>
              <a:defRPr sz="13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ctrTitle"/>
          </p:nvPr>
        </p:nvSpPr>
        <p:spPr>
          <a:xfrm>
            <a:off x="685800" y="2352318"/>
            <a:ext cx="7772400" cy="12630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spcAft>
                <a:spcPts val="0"/>
              </a:spcAft>
              <a:buClr>
                <a:schemeClr val="dk1"/>
              </a:buClr>
              <a:buSzPts val="3300"/>
              <a:buFont typeface="Arial Black"/>
              <a:buNone/>
              <a:defRPr sz="3600" b="0" i="0" u="none" strike="noStrike" cap="none">
                <a:solidFill>
                  <a:schemeClr val="dk1"/>
                </a:solidFill>
                <a:latin typeface="Arial Black"/>
                <a:ea typeface="Arial Black"/>
                <a:cs typeface="Arial Black"/>
                <a:sym typeface="Arial Black"/>
              </a:defRPr>
            </a:lvl1pPr>
            <a:lvl2pPr lvl="1" indent="0" rtl="0">
              <a:spcBef>
                <a:spcPts val="0"/>
              </a:spcBef>
              <a:spcAft>
                <a:spcPts val="0"/>
              </a:spcAft>
              <a:buSzPts val="1100"/>
              <a:buNone/>
              <a:defRPr sz="1800"/>
            </a:lvl2pPr>
            <a:lvl3pPr lvl="2" indent="0" rtl="0">
              <a:spcBef>
                <a:spcPts val="0"/>
              </a:spcBef>
              <a:spcAft>
                <a:spcPts val="0"/>
              </a:spcAft>
              <a:buSzPts val="1100"/>
              <a:buNone/>
              <a:defRPr sz="1800"/>
            </a:lvl3pPr>
            <a:lvl4pPr lvl="3" indent="0" rtl="0">
              <a:spcBef>
                <a:spcPts val="0"/>
              </a:spcBef>
              <a:spcAft>
                <a:spcPts val="0"/>
              </a:spcAft>
              <a:buSzPts val="1100"/>
              <a:buNone/>
              <a:defRPr sz="1800"/>
            </a:lvl4pPr>
            <a:lvl5pPr lvl="4" indent="0" rtl="0">
              <a:spcBef>
                <a:spcPts val="0"/>
              </a:spcBef>
              <a:spcAft>
                <a:spcPts val="0"/>
              </a:spcAft>
              <a:buSzPts val="1100"/>
              <a:buNone/>
              <a:defRPr sz="1800"/>
            </a:lvl5pPr>
            <a:lvl6pPr lvl="5" indent="0" rtl="0">
              <a:spcBef>
                <a:spcPts val="0"/>
              </a:spcBef>
              <a:spcAft>
                <a:spcPts val="0"/>
              </a:spcAft>
              <a:buSzPts val="1100"/>
              <a:buNone/>
              <a:defRPr sz="1800"/>
            </a:lvl6pPr>
            <a:lvl7pPr lvl="6" indent="0" rtl="0">
              <a:spcBef>
                <a:spcPts val="0"/>
              </a:spcBef>
              <a:spcAft>
                <a:spcPts val="0"/>
              </a:spcAft>
              <a:buSzPts val="1100"/>
              <a:buNone/>
              <a:defRPr sz="1800"/>
            </a:lvl7pPr>
            <a:lvl8pPr lvl="7" indent="0" rtl="0">
              <a:spcBef>
                <a:spcPts val="0"/>
              </a:spcBef>
              <a:spcAft>
                <a:spcPts val="0"/>
              </a:spcAft>
              <a:buSzPts val="1100"/>
              <a:buNone/>
              <a:defRPr sz="1800"/>
            </a:lvl8pPr>
            <a:lvl9pPr lvl="8" indent="0" rtl="0">
              <a:spcBef>
                <a:spcPts val="0"/>
              </a:spcBef>
              <a:spcAft>
                <a:spcPts val="0"/>
              </a:spcAft>
              <a:buSzPts val="1100"/>
              <a:buNone/>
              <a:defRPr sz="1800"/>
            </a:lvl9pPr>
          </a:lstStyle>
          <a:p>
            <a:endParaRPr/>
          </a:p>
        </p:txBody>
      </p:sp>
      <p:pic>
        <p:nvPicPr>
          <p:cNvPr id="87" name="Google Shape;87;p13"/>
          <p:cNvPicPr preferRelativeResize="0"/>
          <p:nvPr/>
        </p:nvPicPr>
        <p:blipFill rotWithShape="1">
          <a:blip r:embed="rId2">
            <a:alphaModFix/>
          </a:blip>
          <a:srcRect/>
          <a:stretch/>
        </p:blipFill>
        <p:spPr>
          <a:xfrm>
            <a:off x="3375400" y="628900"/>
            <a:ext cx="2171700" cy="870000"/>
          </a:xfrm>
          <a:prstGeom prst="rect">
            <a:avLst/>
          </a:prstGeom>
          <a:noFill/>
          <a:ln>
            <a:noFill/>
          </a:ln>
        </p:spPr>
      </p:pic>
      <p:sp>
        <p:nvSpPr>
          <p:cNvPr id="88" name="Google Shape;88;p1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lgn="r">
              <a:buNone/>
              <a:defRPr sz="1300">
                <a:solidFill>
                  <a:srgbClr val="7F7F7F"/>
                </a:solidFill>
              </a:defRPr>
            </a:lvl1pPr>
            <a:lvl2pPr lvl="1" algn="r">
              <a:buNone/>
              <a:defRPr sz="1300">
                <a:solidFill>
                  <a:srgbClr val="7F7F7F"/>
                </a:solidFill>
              </a:defRPr>
            </a:lvl2pPr>
            <a:lvl3pPr lvl="2" algn="r">
              <a:buNone/>
              <a:defRPr sz="1300">
                <a:solidFill>
                  <a:srgbClr val="7F7F7F"/>
                </a:solidFill>
              </a:defRPr>
            </a:lvl3pPr>
            <a:lvl4pPr lvl="3" algn="r">
              <a:buNone/>
              <a:defRPr sz="1300">
                <a:solidFill>
                  <a:srgbClr val="7F7F7F"/>
                </a:solidFill>
              </a:defRPr>
            </a:lvl4pPr>
            <a:lvl5pPr lvl="4" algn="r">
              <a:buNone/>
              <a:defRPr sz="1300">
                <a:solidFill>
                  <a:srgbClr val="7F7F7F"/>
                </a:solidFill>
              </a:defRPr>
            </a:lvl5pPr>
            <a:lvl6pPr lvl="5" algn="r">
              <a:buNone/>
              <a:defRPr sz="1300">
                <a:solidFill>
                  <a:srgbClr val="7F7F7F"/>
                </a:solidFill>
              </a:defRPr>
            </a:lvl6pPr>
            <a:lvl7pPr lvl="6" algn="r">
              <a:buNone/>
              <a:defRPr sz="1300">
                <a:solidFill>
                  <a:srgbClr val="7F7F7F"/>
                </a:solidFill>
              </a:defRPr>
            </a:lvl7pPr>
            <a:lvl8pPr lvl="7" algn="r">
              <a:buNone/>
              <a:defRPr sz="1300">
                <a:solidFill>
                  <a:srgbClr val="7F7F7F"/>
                </a:solidFill>
              </a:defRPr>
            </a:lvl8pPr>
            <a:lvl9pPr lvl="8" algn="r">
              <a:buNone/>
              <a:defRPr sz="1300">
                <a:solidFill>
                  <a:srgbClr val="7F7F7F"/>
                </a:solidFill>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_Comparison">
  <p:cSld name="13_Comparison">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13600" y="97200"/>
            <a:ext cx="7873200" cy="6480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dk1"/>
              </a:buClr>
              <a:buSzPts val="3300"/>
              <a:buFont typeface="Arial Black"/>
              <a:buNone/>
              <a:defRPr sz="3600" b="0" i="0" u="none" strike="noStrike" cap="none">
                <a:solidFill>
                  <a:schemeClr val="dk1"/>
                </a:solidFill>
                <a:latin typeface="Arial Black"/>
                <a:ea typeface="Arial Black"/>
                <a:cs typeface="Arial Black"/>
                <a:sym typeface="Arial Black"/>
              </a:defRPr>
            </a:lvl1pPr>
            <a:lvl2pPr lvl="1" indent="0" rtl="0">
              <a:spcBef>
                <a:spcPts val="0"/>
              </a:spcBef>
              <a:spcAft>
                <a:spcPts val="0"/>
              </a:spcAft>
              <a:buSzPts val="1100"/>
              <a:buNone/>
              <a:defRPr sz="1800"/>
            </a:lvl2pPr>
            <a:lvl3pPr lvl="2" indent="0" rtl="0">
              <a:spcBef>
                <a:spcPts val="0"/>
              </a:spcBef>
              <a:spcAft>
                <a:spcPts val="0"/>
              </a:spcAft>
              <a:buSzPts val="1100"/>
              <a:buNone/>
              <a:defRPr sz="1800"/>
            </a:lvl3pPr>
            <a:lvl4pPr lvl="3" indent="0" rtl="0">
              <a:spcBef>
                <a:spcPts val="0"/>
              </a:spcBef>
              <a:spcAft>
                <a:spcPts val="0"/>
              </a:spcAft>
              <a:buSzPts val="1100"/>
              <a:buNone/>
              <a:defRPr sz="1800"/>
            </a:lvl4pPr>
            <a:lvl5pPr lvl="4" indent="0" rtl="0">
              <a:spcBef>
                <a:spcPts val="0"/>
              </a:spcBef>
              <a:spcAft>
                <a:spcPts val="0"/>
              </a:spcAft>
              <a:buSzPts val="1100"/>
              <a:buNone/>
              <a:defRPr sz="1800"/>
            </a:lvl5pPr>
            <a:lvl6pPr lvl="5" indent="0" rtl="0">
              <a:spcBef>
                <a:spcPts val="0"/>
              </a:spcBef>
              <a:spcAft>
                <a:spcPts val="0"/>
              </a:spcAft>
              <a:buSzPts val="1100"/>
              <a:buNone/>
              <a:defRPr sz="1800"/>
            </a:lvl6pPr>
            <a:lvl7pPr lvl="6" indent="0" rtl="0">
              <a:spcBef>
                <a:spcPts val="0"/>
              </a:spcBef>
              <a:spcAft>
                <a:spcPts val="0"/>
              </a:spcAft>
              <a:buSzPts val="1100"/>
              <a:buNone/>
              <a:defRPr sz="1800"/>
            </a:lvl7pPr>
            <a:lvl8pPr lvl="7" indent="0" rtl="0">
              <a:spcBef>
                <a:spcPts val="0"/>
              </a:spcBef>
              <a:spcAft>
                <a:spcPts val="0"/>
              </a:spcAft>
              <a:buSzPts val="1100"/>
              <a:buNone/>
              <a:defRPr sz="1800"/>
            </a:lvl8pPr>
            <a:lvl9pPr lvl="8" indent="0" rtl="0">
              <a:spcBef>
                <a:spcPts val="0"/>
              </a:spcBef>
              <a:spcAft>
                <a:spcPts val="0"/>
              </a:spcAft>
              <a:buSzPts val="1100"/>
              <a:buNone/>
              <a:defRPr sz="1800"/>
            </a:lvl9pPr>
          </a:lstStyle>
          <a:p>
            <a:endParaRPr/>
          </a:p>
        </p:txBody>
      </p:sp>
      <p:sp>
        <p:nvSpPr>
          <p:cNvPr id="91" name="Google Shape;91;p14"/>
          <p:cNvSpPr txBox="1">
            <a:spLocks noGrp="1"/>
          </p:cNvSpPr>
          <p:nvPr>
            <p:ph type="body" idx="1"/>
          </p:nvPr>
        </p:nvSpPr>
        <p:spPr>
          <a:xfrm>
            <a:off x="457200" y="874058"/>
            <a:ext cx="8229600" cy="3408300"/>
          </a:xfrm>
          <a:prstGeom prst="rect">
            <a:avLst/>
          </a:prstGeom>
          <a:noFill/>
          <a:ln>
            <a:noFill/>
          </a:ln>
        </p:spPr>
        <p:txBody>
          <a:bodyPr spcFirstLastPara="1" wrap="square" lIns="68575" tIns="34275" rIns="68575" bIns="34275" anchor="t" anchorCtr="0">
            <a:noAutofit/>
          </a:bodyPr>
          <a:lstStyle>
            <a:lvl1pPr marL="457200" marR="0" lvl="0" indent="-297180" algn="l" rtl="0">
              <a:spcBef>
                <a:spcPts val="360"/>
              </a:spcBef>
              <a:spcAft>
                <a:spcPts val="0"/>
              </a:spcAft>
              <a:buClr>
                <a:srgbClr val="D70136"/>
              </a:buClr>
              <a:buSzPts val="1080"/>
              <a:buFont typeface="Noto Sans Symbols"/>
              <a:buChar char="◆"/>
              <a:defRPr sz="1800" b="0" i="0" u="none" strike="noStrike" cap="none">
                <a:solidFill>
                  <a:schemeClr val="dk1"/>
                </a:solidFill>
                <a:latin typeface="Arial"/>
                <a:ea typeface="Arial"/>
                <a:cs typeface="Arial"/>
                <a:sym typeface="Arial"/>
              </a:defRPr>
            </a:lvl1pPr>
            <a:lvl2pPr marL="914400" marR="0" lvl="1" indent="-289560" algn="l" rtl="0">
              <a:spcBef>
                <a:spcPts val="320"/>
              </a:spcBef>
              <a:spcAft>
                <a:spcPts val="0"/>
              </a:spcAft>
              <a:buClr>
                <a:srgbClr val="F2920A"/>
              </a:buClr>
              <a:buSzPts val="960"/>
              <a:buFont typeface="Noto Sans Symbols"/>
              <a:buChar char="◆"/>
              <a:defRPr sz="1600" b="0" i="0" u="none" strike="noStrike" cap="none">
                <a:solidFill>
                  <a:schemeClr val="dk1"/>
                </a:solidFill>
                <a:latin typeface="Arial"/>
                <a:ea typeface="Arial"/>
                <a:cs typeface="Arial"/>
                <a:sym typeface="Arial"/>
              </a:defRPr>
            </a:lvl2pPr>
            <a:lvl3pPr marL="1371600" marR="0" lvl="2" indent="-281939" algn="l" rtl="0">
              <a:spcBef>
                <a:spcPts val="280"/>
              </a:spcBef>
              <a:spcAft>
                <a:spcPts val="0"/>
              </a:spcAft>
              <a:buClr>
                <a:srgbClr val="FEEC0C"/>
              </a:buClr>
              <a:buSzPts val="840"/>
              <a:buFont typeface="Noto Sans Symbols"/>
              <a:buChar char="◆"/>
              <a:defRPr sz="1400" b="0" i="0" u="none" strike="noStrike" cap="none">
                <a:solidFill>
                  <a:schemeClr val="dk1"/>
                </a:solidFill>
                <a:latin typeface="Arial"/>
                <a:ea typeface="Arial"/>
                <a:cs typeface="Arial"/>
                <a:sym typeface="Arial"/>
              </a:defRPr>
            </a:lvl3pPr>
            <a:lvl4pPr marL="1828800" marR="0" lvl="3" indent="-273050" algn="l" rtl="0">
              <a:spcBef>
                <a:spcPts val="280"/>
              </a:spcBef>
              <a:spcAft>
                <a:spcPts val="0"/>
              </a:spcAft>
              <a:buClr>
                <a:srgbClr val="FEEC0C"/>
              </a:buClr>
              <a:buSzPts val="7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92" name="Google Shape;92;p14" descr="ntdmc_logo.png"/>
          <p:cNvPicPr preferRelativeResize="0"/>
          <p:nvPr/>
        </p:nvPicPr>
        <p:blipFill rotWithShape="1">
          <a:blip r:embed="rId2">
            <a:alphaModFix/>
          </a:blip>
          <a:srcRect/>
          <a:stretch/>
        </p:blipFill>
        <p:spPr>
          <a:xfrm>
            <a:off x="54000" y="54000"/>
            <a:ext cx="707100" cy="720000"/>
          </a:xfrm>
          <a:prstGeom prst="rect">
            <a:avLst/>
          </a:prstGeom>
          <a:noFill/>
          <a:ln>
            <a:noFill/>
          </a:ln>
        </p:spPr>
      </p:pic>
      <p:sp>
        <p:nvSpPr>
          <p:cNvPr id="93" name="Google Shape;93;p14"/>
          <p:cNvSpPr/>
          <p:nvPr/>
        </p:nvSpPr>
        <p:spPr>
          <a:xfrm>
            <a:off x="813600" y="745200"/>
            <a:ext cx="8330400" cy="28800"/>
          </a:xfrm>
          <a:prstGeom prst="rect">
            <a:avLst/>
          </a:prstGeom>
          <a:gradFill>
            <a:gsLst>
              <a:gs pos="0">
                <a:srgbClr val="D70136"/>
              </a:gs>
              <a:gs pos="25000">
                <a:srgbClr val="DF2F22"/>
              </a:gs>
              <a:gs pos="50000">
                <a:srgbClr val="F2920A"/>
              </a:gs>
              <a:gs pos="75000">
                <a:srgbClr val="F9B81E"/>
              </a:gs>
              <a:gs pos="100000">
                <a:srgbClr val="FEEC0C"/>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95"/>
        <p:cNvGrpSpPr/>
        <p:nvPr/>
      </p:nvGrpSpPr>
      <p:grpSpPr>
        <a:xfrm>
          <a:off x="0" y="0"/>
          <a:ext cx="0" cy="0"/>
          <a:chOff x="0" y="0"/>
          <a:chExt cx="0" cy="0"/>
        </a:xfrm>
      </p:grpSpPr>
      <p:pic>
        <p:nvPicPr>
          <p:cNvPr id="96" name="Google Shape;96;p15"/>
          <p:cNvPicPr preferRelativeResize="0"/>
          <p:nvPr/>
        </p:nvPicPr>
        <p:blipFill rotWithShape="1">
          <a:blip r:embed="rId2">
            <a:alphaModFix/>
          </a:blip>
          <a:srcRect l="911"/>
          <a:stretch/>
        </p:blipFill>
        <p:spPr>
          <a:xfrm>
            <a:off x="-3175" y="3802732"/>
            <a:ext cx="9150300" cy="1340700"/>
          </a:xfrm>
          <a:prstGeom prst="rect">
            <a:avLst/>
          </a:prstGeom>
          <a:noFill/>
          <a:ln>
            <a:noFill/>
          </a:ln>
        </p:spPr>
      </p:pic>
      <p:sp>
        <p:nvSpPr>
          <p:cNvPr id="97" name="Google Shape;97;p15"/>
          <p:cNvSpPr txBox="1">
            <a:spLocks noGrp="1"/>
          </p:cNvSpPr>
          <p:nvPr>
            <p:ph type="title"/>
          </p:nvPr>
        </p:nvSpPr>
        <p:spPr>
          <a:xfrm>
            <a:off x="813600" y="97200"/>
            <a:ext cx="7873200" cy="6480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dk1"/>
              </a:buClr>
              <a:buSzPts val="3300"/>
              <a:buFont typeface="Arial Black"/>
              <a:buNone/>
              <a:defRPr sz="3600" b="0" i="0" u="none" strike="noStrike" cap="none">
                <a:solidFill>
                  <a:schemeClr val="dk1"/>
                </a:solidFill>
                <a:latin typeface="Arial Black"/>
                <a:ea typeface="Arial Black"/>
                <a:cs typeface="Arial Black"/>
                <a:sym typeface="Arial Black"/>
              </a:defRPr>
            </a:lvl1pPr>
            <a:lvl2pPr lvl="1" indent="0" rtl="0">
              <a:spcBef>
                <a:spcPts val="0"/>
              </a:spcBef>
              <a:spcAft>
                <a:spcPts val="0"/>
              </a:spcAft>
              <a:buSzPts val="1100"/>
              <a:buNone/>
              <a:defRPr sz="1800"/>
            </a:lvl2pPr>
            <a:lvl3pPr lvl="2" indent="0" rtl="0">
              <a:spcBef>
                <a:spcPts val="0"/>
              </a:spcBef>
              <a:spcAft>
                <a:spcPts val="0"/>
              </a:spcAft>
              <a:buSzPts val="1100"/>
              <a:buNone/>
              <a:defRPr sz="1800"/>
            </a:lvl3pPr>
            <a:lvl4pPr lvl="3" indent="0" rtl="0">
              <a:spcBef>
                <a:spcPts val="0"/>
              </a:spcBef>
              <a:spcAft>
                <a:spcPts val="0"/>
              </a:spcAft>
              <a:buSzPts val="1100"/>
              <a:buNone/>
              <a:defRPr sz="1800"/>
            </a:lvl4pPr>
            <a:lvl5pPr lvl="4" indent="0" rtl="0">
              <a:spcBef>
                <a:spcPts val="0"/>
              </a:spcBef>
              <a:spcAft>
                <a:spcPts val="0"/>
              </a:spcAft>
              <a:buSzPts val="1100"/>
              <a:buNone/>
              <a:defRPr sz="1800"/>
            </a:lvl5pPr>
            <a:lvl6pPr lvl="5" indent="0" rtl="0">
              <a:spcBef>
                <a:spcPts val="0"/>
              </a:spcBef>
              <a:spcAft>
                <a:spcPts val="0"/>
              </a:spcAft>
              <a:buSzPts val="1100"/>
              <a:buNone/>
              <a:defRPr sz="1800"/>
            </a:lvl6pPr>
            <a:lvl7pPr lvl="6" indent="0" rtl="0">
              <a:spcBef>
                <a:spcPts val="0"/>
              </a:spcBef>
              <a:spcAft>
                <a:spcPts val="0"/>
              </a:spcAft>
              <a:buSzPts val="1100"/>
              <a:buNone/>
              <a:defRPr sz="1800"/>
            </a:lvl7pPr>
            <a:lvl8pPr lvl="7" indent="0" rtl="0">
              <a:spcBef>
                <a:spcPts val="0"/>
              </a:spcBef>
              <a:spcAft>
                <a:spcPts val="0"/>
              </a:spcAft>
              <a:buSzPts val="1100"/>
              <a:buNone/>
              <a:defRPr sz="1800"/>
            </a:lvl8pPr>
            <a:lvl9pPr lvl="8" indent="0" rtl="0">
              <a:spcBef>
                <a:spcPts val="0"/>
              </a:spcBef>
              <a:spcAft>
                <a:spcPts val="0"/>
              </a:spcAft>
              <a:buSzPts val="1100"/>
              <a:buNone/>
              <a:defRPr sz="1800"/>
            </a:lvl9pPr>
          </a:lstStyle>
          <a:p>
            <a:endParaRPr/>
          </a:p>
        </p:txBody>
      </p:sp>
      <p:sp>
        <p:nvSpPr>
          <p:cNvPr id="98" name="Google Shape;98;p15"/>
          <p:cNvSpPr txBox="1">
            <a:spLocks noGrp="1"/>
          </p:cNvSpPr>
          <p:nvPr>
            <p:ph type="body" idx="1"/>
          </p:nvPr>
        </p:nvSpPr>
        <p:spPr>
          <a:xfrm>
            <a:off x="457200" y="874058"/>
            <a:ext cx="8229600" cy="3408300"/>
          </a:xfrm>
          <a:prstGeom prst="rect">
            <a:avLst/>
          </a:prstGeom>
          <a:noFill/>
          <a:ln>
            <a:noFill/>
          </a:ln>
        </p:spPr>
        <p:txBody>
          <a:bodyPr spcFirstLastPara="1" wrap="square" lIns="68575" tIns="34275" rIns="68575" bIns="34275" anchor="t" anchorCtr="0">
            <a:noAutofit/>
          </a:bodyPr>
          <a:lstStyle>
            <a:lvl1pPr marL="457200" marR="0" lvl="0" indent="-297180" algn="l" rtl="0">
              <a:spcBef>
                <a:spcPts val="360"/>
              </a:spcBef>
              <a:spcAft>
                <a:spcPts val="0"/>
              </a:spcAft>
              <a:buClr>
                <a:srgbClr val="D70136"/>
              </a:buClr>
              <a:buSzPts val="1080"/>
              <a:buFont typeface="Noto Sans Symbols"/>
              <a:buChar char="◆"/>
              <a:defRPr sz="1800" b="0" i="0" u="none" strike="noStrike" cap="none">
                <a:solidFill>
                  <a:schemeClr val="dk1"/>
                </a:solidFill>
                <a:latin typeface="Arial"/>
                <a:ea typeface="Arial"/>
                <a:cs typeface="Arial"/>
                <a:sym typeface="Arial"/>
              </a:defRPr>
            </a:lvl1pPr>
            <a:lvl2pPr marL="914400" marR="0" lvl="1" indent="-289560" algn="l" rtl="0">
              <a:spcBef>
                <a:spcPts val="320"/>
              </a:spcBef>
              <a:spcAft>
                <a:spcPts val="0"/>
              </a:spcAft>
              <a:buClr>
                <a:srgbClr val="F2920A"/>
              </a:buClr>
              <a:buSzPts val="960"/>
              <a:buFont typeface="Noto Sans Symbols"/>
              <a:buChar char="◆"/>
              <a:defRPr sz="1600" b="0" i="0" u="none" strike="noStrike" cap="none">
                <a:solidFill>
                  <a:schemeClr val="dk1"/>
                </a:solidFill>
                <a:latin typeface="Arial"/>
                <a:ea typeface="Arial"/>
                <a:cs typeface="Arial"/>
                <a:sym typeface="Arial"/>
              </a:defRPr>
            </a:lvl2pPr>
            <a:lvl3pPr marL="1371600" marR="0" lvl="2" indent="-281939" algn="l" rtl="0">
              <a:spcBef>
                <a:spcPts val="280"/>
              </a:spcBef>
              <a:spcAft>
                <a:spcPts val="0"/>
              </a:spcAft>
              <a:buClr>
                <a:srgbClr val="FEEC0C"/>
              </a:buClr>
              <a:buSzPts val="840"/>
              <a:buFont typeface="Noto Sans Symbols"/>
              <a:buChar char="◆"/>
              <a:defRPr sz="1400" b="0" i="0" u="none" strike="noStrike" cap="none">
                <a:solidFill>
                  <a:schemeClr val="dk1"/>
                </a:solidFill>
                <a:latin typeface="Arial"/>
                <a:ea typeface="Arial"/>
                <a:cs typeface="Arial"/>
                <a:sym typeface="Arial"/>
              </a:defRPr>
            </a:lvl3pPr>
            <a:lvl4pPr marL="1828800" marR="0" lvl="3" indent="-273050" algn="l" rtl="0">
              <a:spcBef>
                <a:spcPts val="280"/>
              </a:spcBef>
              <a:spcAft>
                <a:spcPts val="0"/>
              </a:spcAft>
              <a:buClr>
                <a:srgbClr val="FEEC0C"/>
              </a:buClr>
              <a:buSzPts val="7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99" name="Google Shape;99;p15" descr="ntdmc_logo.png"/>
          <p:cNvPicPr preferRelativeResize="0"/>
          <p:nvPr/>
        </p:nvPicPr>
        <p:blipFill rotWithShape="1">
          <a:blip r:embed="rId3">
            <a:alphaModFix/>
          </a:blip>
          <a:srcRect/>
          <a:stretch/>
        </p:blipFill>
        <p:spPr>
          <a:xfrm>
            <a:off x="54000" y="54000"/>
            <a:ext cx="707100" cy="720000"/>
          </a:xfrm>
          <a:prstGeom prst="rect">
            <a:avLst/>
          </a:prstGeom>
          <a:noFill/>
          <a:ln>
            <a:noFill/>
          </a:ln>
        </p:spPr>
      </p:pic>
      <p:sp>
        <p:nvSpPr>
          <p:cNvPr id="100" name="Google Shape;100;p15"/>
          <p:cNvSpPr/>
          <p:nvPr/>
        </p:nvSpPr>
        <p:spPr>
          <a:xfrm>
            <a:off x="813600" y="745200"/>
            <a:ext cx="8330400" cy="28800"/>
          </a:xfrm>
          <a:prstGeom prst="rect">
            <a:avLst/>
          </a:prstGeom>
          <a:gradFill>
            <a:gsLst>
              <a:gs pos="0">
                <a:srgbClr val="D70136"/>
              </a:gs>
              <a:gs pos="25000">
                <a:srgbClr val="DF2F22"/>
              </a:gs>
              <a:gs pos="50000">
                <a:srgbClr val="F2920A"/>
              </a:gs>
              <a:gs pos="75000">
                <a:srgbClr val="F9B81E"/>
              </a:gs>
              <a:gs pos="100000">
                <a:srgbClr val="FEEC0C"/>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 name="Google Shape;21;p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 name="Google Shape;27;p4"/>
          <p:cNvSpPr txBox="1">
            <a:spLocks noGrp="1"/>
          </p:cNvSpPr>
          <p:nvPr>
            <p:ph type="body" idx="1"/>
          </p:nvPr>
        </p:nvSpPr>
        <p:spPr>
          <a:xfrm>
            <a:off x="560100" y="1268056"/>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 name="Google Shape;28;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 name="Google Shape;29;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 name="Google Shape;30;p4"/>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 name="Google Shape;33;p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4" name="Google Shape;34;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 name="Google Shape;35;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 name="Google Shape;36;p5"/>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 name="Google Shape;41;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 name="Google Shape;42;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 name="Google Shape;43;p6"/>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 name="Google Shape;46;p7"/>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 name="Google Shape;47;p7"/>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 name="Google Shape;48;p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9" name="Google Shape;49;p7"/>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7"/>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 name="Google Shape;55;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8"/>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9"/>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62" name="Google Shape;62;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 name="Google Shape;63;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9"/>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0"/>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69" name="Google Shape;6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0"/>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560100" y="1268056"/>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893675" y="4767275"/>
            <a:ext cx="2946900" cy="273900"/>
          </a:xfrm>
          <a:prstGeom prst="rect">
            <a:avLst/>
          </a:prstGeom>
          <a:noFill/>
          <a:ln>
            <a:noFill/>
          </a:ln>
        </p:spPr>
        <p:txBody>
          <a:bodyPr spcFirstLastPara="1" wrap="square" lIns="68575" tIns="34275" rIns="68575" bIns="34275" anchor="ctr" anchorCtr="0">
            <a:noAutofit/>
          </a:bodyPr>
          <a:lstStyle>
            <a:lvl1pPr lvl="0" rtl="0">
              <a:lnSpc>
                <a:spcPct val="115000"/>
              </a:lnSpc>
              <a:buClr>
                <a:schemeClr val="dk1"/>
              </a:buClr>
              <a:buSzPts val="1100"/>
              <a:buFont typeface="Arial"/>
              <a:buNone/>
              <a:defRPr sz="1100" i="1">
                <a:solidFill>
                  <a:schemeClr val="dk1"/>
                </a:solidFill>
              </a:defRPr>
            </a:lvl1pPr>
            <a:lvl2pPr lvl="1" rtl="0">
              <a:lnSpc>
                <a:spcPct val="115000"/>
              </a:lnSpc>
              <a:buClr>
                <a:schemeClr val="dk1"/>
              </a:buClr>
              <a:buSzPts val="1100"/>
              <a:buFont typeface="Arial"/>
              <a:buNone/>
              <a:defRPr sz="1100" i="1">
                <a:solidFill>
                  <a:schemeClr val="dk1"/>
                </a:solidFill>
              </a:defRPr>
            </a:lvl2pPr>
            <a:lvl3pPr lvl="2" rtl="0">
              <a:lnSpc>
                <a:spcPct val="115000"/>
              </a:lnSpc>
              <a:buClr>
                <a:schemeClr val="dk1"/>
              </a:buClr>
              <a:buSzPts val="1100"/>
              <a:buFont typeface="Arial"/>
              <a:buNone/>
              <a:defRPr sz="1100" i="1">
                <a:solidFill>
                  <a:schemeClr val="dk1"/>
                </a:solidFill>
              </a:defRPr>
            </a:lvl3pPr>
            <a:lvl4pPr lvl="3" rtl="0">
              <a:lnSpc>
                <a:spcPct val="115000"/>
              </a:lnSpc>
              <a:buClr>
                <a:schemeClr val="dk1"/>
              </a:buClr>
              <a:buSzPts val="1100"/>
              <a:buFont typeface="Arial"/>
              <a:buNone/>
              <a:defRPr sz="1100" i="1">
                <a:solidFill>
                  <a:schemeClr val="dk1"/>
                </a:solidFill>
              </a:defRPr>
            </a:lvl4pPr>
            <a:lvl5pPr lvl="4" rtl="0">
              <a:lnSpc>
                <a:spcPct val="115000"/>
              </a:lnSpc>
              <a:buClr>
                <a:schemeClr val="dk1"/>
              </a:buClr>
              <a:buSzPts val="1100"/>
              <a:buFont typeface="Arial"/>
              <a:buNone/>
              <a:defRPr sz="1100" i="1">
                <a:solidFill>
                  <a:schemeClr val="dk1"/>
                </a:solidFill>
              </a:defRPr>
            </a:lvl5pPr>
            <a:lvl6pPr lvl="5" rtl="0">
              <a:lnSpc>
                <a:spcPct val="115000"/>
              </a:lnSpc>
              <a:buClr>
                <a:schemeClr val="dk1"/>
              </a:buClr>
              <a:buSzPts val="1100"/>
              <a:buFont typeface="Arial"/>
              <a:buNone/>
              <a:defRPr sz="1100" i="1">
                <a:solidFill>
                  <a:schemeClr val="dk1"/>
                </a:solidFill>
              </a:defRPr>
            </a:lvl6pPr>
            <a:lvl7pPr lvl="6" rtl="0">
              <a:lnSpc>
                <a:spcPct val="115000"/>
              </a:lnSpc>
              <a:buClr>
                <a:schemeClr val="dk1"/>
              </a:buClr>
              <a:buSzPts val="1100"/>
              <a:buFont typeface="Arial"/>
              <a:buNone/>
              <a:defRPr sz="1100" i="1">
                <a:solidFill>
                  <a:schemeClr val="dk1"/>
                </a:solidFill>
              </a:defRPr>
            </a:lvl7pPr>
            <a:lvl8pPr lvl="7" rtl="0">
              <a:lnSpc>
                <a:spcPct val="115000"/>
              </a:lnSpc>
              <a:buClr>
                <a:schemeClr val="dk1"/>
              </a:buClr>
              <a:buSzPts val="1100"/>
              <a:buFont typeface="Arial"/>
              <a:buNone/>
              <a:defRPr sz="1100" i="1">
                <a:solidFill>
                  <a:schemeClr val="dk1"/>
                </a:solidFill>
              </a:defRPr>
            </a:lvl8pPr>
            <a:lvl9pPr lvl="8" rtl="0">
              <a:lnSpc>
                <a:spcPct val="115000"/>
              </a:lnSpc>
              <a:buClr>
                <a:schemeClr val="dk1"/>
              </a:buClr>
              <a:buSzPts val="1100"/>
              <a:buFont typeface="Arial"/>
              <a:buNone/>
              <a:defRPr sz="1100" i="1">
                <a:solidFill>
                  <a:schemeClr val="dk1"/>
                </a:solidFill>
              </a:defRPr>
            </a:lvl9pPr>
          </a:lstStyle>
          <a:p>
            <a:pPr marL="0" lvl="0" indent="0" algn="l" rtl="0">
              <a:spcBef>
                <a:spcPts val="0"/>
              </a:spcBef>
              <a:spcAft>
                <a:spcPts val="0"/>
              </a:spcAft>
              <a:buNone/>
            </a:pPr>
            <a:r>
              <a:rPr lang="nl-NL"/>
              <a:t>Note: preliminary results, 20 Apr 2020</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ntdpreview.artrabbit.studi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a:blip r:embed="rId3">
            <a:alphaModFix/>
          </a:blip>
          <a:stretch>
            <a:fillRect/>
          </a:stretch>
        </p:blipFill>
        <p:spPr>
          <a:xfrm>
            <a:off x="5432300" y="1892475"/>
            <a:ext cx="1570435" cy="824724"/>
          </a:xfrm>
          <a:prstGeom prst="rect">
            <a:avLst/>
          </a:prstGeom>
          <a:noFill/>
          <a:ln>
            <a:noFill/>
          </a:ln>
        </p:spPr>
      </p:pic>
      <p:pic>
        <p:nvPicPr>
          <p:cNvPr id="108" name="Google Shape;108;p16"/>
          <p:cNvPicPr preferRelativeResize="0"/>
          <p:nvPr/>
        </p:nvPicPr>
        <p:blipFill>
          <a:blip r:embed="rId4">
            <a:alphaModFix/>
          </a:blip>
          <a:stretch>
            <a:fillRect/>
          </a:stretch>
        </p:blipFill>
        <p:spPr>
          <a:xfrm>
            <a:off x="901350" y="4332329"/>
            <a:ext cx="2351797" cy="779034"/>
          </a:xfrm>
          <a:prstGeom prst="rect">
            <a:avLst/>
          </a:prstGeom>
          <a:noFill/>
          <a:ln>
            <a:noFill/>
          </a:ln>
        </p:spPr>
      </p:pic>
      <p:pic>
        <p:nvPicPr>
          <p:cNvPr id="109" name="Google Shape;109;p16"/>
          <p:cNvPicPr preferRelativeResize="0"/>
          <p:nvPr/>
        </p:nvPicPr>
        <p:blipFill>
          <a:blip r:embed="rId5">
            <a:alphaModFix/>
          </a:blip>
          <a:stretch>
            <a:fillRect/>
          </a:stretch>
        </p:blipFill>
        <p:spPr>
          <a:xfrm>
            <a:off x="4260262" y="2772235"/>
            <a:ext cx="1803550" cy="717175"/>
          </a:xfrm>
          <a:prstGeom prst="rect">
            <a:avLst/>
          </a:prstGeom>
          <a:noFill/>
          <a:ln>
            <a:noFill/>
          </a:ln>
        </p:spPr>
      </p:pic>
      <p:pic>
        <p:nvPicPr>
          <p:cNvPr id="110" name="Google Shape;110;p16"/>
          <p:cNvPicPr preferRelativeResize="0"/>
          <p:nvPr/>
        </p:nvPicPr>
        <p:blipFill>
          <a:blip r:embed="rId6">
            <a:alphaModFix/>
          </a:blip>
          <a:stretch>
            <a:fillRect/>
          </a:stretch>
        </p:blipFill>
        <p:spPr>
          <a:xfrm>
            <a:off x="86249" y="2791800"/>
            <a:ext cx="2224451" cy="653725"/>
          </a:xfrm>
          <a:prstGeom prst="rect">
            <a:avLst/>
          </a:prstGeom>
          <a:noFill/>
          <a:ln>
            <a:noFill/>
          </a:ln>
        </p:spPr>
      </p:pic>
      <p:pic>
        <p:nvPicPr>
          <p:cNvPr id="111" name="Google Shape;111;p16"/>
          <p:cNvPicPr preferRelativeResize="0"/>
          <p:nvPr/>
        </p:nvPicPr>
        <p:blipFill rotWithShape="1">
          <a:blip r:embed="rId7">
            <a:alphaModFix/>
          </a:blip>
          <a:srcRect l="12456" t="13033" r="12955" b="21107"/>
          <a:stretch/>
        </p:blipFill>
        <p:spPr>
          <a:xfrm>
            <a:off x="43275" y="3553300"/>
            <a:ext cx="1656925" cy="779025"/>
          </a:xfrm>
          <a:prstGeom prst="rect">
            <a:avLst/>
          </a:prstGeom>
          <a:noFill/>
          <a:ln>
            <a:noFill/>
          </a:ln>
        </p:spPr>
      </p:pic>
      <p:pic>
        <p:nvPicPr>
          <p:cNvPr id="112" name="Google Shape;112;p16"/>
          <p:cNvPicPr preferRelativeResize="0"/>
          <p:nvPr/>
        </p:nvPicPr>
        <p:blipFill>
          <a:blip r:embed="rId8">
            <a:alphaModFix/>
          </a:blip>
          <a:stretch>
            <a:fillRect/>
          </a:stretch>
        </p:blipFill>
        <p:spPr>
          <a:xfrm>
            <a:off x="1959025" y="3645875"/>
            <a:ext cx="2029900" cy="549762"/>
          </a:xfrm>
          <a:prstGeom prst="rect">
            <a:avLst/>
          </a:prstGeom>
          <a:noFill/>
          <a:ln>
            <a:noFill/>
          </a:ln>
        </p:spPr>
      </p:pic>
      <p:pic>
        <p:nvPicPr>
          <p:cNvPr id="113" name="Google Shape;113;p16"/>
          <p:cNvPicPr preferRelativeResize="0"/>
          <p:nvPr/>
        </p:nvPicPr>
        <p:blipFill>
          <a:blip r:embed="rId9">
            <a:alphaModFix/>
          </a:blip>
          <a:stretch>
            <a:fillRect/>
          </a:stretch>
        </p:blipFill>
        <p:spPr>
          <a:xfrm>
            <a:off x="7316550" y="1809279"/>
            <a:ext cx="1570425" cy="762470"/>
          </a:xfrm>
          <a:prstGeom prst="rect">
            <a:avLst/>
          </a:prstGeom>
          <a:noFill/>
          <a:ln>
            <a:noFill/>
          </a:ln>
        </p:spPr>
      </p:pic>
      <p:pic>
        <p:nvPicPr>
          <p:cNvPr id="114" name="Google Shape;114;p16"/>
          <p:cNvPicPr preferRelativeResize="0"/>
          <p:nvPr/>
        </p:nvPicPr>
        <p:blipFill>
          <a:blip r:embed="rId10">
            <a:alphaModFix/>
          </a:blip>
          <a:stretch>
            <a:fillRect/>
          </a:stretch>
        </p:blipFill>
        <p:spPr>
          <a:xfrm>
            <a:off x="5430750" y="4234707"/>
            <a:ext cx="1981576" cy="843969"/>
          </a:xfrm>
          <a:prstGeom prst="rect">
            <a:avLst/>
          </a:prstGeom>
          <a:noFill/>
          <a:ln>
            <a:noFill/>
          </a:ln>
        </p:spPr>
      </p:pic>
      <p:pic>
        <p:nvPicPr>
          <p:cNvPr id="115" name="Google Shape;115;p16"/>
          <p:cNvPicPr preferRelativeResize="0"/>
          <p:nvPr/>
        </p:nvPicPr>
        <p:blipFill>
          <a:blip r:embed="rId11">
            <a:alphaModFix/>
          </a:blip>
          <a:stretch>
            <a:fillRect/>
          </a:stretch>
        </p:blipFill>
        <p:spPr>
          <a:xfrm>
            <a:off x="7871535" y="4218475"/>
            <a:ext cx="1174389" cy="779025"/>
          </a:xfrm>
          <a:prstGeom prst="rect">
            <a:avLst/>
          </a:prstGeom>
          <a:noFill/>
          <a:ln>
            <a:noFill/>
          </a:ln>
        </p:spPr>
      </p:pic>
      <p:pic>
        <p:nvPicPr>
          <p:cNvPr id="116" name="Google Shape;116;p16"/>
          <p:cNvPicPr preferRelativeResize="0"/>
          <p:nvPr/>
        </p:nvPicPr>
        <p:blipFill>
          <a:blip r:embed="rId12">
            <a:alphaModFix/>
          </a:blip>
          <a:stretch>
            <a:fillRect/>
          </a:stretch>
        </p:blipFill>
        <p:spPr>
          <a:xfrm>
            <a:off x="4260250" y="3544413"/>
            <a:ext cx="2152437" cy="690300"/>
          </a:xfrm>
          <a:prstGeom prst="rect">
            <a:avLst/>
          </a:prstGeom>
          <a:noFill/>
          <a:ln>
            <a:noFill/>
          </a:ln>
        </p:spPr>
      </p:pic>
      <p:pic>
        <p:nvPicPr>
          <p:cNvPr id="117" name="Google Shape;117;p16"/>
          <p:cNvPicPr preferRelativeResize="0"/>
          <p:nvPr/>
        </p:nvPicPr>
        <p:blipFill>
          <a:blip r:embed="rId13">
            <a:alphaModFix/>
          </a:blip>
          <a:stretch>
            <a:fillRect/>
          </a:stretch>
        </p:blipFill>
        <p:spPr>
          <a:xfrm>
            <a:off x="3608650" y="4195625"/>
            <a:ext cx="1362893" cy="824725"/>
          </a:xfrm>
          <a:prstGeom prst="rect">
            <a:avLst/>
          </a:prstGeom>
          <a:noFill/>
          <a:ln>
            <a:noFill/>
          </a:ln>
        </p:spPr>
      </p:pic>
      <p:pic>
        <p:nvPicPr>
          <p:cNvPr id="118" name="Google Shape;118;p16"/>
          <p:cNvPicPr preferRelativeResize="0"/>
          <p:nvPr/>
        </p:nvPicPr>
        <p:blipFill>
          <a:blip r:embed="rId14">
            <a:alphaModFix/>
          </a:blip>
          <a:stretch>
            <a:fillRect/>
          </a:stretch>
        </p:blipFill>
        <p:spPr>
          <a:xfrm>
            <a:off x="2245387" y="2936138"/>
            <a:ext cx="1408863" cy="490799"/>
          </a:xfrm>
          <a:prstGeom prst="rect">
            <a:avLst/>
          </a:prstGeom>
          <a:noFill/>
          <a:ln>
            <a:noFill/>
          </a:ln>
        </p:spPr>
      </p:pic>
      <p:pic>
        <p:nvPicPr>
          <p:cNvPr id="119" name="Google Shape;119;p16"/>
          <p:cNvPicPr preferRelativeResize="0"/>
          <p:nvPr/>
        </p:nvPicPr>
        <p:blipFill>
          <a:blip r:embed="rId15">
            <a:alphaModFix/>
          </a:blip>
          <a:stretch>
            <a:fillRect/>
          </a:stretch>
        </p:blipFill>
        <p:spPr>
          <a:xfrm>
            <a:off x="7142344" y="3544425"/>
            <a:ext cx="1832568" cy="549775"/>
          </a:xfrm>
          <a:prstGeom prst="rect">
            <a:avLst/>
          </a:prstGeom>
          <a:noFill/>
          <a:ln>
            <a:noFill/>
          </a:ln>
        </p:spPr>
      </p:pic>
      <p:pic>
        <p:nvPicPr>
          <p:cNvPr id="120" name="Google Shape;120;p16"/>
          <p:cNvPicPr preferRelativeResize="0"/>
          <p:nvPr/>
        </p:nvPicPr>
        <p:blipFill>
          <a:blip r:embed="rId16">
            <a:alphaModFix/>
          </a:blip>
          <a:stretch>
            <a:fillRect/>
          </a:stretch>
        </p:blipFill>
        <p:spPr>
          <a:xfrm>
            <a:off x="6840850" y="2915525"/>
            <a:ext cx="1803552" cy="532057"/>
          </a:xfrm>
          <a:prstGeom prst="rect">
            <a:avLst/>
          </a:prstGeom>
          <a:noFill/>
          <a:ln>
            <a:noFill/>
          </a:ln>
        </p:spPr>
      </p:pic>
      <p:sp>
        <p:nvSpPr>
          <p:cNvPr id="121" name="Google Shape;121;p16"/>
          <p:cNvSpPr txBox="1"/>
          <p:nvPr/>
        </p:nvSpPr>
        <p:spPr>
          <a:xfrm>
            <a:off x="220350" y="710775"/>
            <a:ext cx="8308800" cy="57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nl-NL" sz="1900" b="1">
                <a:solidFill>
                  <a:schemeClr val="dk1"/>
                </a:solidFill>
                <a:latin typeface="Calibri"/>
                <a:ea typeface="Calibri"/>
                <a:cs typeface="Calibri"/>
                <a:sym typeface="Calibri"/>
              </a:rPr>
              <a:t>Impact of potential COVID-19-induced disruption of NTD services on transmission of &amp; progress against NTDs  </a:t>
            </a:r>
            <a:endParaRPr sz="1900">
              <a:solidFill>
                <a:schemeClr val="dk1"/>
              </a:solidFill>
              <a:latin typeface="Calibri"/>
              <a:ea typeface="Calibri"/>
              <a:cs typeface="Calibri"/>
              <a:sym typeface="Calibri"/>
            </a:endParaRPr>
          </a:p>
          <a:p>
            <a:pPr marL="0" lvl="0" indent="0" algn="ctr" rtl="0">
              <a:lnSpc>
                <a:spcPct val="105000"/>
              </a:lnSpc>
              <a:spcBef>
                <a:spcPts val="0"/>
              </a:spcBef>
              <a:spcAft>
                <a:spcPts val="0"/>
              </a:spcAft>
              <a:buClr>
                <a:schemeClr val="dk1"/>
              </a:buClr>
              <a:buSzPts val="1100"/>
              <a:buFont typeface="Arial"/>
              <a:buNone/>
            </a:pPr>
            <a:r>
              <a:rPr lang="nl-NL" sz="1500">
                <a:solidFill>
                  <a:srgbClr val="1E0A3C"/>
                </a:solidFill>
                <a:latin typeface="Roboto"/>
                <a:ea typeface="Roboto"/>
                <a:cs typeface="Roboto"/>
                <a:sym typeface="Roboto"/>
              </a:rPr>
              <a:t>London Centre for NTD Research anniversary event, 31st March 2022</a:t>
            </a:r>
            <a:endParaRPr sz="1900">
              <a:solidFill>
                <a:schemeClr val="dk1"/>
              </a:solidFill>
              <a:latin typeface="Calibri"/>
              <a:ea typeface="Calibri"/>
              <a:cs typeface="Calibri"/>
              <a:sym typeface="Calibri"/>
            </a:endParaRPr>
          </a:p>
          <a:p>
            <a:pPr marL="0" lvl="0" indent="0" algn="ctr" rtl="0">
              <a:spcBef>
                <a:spcPts val="0"/>
              </a:spcBef>
              <a:spcAft>
                <a:spcPts val="0"/>
              </a:spcAft>
              <a:buNone/>
            </a:pPr>
            <a:endParaRPr sz="1900" b="1">
              <a:latin typeface="Calibri"/>
              <a:ea typeface="Calibri"/>
              <a:cs typeface="Calibri"/>
              <a:sym typeface="Calibri"/>
            </a:endParaRPr>
          </a:p>
        </p:txBody>
      </p:sp>
      <p:pic>
        <p:nvPicPr>
          <p:cNvPr id="122" name="Google Shape;122;p16"/>
          <p:cNvPicPr preferRelativeResize="0"/>
          <p:nvPr/>
        </p:nvPicPr>
        <p:blipFill rotWithShape="1">
          <a:blip r:embed="rId17">
            <a:alphaModFix/>
          </a:blip>
          <a:srcRect r="79997"/>
          <a:stretch/>
        </p:blipFill>
        <p:spPr>
          <a:xfrm>
            <a:off x="173575" y="1483625"/>
            <a:ext cx="1223276" cy="1200400"/>
          </a:xfrm>
          <a:prstGeom prst="rect">
            <a:avLst/>
          </a:prstGeom>
          <a:noFill/>
          <a:ln>
            <a:noFill/>
          </a:ln>
        </p:spPr>
      </p:pic>
      <p:pic>
        <p:nvPicPr>
          <p:cNvPr id="123" name="Google Shape;123;p16"/>
          <p:cNvPicPr preferRelativeResize="0"/>
          <p:nvPr/>
        </p:nvPicPr>
        <p:blipFill rotWithShape="1">
          <a:blip r:embed="rId18">
            <a:alphaModFix/>
          </a:blip>
          <a:srcRect r="14104"/>
          <a:stretch/>
        </p:blipFill>
        <p:spPr>
          <a:xfrm>
            <a:off x="1845775" y="1859975"/>
            <a:ext cx="3272725" cy="857250"/>
          </a:xfrm>
          <a:prstGeom prst="rect">
            <a:avLst/>
          </a:prstGeom>
          <a:noFill/>
          <a:ln>
            <a:noFill/>
          </a:ln>
        </p:spPr>
      </p:pic>
      <p:pic>
        <p:nvPicPr>
          <p:cNvPr id="124" name="Google Shape;124;p16"/>
          <p:cNvPicPr preferRelativeResize="0"/>
          <p:nvPr/>
        </p:nvPicPr>
        <p:blipFill>
          <a:blip r:embed="rId19">
            <a:alphaModFix/>
          </a:blip>
          <a:stretch>
            <a:fillRect/>
          </a:stretch>
        </p:blipFill>
        <p:spPr>
          <a:xfrm>
            <a:off x="3655725" y="80075"/>
            <a:ext cx="1832550" cy="6981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5"/>
          <p:cNvSpPr txBox="1"/>
          <p:nvPr/>
        </p:nvSpPr>
        <p:spPr>
          <a:xfrm>
            <a:off x="1277800" y="758525"/>
            <a:ext cx="8586900" cy="2643900"/>
          </a:xfrm>
          <a:prstGeom prst="rect">
            <a:avLst/>
          </a:prstGeom>
          <a:noFill/>
          <a:ln>
            <a:noFill/>
          </a:ln>
        </p:spPr>
        <p:txBody>
          <a:bodyPr spcFirstLastPara="1" wrap="square" lIns="91425" tIns="45700" rIns="91425" bIns="45700" anchor="t" anchorCtr="0">
            <a:noAutofit/>
          </a:bodyPr>
          <a:lstStyle/>
          <a:p>
            <a:pPr marL="457200" lvl="0" indent="-311150" algn="just" rtl="0">
              <a:lnSpc>
                <a:spcPct val="125454"/>
              </a:lnSpc>
              <a:spcBef>
                <a:spcPts val="0"/>
              </a:spcBef>
              <a:spcAft>
                <a:spcPts val="0"/>
              </a:spcAft>
              <a:buSzPts val="1300"/>
              <a:buChar char="●"/>
            </a:pPr>
            <a:r>
              <a:rPr lang="nl-NL" sz="1300">
                <a:solidFill>
                  <a:schemeClr val="dk1"/>
                </a:solidFill>
                <a:latin typeface="Calibri"/>
                <a:ea typeface="Calibri"/>
                <a:cs typeface="Calibri"/>
                <a:sym typeface="Calibri"/>
              </a:rPr>
              <a:t>Hypo-endemic settings</a:t>
            </a:r>
            <a:endParaRPr sz="1300">
              <a:solidFill>
                <a:schemeClr val="dk1"/>
              </a:solidFill>
              <a:latin typeface="Calibri"/>
              <a:ea typeface="Calibri"/>
              <a:cs typeface="Calibri"/>
              <a:sym typeface="Calibri"/>
            </a:endParaRPr>
          </a:p>
          <a:p>
            <a:pPr marL="914400" lvl="1" indent="-311150" algn="just" rtl="0">
              <a:lnSpc>
                <a:spcPct val="125454"/>
              </a:lnSpc>
              <a:spcBef>
                <a:spcPts val="0"/>
              </a:spcBef>
              <a:spcAft>
                <a:spcPts val="0"/>
              </a:spcAft>
              <a:buSzPts val="1300"/>
              <a:buChar char="○"/>
            </a:pPr>
            <a:r>
              <a:rPr lang="nl-NL" sz="1300">
                <a:solidFill>
                  <a:schemeClr val="dk1"/>
                </a:solidFill>
                <a:latin typeface="Calibri"/>
                <a:ea typeface="Calibri"/>
                <a:cs typeface="Calibri"/>
                <a:sym typeface="Calibri"/>
              </a:rPr>
              <a:t>missing an MDA due to COVID will not significantly delay control efforts</a:t>
            </a:r>
            <a:endParaRPr sz="1300">
              <a:solidFill>
                <a:schemeClr val="dk1"/>
              </a:solidFill>
              <a:latin typeface="Calibri"/>
              <a:ea typeface="Calibri"/>
              <a:cs typeface="Calibri"/>
              <a:sym typeface="Calibri"/>
            </a:endParaRPr>
          </a:p>
          <a:p>
            <a:pPr marL="457200" lvl="0" indent="-311150" algn="just" rtl="0">
              <a:lnSpc>
                <a:spcPct val="125454"/>
              </a:lnSpc>
              <a:spcBef>
                <a:spcPts val="0"/>
              </a:spcBef>
              <a:spcAft>
                <a:spcPts val="0"/>
              </a:spcAft>
              <a:buClr>
                <a:schemeClr val="dk1"/>
              </a:buClr>
              <a:buSzPts val="1300"/>
              <a:buFont typeface="Calibri"/>
              <a:buChar char="●"/>
            </a:pPr>
            <a:r>
              <a:rPr lang="nl-NL" sz="1300">
                <a:solidFill>
                  <a:schemeClr val="dk1"/>
                </a:solidFill>
                <a:latin typeface="Calibri"/>
                <a:ea typeface="Calibri"/>
                <a:cs typeface="Calibri"/>
                <a:sym typeface="Calibri"/>
              </a:rPr>
              <a:t>Meso-endemic settings</a:t>
            </a:r>
            <a:endParaRPr sz="1300">
              <a:solidFill>
                <a:schemeClr val="dk1"/>
              </a:solidFill>
              <a:latin typeface="Calibri"/>
              <a:ea typeface="Calibri"/>
              <a:cs typeface="Calibri"/>
              <a:sym typeface="Calibri"/>
            </a:endParaRPr>
          </a:p>
          <a:p>
            <a:pPr marL="914400" lvl="1" indent="-311150" algn="just" rtl="0">
              <a:lnSpc>
                <a:spcPct val="125454"/>
              </a:lnSpc>
              <a:spcBef>
                <a:spcPts val="0"/>
              </a:spcBef>
              <a:spcAft>
                <a:spcPts val="0"/>
              </a:spcAft>
              <a:buClr>
                <a:schemeClr val="dk1"/>
              </a:buClr>
              <a:buSzPts val="1300"/>
              <a:buFont typeface="Calibri"/>
              <a:buChar char="○"/>
            </a:pPr>
            <a:r>
              <a:rPr lang="nl-NL" sz="1300">
                <a:solidFill>
                  <a:schemeClr val="dk1"/>
                </a:solidFill>
                <a:latin typeface="Calibri"/>
                <a:ea typeface="Calibri"/>
                <a:cs typeface="Calibri"/>
                <a:sym typeface="Calibri"/>
              </a:rPr>
              <a:t>delay is approximately the COVID delay itself</a:t>
            </a:r>
            <a:endParaRPr sz="1300">
              <a:solidFill>
                <a:schemeClr val="dk1"/>
              </a:solidFill>
              <a:latin typeface="Calibri"/>
              <a:ea typeface="Calibri"/>
              <a:cs typeface="Calibri"/>
              <a:sym typeface="Calibri"/>
            </a:endParaRPr>
          </a:p>
          <a:p>
            <a:pPr marL="914400" lvl="1" indent="-311150" algn="just" rtl="0">
              <a:lnSpc>
                <a:spcPct val="125454"/>
              </a:lnSpc>
              <a:spcBef>
                <a:spcPts val="0"/>
              </a:spcBef>
              <a:spcAft>
                <a:spcPts val="0"/>
              </a:spcAft>
              <a:buClr>
                <a:schemeClr val="dk1"/>
              </a:buClr>
              <a:buSzPts val="1300"/>
              <a:buFont typeface="Calibri"/>
              <a:buChar char="○"/>
            </a:pPr>
            <a:r>
              <a:rPr lang="nl-NL" sz="1300">
                <a:solidFill>
                  <a:schemeClr val="dk1"/>
                </a:solidFill>
                <a:latin typeface="Calibri"/>
                <a:ea typeface="Calibri"/>
                <a:cs typeface="Calibri"/>
                <a:sym typeface="Calibri"/>
              </a:rPr>
              <a:t>an extra, make-up MDA will bring a program right back on track</a:t>
            </a:r>
            <a:endParaRPr sz="1300">
              <a:solidFill>
                <a:schemeClr val="dk1"/>
              </a:solidFill>
              <a:latin typeface="Calibri"/>
              <a:ea typeface="Calibri"/>
              <a:cs typeface="Calibri"/>
              <a:sym typeface="Calibri"/>
            </a:endParaRPr>
          </a:p>
          <a:p>
            <a:pPr marL="457200" lvl="0" indent="-311150" algn="just" rtl="0">
              <a:lnSpc>
                <a:spcPct val="125454"/>
              </a:lnSpc>
              <a:spcBef>
                <a:spcPts val="0"/>
              </a:spcBef>
              <a:spcAft>
                <a:spcPts val="0"/>
              </a:spcAft>
              <a:buClr>
                <a:schemeClr val="dk1"/>
              </a:buClr>
              <a:buSzPts val="1300"/>
              <a:buFont typeface="Calibri"/>
              <a:buChar char="●"/>
            </a:pPr>
            <a:r>
              <a:rPr lang="nl-NL" sz="1300">
                <a:solidFill>
                  <a:schemeClr val="dk1"/>
                </a:solidFill>
                <a:latin typeface="Calibri"/>
                <a:ea typeface="Calibri"/>
                <a:cs typeface="Calibri"/>
                <a:sym typeface="Calibri"/>
              </a:rPr>
              <a:t>In Hyper-endemic settings</a:t>
            </a:r>
            <a:endParaRPr sz="1300">
              <a:solidFill>
                <a:schemeClr val="dk1"/>
              </a:solidFill>
              <a:latin typeface="Calibri"/>
              <a:ea typeface="Calibri"/>
              <a:cs typeface="Calibri"/>
              <a:sym typeface="Calibri"/>
            </a:endParaRPr>
          </a:p>
          <a:p>
            <a:pPr marL="914400" lvl="1" indent="-311150" algn="just" rtl="0">
              <a:lnSpc>
                <a:spcPct val="125454"/>
              </a:lnSpc>
              <a:spcBef>
                <a:spcPts val="0"/>
              </a:spcBef>
              <a:spcAft>
                <a:spcPts val="0"/>
              </a:spcAft>
              <a:buClr>
                <a:schemeClr val="dk1"/>
              </a:buClr>
              <a:buSzPts val="1300"/>
              <a:buFont typeface="Calibri"/>
              <a:buChar char="○"/>
            </a:pPr>
            <a:r>
              <a:rPr lang="nl-NL" sz="1300">
                <a:solidFill>
                  <a:schemeClr val="dk1"/>
                </a:solidFill>
                <a:latin typeface="Calibri"/>
                <a:ea typeface="Calibri"/>
                <a:cs typeface="Calibri"/>
                <a:sym typeface="Calibri"/>
              </a:rPr>
              <a:t>missing an MDA will delay programs </a:t>
            </a:r>
            <a:r>
              <a:rPr lang="nl-NL" sz="1300" b="1">
                <a:solidFill>
                  <a:srgbClr val="6AA84F"/>
                </a:solidFill>
                <a:latin typeface="Calibri"/>
                <a:ea typeface="Calibri"/>
                <a:cs typeface="Calibri"/>
                <a:sym typeface="Calibri"/>
              </a:rPr>
              <a:t>more than a year</a:t>
            </a:r>
            <a:r>
              <a:rPr lang="nl-NL" sz="1300">
                <a:solidFill>
                  <a:srgbClr val="6AA84F"/>
                </a:solidFill>
                <a:latin typeface="Calibri"/>
                <a:ea typeface="Calibri"/>
                <a:cs typeface="Calibri"/>
                <a:sym typeface="Calibri"/>
              </a:rPr>
              <a:t> i</a:t>
            </a:r>
            <a:r>
              <a:rPr lang="nl-NL" sz="1300">
                <a:solidFill>
                  <a:schemeClr val="dk1"/>
                </a:solidFill>
                <a:latin typeface="Calibri"/>
                <a:ea typeface="Calibri"/>
                <a:cs typeface="Calibri"/>
                <a:sym typeface="Calibri"/>
              </a:rPr>
              <a:t>n achieving their goal</a:t>
            </a:r>
            <a:endParaRPr sz="1300">
              <a:solidFill>
                <a:schemeClr val="dk1"/>
              </a:solidFill>
              <a:latin typeface="Calibri"/>
              <a:ea typeface="Calibri"/>
              <a:cs typeface="Calibri"/>
              <a:sym typeface="Calibri"/>
            </a:endParaRPr>
          </a:p>
          <a:p>
            <a:pPr marL="457200" lvl="0" indent="-311150" algn="just" rtl="0">
              <a:lnSpc>
                <a:spcPct val="125454"/>
              </a:lnSpc>
              <a:spcBef>
                <a:spcPts val="0"/>
              </a:spcBef>
              <a:spcAft>
                <a:spcPts val="0"/>
              </a:spcAft>
              <a:buClr>
                <a:schemeClr val="dk1"/>
              </a:buClr>
              <a:buSzPts val="1300"/>
              <a:buFont typeface="Calibri"/>
              <a:buChar char="●"/>
            </a:pPr>
            <a:r>
              <a:rPr lang="nl-NL" sz="1300">
                <a:solidFill>
                  <a:schemeClr val="dk1"/>
                </a:solidFill>
                <a:latin typeface="Calibri"/>
                <a:ea typeface="Calibri"/>
                <a:cs typeface="Calibri"/>
                <a:sym typeface="Calibri"/>
              </a:rPr>
              <a:t>In the most hyper-endemic hotspots, </a:t>
            </a:r>
            <a:r>
              <a:rPr lang="nl-NL" sz="1300" b="1">
                <a:solidFill>
                  <a:srgbClr val="6AA84F"/>
                </a:solidFill>
                <a:latin typeface="Calibri"/>
                <a:ea typeface="Calibri"/>
                <a:cs typeface="Calibri"/>
                <a:sym typeface="Calibri"/>
              </a:rPr>
              <a:t>we have a bigger problem</a:t>
            </a:r>
            <a:r>
              <a:rPr lang="nl-NL"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marL="914400" lvl="1" indent="-311150" algn="just" rtl="0">
              <a:lnSpc>
                <a:spcPct val="125454"/>
              </a:lnSpc>
              <a:spcBef>
                <a:spcPts val="0"/>
              </a:spcBef>
              <a:spcAft>
                <a:spcPts val="0"/>
              </a:spcAft>
              <a:buClr>
                <a:schemeClr val="dk1"/>
              </a:buClr>
              <a:buSzPts val="1300"/>
              <a:buFont typeface="Calibri"/>
              <a:buChar char="○"/>
            </a:pPr>
            <a:r>
              <a:rPr lang="nl-NL" sz="1300">
                <a:solidFill>
                  <a:schemeClr val="dk1"/>
                </a:solidFill>
                <a:latin typeface="Calibri"/>
                <a:ea typeface="Calibri"/>
                <a:cs typeface="Calibri"/>
                <a:sym typeface="Calibri"/>
              </a:rPr>
              <a:t>with current transmission, annual MDA will not achieve control, even without COVID delay</a:t>
            </a:r>
            <a:endParaRPr sz="1300">
              <a:solidFill>
                <a:schemeClr val="dk1"/>
              </a:solidFill>
              <a:latin typeface="Calibri"/>
              <a:ea typeface="Calibri"/>
              <a:cs typeface="Calibri"/>
              <a:sym typeface="Calibri"/>
            </a:endParaRPr>
          </a:p>
          <a:p>
            <a:pPr marL="914400" lvl="1" indent="-311150" algn="just" rtl="0">
              <a:lnSpc>
                <a:spcPct val="125454"/>
              </a:lnSpc>
              <a:spcBef>
                <a:spcPts val="0"/>
              </a:spcBef>
              <a:spcAft>
                <a:spcPts val="0"/>
              </a:spcAft>
              <a:buClr>
                <a:schemeClr val="dk1"/>
              </a:buClr>
              <a:buSzPts val="1300"/>
              <a:buFont typeface="Calibri"/>
              <a:buChar char="○"/>
            </a:pPr>
            <a:r>
              <a:rPr lang="nl-NL" sz="1300">
                <a:solidFill>
                  <a:schemeClr val="dk1"/>
                </a:solidFill>
                <a:latin typeface="Calibri"/>
                <a:ea typeface="Calibri"/>
                <a:cs typeface="Calibri"/>
                <a:sym typeface="Calibri"/>
              </a:rPr>
              <a:t>but enhanced MDA could accelerate control post-COVID</a:t>
            </a:r>
            <a:endParaRPr sz="1300">
              <a:solidFill>
                <a:schemeClr val="dk1"/>
              </a:solidFill>
              <a:latin typeface="Calibri"/>
              <a:ea typeface="Calibri"/>
              <a:cs typeface="Calibri"/>
              <a:sym typeface="Calibri"/>
            </a:endParaRPr>
          </a:p>
          <a:p>
            <a:pPr marL="45720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a:latin typeface="Calibri"/>
              <a:ea typeface="Calibri"/>
              <a:cs typeface="Calibri"/>
              <a:sym typeface="Calibri"/>
            </a:endParaRPr>
          </a:p>
        </p:txBody>
      </p:sp>
      <p:sp>
        <p:nvSpPr>
          <p:cNvPr id="254" name="Google Shape;254;p25"/>
          <p:cNvSpPr txBox="1">
            <a:spLocks noGrp="1"/>
          </p:cNvSpPr>
          <p:nvPr>
            <p:ph type="title"/>
          </p:nvPr>
        </p:nvSpPr>
        <p:spPr>
          <a:xfrm>
            <a:off x="813600" y="110525"/>
            <a:ext cx="7873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latin typeface="Calibri"/>
                <a:ea typeface="Calibri"/>
                <a:cs typeface="Calibri"/>
                <a:sym typeface="Calibri"/>
              </a:rPr>
              <a:t>Trachoma - mitigation and acceleration strategies </a:t>
            </a:r>
            <a:endParaRPr sz="2600" b="1">
              <a:latin typeface="Calibri"/>
              <a:ea typeface="Calibri"/>
              <a:cs typeface="Calibri"/>
              <a:sym typeface="Calibri"/>
            </a:endParaRPr>
          </a:p>
        </p:txBody>
      </p:sp>
      <p:sp>
        <p:nvSpPr>
          <p:cNvPr id="255" name="Google Shape;255;p2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10</a:t>
            </a:fld>
            <a:endParaRPr/>
          </a:p>
        </p:txBody>
      </p:sp>
      <p:pic>
        <p:nvPicPr>
          <p:cNvPr id="256" name="Google Shape;256;p25"/>
          <p:cNvPicPr preferRelativeResize="0"/>
          <p:nvPr/>
        </p:nvPicPr>
        <p:blipFill rotWithShape="1">
          <a:blip r:embed="rId3">
            <a:alphaModFix/>
          </a:blip>
          <a:srcRect t="8232" b="-9"/>
          <a:stretch/>
        </p:blipFill>
        <p:spPr>
          <a:xfrm>
            <a:off x="4533900" y="3263799"/>
            <a:ext cx="4152900" cy="1896875"/>
          </a:xfrm>
          <a:prstGeom prst="rect">
            <a:avLst/>
          </a:prstGeom>
          <a:noFill/>
          <a:ln>
            <a:noFill/>
          </a:ln>
        </p:spPr>
      </p:pic>
      <p:pic>
        <p:nvPicPr>
          <p:cNvPr id="257" name="Google Shape;257;p25"/>
          <p:cNvPicPr preferRelativeResize="0"/>
          <p:nvPr/>
        </p:nvPicPr>
        <p:blipFill>
          <a:blip r:embed="rId4">
            <a:alphaModFix/>
          </a:blip>
          <a:stretch>
            <a:fillRect/>
          </a:stretch>
        </p:blipFill>
        <p:spPr>
          <a:xfrm>
            <a:off x="162650" y="2968325"/>
            <a:ext cx="4095750" cy="2047875"/>
          </a:xfrm>
          <a:prstGeom prst="rect">
            <a:avLst/>
          </a:prstGeom>
          <a:noFill/>
          <a:ln>
            <a:noFill/>
          </a:ln>
        </p:spPr>
      </p:pic>
      <p:sp>
        <p:nvSpPr>
          <p:cNvPr id="258" name="Google Shape;258;p25"/>
          <p:cNvSpPr txBox="1"/>
          <p:nvPr/>
        </p:nvSpPr>
        <p:spPr>
          <a:xfrm>
            <a:off x="1815100" y="3330025"/>
            <a:ext cx="16470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b="1">
                <a:latin typeface="Calibri"/>
                <a:ea typeface="Calibri"/>
                <a:cs typeface="Calibri"/>
                <a:sym typeface="Calibri"/>
              </a:rPr>
              <a:t>Annual MDA</a:t>
            </a:r>
            <a:endParaRPr b="1">
              <a:latin typeface="Calibri"/>
              <a:ea typeface="Calibri"/>
              <a:cs typeface="Calibri"/>
              <a:sym typeface="Calibri"/>
            </a:endParaRPr>
          </a:p>
        </p:txBody>
      </p:sp>
      <p:sp>
        <p:nvSpPr>
          <p:cNvPr id="259" name="Google Shape;259;p25"/>
          <p:cNvSpPr txBox="1"/>
          <p:nvPr/>
        </p:nvSpPr>
        <p:spPr>
          <a:xfrm>
            <a:off x="6077275" y="3330025"/>
            <a:ext cx="14304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b="1">
                <a:latin typeface="Calibri"/>
                <a:ea typeface="Calibri"/>
                <a:cs typeface="Calibri"/>
                <a:sym typeface="Calibri"/>
              </a:rPr>
              <a:t>Enhanced MDA</a:t>
            </a:r>
            <a:endParaRPr b="1">
              <a:latin typeface="Calibri"/>
              <a:ea typeface="Calibri"/>
              <a:cs typeface="Calibri"/>
              <a:sym typeface="Calibri"/>
            </a:endParaRPr>
          </a:p>
        </p:txBody>
      </p:sp>
      <p:sp>
        <p:nvSpPr>
          <p:cNvPr id="260" name="Google Shape;260;p25"/>
          <p:cNvSpPr txBox="1"/>
          <p:nvPr/>
        </p:nvSpPr>
        <p:spPr>
          <a:xfrm>
            <a:off x="112700" y="4867575"/>
            <a:ext cx="590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200">
                <a:latin typeface="Calibri"/>
                <a:ea typeface="Calibri"/>
                <a:cs typeface="Calibri"/>
                <a:sym typeface="Calibri"/>
              </a:rPr>
              <a:t>Borlase et al 2021 TRSTMH</a:t>
            </a:r>
            <a:endParaRPr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813600" y="110525"/>
            <a:ext cx="7873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latin typeface="Calibri"/>
                <a:ea typeface="Calibri"/>
                <a:cs typeface="Calibri"/>
                <a:sym typeface="Calibri"/>
              </a:rPr>
              <a:t>Providing sub-national results to support planning</a:t>
            </a:r>
            <a:endParaRPr sz="2600" b="1">
              <a:latin typeface="Calibri"/>
              <a:ea typeface="Calibri"/>
              <a:cs typeface="Calibri"/>
              <a:sym typeface="Calibri"/>
            </a:endParaRPr>
          </a:p>
        </p:txBody>
      </p:sp>
      <p:pic>
        <p:nvPicPr>
          <p:cNvPr id="266" name="Google Shape;266;p26"/>
          <p:cNvPicPr preferRelativeResize="0"/>
          <p:nvPr/>
        </p:nvPicPr>
        <p:blipFill>
          <a:blip r:embed="rId3">
            <a:alphaModFix/>
          </a:blip>
          <a:stretch>
            <a:fillRect/>
          </a:stretch>
        </p:blipFill>
        <p:spPr>
          <a:xfrm>
            <a:off x="5012570" y="1057570"/>
            <a:ext cx="1963625" cy="885100"/>
          </a:xfrm>
          <a:prstGeom prst="rect">
            <a:avLst/>
          </a:prstGeom>
          <a:noFill/>
          <a:ln>
            <a:noFill/>
          </a:ln>
        </p:spPr>
      </p:pic>
      <p:sp>
        <p:nvSpPr>
          <p:cNvPr id="267" name="Google Shape;267;p26"/>
          <p:cNvSpPr txBox="1"/>
          <p:nvPr/>
        </p:nvSpPr>
        <p:spPr>
          <a:xfrm>
            <a:off x="237575" y="886500"/>
            <a:ext cx="4014600" cy="3601200"/>
          </a:xfrm>
          <a:prstGeom prst="rect">
            <a:avLst/>
          </a:prstGeom>
          <a:noFill/>
          <a:ln>
            <a:noFill/>
          </a:ln>
        </p:spPr>
        <p:txBody>
          <a:bodyPr spcFirstLastPara="1" wrap="square" lIns="91425" tIns="45700" rIns="91425" bIns="45700" anchor="t" anchorCtr="0">
            <a:noAutofit/>
          </a:bodyPr>
          <a:lstStyle/>
          <a:p>
            <a:pPr marL="457200" lvl="0" indent="-304800" algn="just" rtl="0">
              <a:lnSpc>
                <a:spcPct val="125454"/>
              </a:lnSpc>
              <a:spcBef>
                <a:spcPts val="0"/>
              </a:spcBef>
              <a:spcAft>
                <a:spcPts val="0"/>
              </a:spcAft>
              <a:buSzPts val="1200"/>
              <a:buChar char="●"/>
            </a:pPr>
            <a:r>
              <a:rPr lang="nl-NL" sz="1200">
                <a:solidFill>
                  <a:schemeClr val="dk1"/>
                </a:solidFill>
                <a:latin typeface="Calibri"/>
                <a:ea typeface="Calibri"/>
                <a:cs typeface="Calibri"/>
                <a:sym typeface="Calibri"/>
              </a:rPr>
              <a:t>Core to modelling for policy</a:t>
            </a:r>
            <a:endParaRPr sz="1200">
              <a:solidFill>
                <a:schemeClr val="dk1"/>
              </a:solidFill>
              <a:latin typeface="Calibri"/>
              <a:ea typeface="Calibri"/>
              <a:cs typeface="Calibri"/>
              <a:sym typeface="Calibri"/>
            </a:endParaRPr>
          </a:p>
          <a:p>
            <a:pPr marL="914400" lvl="1" indent="-304800" algn="just" rtl="0">
              <a:lnSpc>
                <a:spcPct val="125454"/>
              </a:lnSpc>
              <a:spcBef>
                <a:spcPts val="0"/>
              </a:spcBef>
              <a:spcAft>
                <a:spcPts val="0"/>
              </a:spcAft>
              <a:buClr>
                <a:schemeClr val="dk1"/>
              </a:buClr>
              <a:buSzPts val="1200"/>
              <a:buFont typeface="Calibri"/>
              <a:buChar char="○"/>
            </a:pPr>
            <a:r>
              <a:rPr lang="nl-NL" sz="1200">
                <a:solidFill>
                  <a:schemeClr val="dk1"/>
                </a:solidFill>
                <a:latin typeface="Calibri"/>
                <a:ea typeface="Calibri"/>
                <a:cs typeface="Calibri"/>
                <a:sym typeface="Calibri"/>
              </a:rPr>
              <a:t>Answer the right question</a:t>
            </a:r>
            <a:endParaRPr sz="1200">
              <a:solidFill>
                <a:schemeClr val="dk1"/>
              </a:solidFill>
              <a:latin typeface="Calibri"/>
              <a:ea typeface="Calibri"/>
              <a:cs typeface="Calibri"/>
              <a:sym typeface="Calibri"/>
            </a:endParaRPr>
          </a:p>
          <a:p>
            <a:pPr marL="914400" lvl="1" indent="-304800" algn="just" rtl="0">
              <a:lnSpc>
                <a:spcPct val="125454"/>
              </a:lnSpc>
              <a:spcBef>
                <a:spcPts val="0"/>
              </a:spcBef>
              <a:spcAft>
                <a:spcPts val="0"/>
              </a:spcAft>
              <a:buClr>
                <a:schemeClr val="dk1"/>
              </a:buClr>
              <a:buSzPts val="1200"/>
              <a:buFont typeface="Calibri"/>
              <a:buChar char="○"/>
            </a:pPr>
            <a:r>
              <a:rPr lang="nl-NL" sz="1200">
                <a:solidFill>
                  <a:schemeClr val="dk1"/>
                </a:solidFill>
                <a:latin typeface="Calibri"/>
                <a:ea typeface="Calibri"/>
                <a:cs typeface="Calibri"/>
                <a:sym typeface="Calibri"/>
              </a:rPr>
              <a:t>Provide the answer in a usable form</a:t>
            </a:r>
            <a:endParaRPr sz="1200">
              <a:solidFill>
                <a:schemeClr val="dk1"/>
              </a:solidFill>
              <a:latin typeface="Calibri"/>
              <a:ea typeface="Calibri"/>
              <a:cs typeface="Calibri"/>
              <a:sym typeface="Calibri"/>
            </a:endParaRPr>
          </a:p>
          <a:p>
            <a:pPr marL="457200" lvl="0" indent="-304800" algn="just" rtl="0">
              <a:lnSpc>
                <a:spcPct val="125454"/>
              </a:lnSpc>
              <a:spcBef>
                <a:spcPts val="0"/>
              </a:spcBef>
              <a:spcAft>
                <a:spcPts val="0"/>
              </a:spcAft>
              <a:buClr>
                <a:schemeClr val="dk1"/>
              </a:buClr>
              <a:buSzPts val="1200"/>
              <a:buFont typeface="Calibri"/>
              <a:buChar char="●"/>
            </a:pPr>
            <a:r>
              <a:rPr lang="nl-NL" sz="1200">
                <a:solidFill>
                  <a:schemeClr val="dk1"/>
                </a:solidFill>
                <a:latin typeface="Calibri"/>
                <a:ea typeface="Calibri"/>
                <a:cs typeface="Calibri"/>
                <a:sym typeface="Calibri"/>
              </a:rPr>
              <a:t>“</a:t>
            </a:r>
            <a:r>
              <a:rPr lang="nl-NL" sz="1200" i="1">
                <a:solidFill>
                  <a:srgbClr val="333333"/>
                </a:solidFill>
                <a:highlight>
                  <a:srgbClr val="FFFFFF"/>
                </a:highlight>
                <a:latin typeface="Georgia"/>
                <a:ea typeface="Georgia"/>
                <a:cs typeface="Georgia"/>
                <a:sym typeface="Georgia"/>
              </a:rPr>
              <a:t>best is to provide an interactive interface, where if the policymaker does not agree with the starting assumptions of the model, they can change them</a:t>
            </a:r>
            <a:r>
              <a:rPr lang="nl-NL" sz="1200">
                <a:solidFill>
                  <a:srgbClr val="333333"/>
                </a:solidFill>
                <a:highlight>
                  <a:srgbClr val="FFFFFF"/>
                </a:highlight>
                <a:latin typeface="Georgia"/>
                <a:ea typeface="Georgia"/>
                <a:cs typeface="Georgia"/>
                <a:sym typeface="Georgia"/>
              </a:rPr>
              <a:t>” </a:t>
            </a:r>
            <a:r>
              <a:rPr lang="nl-NL" sz="1200">
                <a:solidFill>
                  <a:srgbClr val="333333"/>
                </a:solidFill>
                <a:highlight>
                  <a:srgbClr val="FFFFFF"/>
                </a:highlight>
                <a:latin typeface="Calibri"/>
                <a:ea typeface="Calibri"/>
                <a:cs typeface="Calibri"/>
                <a:sym typeface="Calibri"/>
              </a:rPr>
              <a:t>Whitty, 2015 BMC Medicine</a:t>
            </a:r>
            <a:endParaRPr sz="1200">
              <a:solidFill>
                <a:schemeClr val="dk1"/>
              </a:solidFill>
              <a:latin typeface="Calibri"/>
              <a:ea typeface="Calibri"/>
              <a:cs typeface="Calibri"/>
              <a:sym typeface="Calibri"/>
            </a:endParaRPr>
          </a:p>
          <a:p>
            <a:pPr marL="457200" lvl="0" indent="-304800" algn="just" rtl="0">
              <a:lnSpc>
                <a:spcPct val="125454"/>
              </a:lnSpc>
              <a:spcBef>
                <a:spcPts val="0"/>
              </a:spcBef>
              <a:spcAft>
                <a:spcPts val="0"/>
              </a:spcAft>
              <a:buSzPts val="1200"/>
              <a:buChar char="●"/>
            </a:pPr>
            <a:r>
              <a:rPr lang="nl-NL" sz="1200">
                <a:solidFill>
                  <a:schemeClr val="dk1"/>
                </a:solidFill>
                <a:latin typeface="Calibri"/>
                <a:ea typeface="Calibri"/>
                <a:cs typeface="Calibri"/>
                <a:sym typeface="Calibri"/>
              </a:rPr>
              <a:t>Consulted with program managers and other stakeholders in partnership with ESPEN</a:t>
            </a:r>
            <a:endParaRPr sz="1200">
              <a:solidFill>
                <a:schemeClr val="dk1"/>
              </a:solidFill>
              <a:latin typeface="Calibri"/>
              <a:ea typeface="Calibri"/>
              <a:cs typeface="Calibri"/>
              <a:sym typeface="Calibri"/>
            </a:endParaRPr>
          </a:p>
          <a:p>
            <a:pPr marL="457200" lvl="0" indent="-304800" algn="just" rtl="0">
              <a:lnSpc>
                <a:spcPct val="125454"/>
              </a:lnSpc>
              <a:spcBef>
                <a:spcPts val="0"/>
              </a:spcBef>
              <a:spcAft>
                <a:spcPts val="0"/>
              </a:spcAft>
              <a:buSzPts val="1200"/>
              <a:buChar char="●"/>
            </a:pPr>
            <a:r>
              <a:rPr lang="nl-NL" sz="1200">
                <a:solidFill>
                  <a:schemeClr val="dk1"/>
                </a:solidFill>
                <a:latin typeface="Calibri"/>
                <a:ea typeface="Calibri"/>
                <a:cs typeface="Calibri"/>
                <a:sym typeface="Calibri"/>
              </a:rPr>
              <a:t>Design responsive to their needs </a:t>
            </a:r>
            <a:endParaRPr sz="1200">
              <a:solidFill>
                <a:schemeClr val="dk1"/>
              </a:solidFill>
              <a:latin typeface="Calibri"/>
              <a:ea typeface="Calibri"/>
              <a:cs typeface="Calibri"/>
              <a:sym typeface="Calibri"/>
            </a:endParaRPr>
          </a:p>
          <a:p>
            <a:pPr marL="457200" lvl="0" indent="-304800" algn="just" rtl="0">
              <a:lnSpc>
                <a:spcPct val="125454"/>
              </a:lnSpc>
              <a:spcBef>
                <a:spcPts val="0"/>
              </a:spcBef>
              <a:spcAft>
                <a:spcPts val="0"/>
              </a:spcAft>
              <a:buClr>
                <a:schemeClr val="dk1"/>
              </a:buClr>
              <a:buSzPts val="1200"/>
              <a:buFont typeface="Calibri"/>
              <a:buChar char="●"/>
            </a:pPr>
            <a:r>
              <a:rPr lang="nl-NL" sz="1200">
                <a:solidFill>
                  <a:schemeClr val="dk1"/>
                </a:solidFill>
                <a:latin typeface="Calibri"/>
                <a:ea typeface="Calibri"/>
                <a:cs typeface="Calibri"/>
                <a:sym typeface="Calibri"/>
              </a:rPr>
              <a:t>Number of ‘back-end’ challenges</a:t>
            </a:r>
            <a:endParaRPr sz="1200">
              <a:solidFill>
                <a:schemeClr val="dk1"/>
              </a:solidFill>
              <a:latin typeface="Calibri"/>
              <a:ea typeface="Calibri"/>
              <a:cs typeface="Calibri"/>
              <a:sym typeface="Calibri"/>
            </a:endParaRPr>
          </a:p>
          <a:p>
            <a:pPr marL="457200" lvl="0" indent="-304800" algn="just" rtl="0">
              <a:lnSpc>
                <a:spcPct val="125454"/>
              </a:lnSpc>
              <a:spcBef>
                <a:spcPts val="0"/>
              </a:spcBef>
              <a:spcAft>
                <a:spcPts val="0"/>
              </a:spcAft>
              <a:buClr>
                <a:schemeClr val="dk1"/>
              </a:buClr>
              <a:buSzPts val="1200"/>
              <a:buFont typeface="Calibri"/>
              <a:buChar char="●"/>
            </a:pPr>
            <a:r>
              <a:rPr lang="nl-NL" sz="1200">
                <a:solidFill>
                  <a:schemeClr val="dk1"/>
                </a:solidFill>
                <a:latin typeface="Calibri"/>
                <a:ea typeface="Calibri"/>
                <a:cs typeface="Calibri"/>
                <a:sym typeface="Calibri"/>
              </a:rPr>
              <a:t>Beta version and first update launched in 2021</a:t>
            </a:r>
            <a:endParaRPr sz="1200">
              <a:solidFill>
                <a:schemeClr val="dk1"/>
              </a:solidFill>
              <a:latin typeface="Calibri"/>
              <a:ea typeface="Calibri"/>
              <a:cs typeface="Calibri"/>
              <a:sym typeface="Calibri"/>
            </a:endParaRPr>
          </a:p>
          <a:p>
            <a:pPr marL="457200" lvl="0" indent="-304800" algn="just" rtl="0">
              <a:lnSpc>
                <a:spcPct val="125454"/>
              </a:lnSpc>
              <a:spcBef>
                <a:spcPts val="0"/>
              </a:spcBef>
              <a:spcAft>
                <a:spcPts val="0"/>
              </a:spcAft>
              <a:buClr>
                <a:schemeClr val="dk1"/>
              </a:buClr>
              <a:buSzPts val="1200"/>
              <a:buFont typeface="Calibri"/>
              <a:buChar char="●"/>
            </a:pPr>
            <a:r>
              <a:rPr lang="nl-NL" sz="1200">
                <a:solidFill>
                  <a:schemeClr val="dk1"/>
                </a:solidFill>
                <a:latin typeface="Calibri"/>
                <a:ea typeface="Calibri"/>
                <a:cs typeface="Calibri"/>
                <a:sym typeface="Calibri"/>
              </a:rPr>
              <a:t>Ongoing development</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nl-NL" sz="1200" u="sng">
                <a:solidFill>
                  <a:schemeClr val="hlink"/>
                </a:solidFill>
                <a:hlinkClick r:id="rId4"/>
              </a:rPr>
              <a:t>https://ntdpreview.artrabbit.studio/</a:t>
            </a:r>
            <a:r>
              <a:rPr lang="nl-NL" sz="1200">
                <a:solidFill>
                  <a:schemeClr val="dk1"/>
                </a:solidFill>
              </a:rPr>
              <a:t> </a:t>
            </a:r>
            <a:endParaRPr sz="1200">
              <a:solidFill>
                <a:schemeClr val="dk1"/>
              </a:solidFill>
              <a:latin typeface="Calibri"/>
              <a:ea typeface="Calibri"/>
              <a:cs typeface="Calibri"/>
              <a:sym typeface="Calibri"/>
            </a:endParaRPr>
          </a:p>
          <a:p>
            <a:pPr marL="0" lvl="0" indent="0" algn="just" rtl="0">
              <a:lnSpc>
                <a:spcPct val="125454"/>
              </a:lnSpc>
              <a:spcBef>
                <a:spcPts val="0"/>
              </a:spcBef>
              <a:spcAft>
                <a:spcPts val="0"/>
              </a:spcAft>
              <a:buNone/>
            </a:pPr>
            <a:endParaRPr sz="1200">
              <a:solidFill>
                <a:schemeClr val="dk1"/>
              </a:solidFill>
              <a:latin typeface="Calibri"/>
              <a:ea typeface="Calibri"/>
              <a:cs typeface="Calibri"/>
              <a:sym typeface="Calibri"/>
            </a:endParaRPr>
          </a:p>
          <a:p>
            <a:pPr marL="45720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200">
              <a:latin typeface="Calibri"/>
              <a:ea typeface="Calibri"/>
              <a:cs typeface="Calibri"/>
              <a:sym typeface="Calibri"/>
            </a:endParaRPr>
          </a:p>
        </p:txBody>
      </p:sp>
      <p:pic>
        <p:nvPicPr>
          <p:cNvPr id="268" name="Google Shape;268;p26"/>
          <p:cNvPicPr preferRelativeResize="0"/>
          <p:nvPr/>
        </p:nvPicPr>
        <p:blipFill>
          <a:blip r:embed="rId5">
            <a:alphaModFix/>
          </a:blip>
          <a:stretch>
            <a:fillRect/>
          </a:stretch>
        </p:blipFill>
        <p:spPr>
          <a:xfrm>
            <a:off x="4572000" y="2116850"/>
            <a:ext cx="4370067" cy="29429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a:spLocks noGrp="1"/>
          </p:cNvSpPr>
          <p:nvPr>
            <p:ph type="title"/>
          </p:nvPr>
        </p:nvSpPr>
        <p:spPr>
          <a:xfrm>
            <a:off x="813600" y="97200"/>
            <a:ext cx="82920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solidFill>
                  <a:srgbClr val="000000"/>
                </a:solidFill>
                <a:latin typeface="Calibri"/>
                <a:ea typeface="Calibri"/>
                <a:cs typeface="Calibri"/>
                <a:sym typeface="Calibri"/>
              </a:rPr>
              <a:t>Case finding</a:t>
            </a:r>
            <a:endParaRPr sz="2600" b="1">
              <a:solidFill>
                <a:srgbClr val="000000"/>
              </a:solidFill>
              <a:latin typeface="Calibri"/>
              <a:ea typeface="Calibri"/>
              <a:cs typeface="Calibri"/>
              <a:sym typeface="Calibri"/>
            </a:endParaRPr>
          </a:p>
        </p:txBody>
      </p:sp>
      <p:sp>
        <p:nvSpPr>
          <p:cNvPr id="275" name="Google Shape;275;p2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12</a:t>
            </a:fld>
            <a:endParaRPr/>
          </a:p>
        </p:txBody>
      </p:sp>
      <p:sp>
        <p:nvSpPr>
          <p:cNvPr id="276" name="Google Shape;276;p27"/>
          <p:cNvSpPr txBox="1"/>
          <p:nvPr/>
        </p:nvSpPr>
        <p:spPr>
          <a:xfrm>
            <a:off x="0" y="876275"/>
            <a:ext cx="5833500" cy="41793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Resurgence rates</a:t>
            </a:r>
            <a:r>
              <a:rPr lang="nl-NL" sz="1500">
                <a:solidFill>
                  <a:schemeClr val="dk1"/>
                </a:solidFill>
                <a:latin typeface="Calibri"/>
                <a:ea typeface="Calibri"/>
                <a:cs typeface="Calibri"/>
                <a:sym typeface="Calibri"/>
              </a:rPr>
              <a:t> more difficult to estimate.</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Uncertainties</a:t>
            </a:r>
            <a:r>
              <a:rPr lang="nl-NL" sz="1500">
                <a:solidFill>
                  <a:schemeClr val="dk1"/>
                </a:solidFill>
                <a:latin typeface="Calibri"/>
                <a:ea typeface="Calibri"/>
                <a:cs typeface="Calibri"/>
                <a:sym typeface="Calibri"/>
              </a:rPr>
              <a:t> in natural history of infection (role of </a:t>
            </a:r>
            <a:r>
              <a:rPr lang="nl-NL" sz="1500" b="1">
                <a:solidFill>
                  <a:schemeClr val="dk1"/>
                </a:solidFill>
                <a:latin typeface="Calibri"/>
                <a:ea typeface="Calibri"/>
                <a:cs typeface="Calibri"/>
                <a:sym typeface="Calibri"/>
              </a:rPr>
              <a:t>asymptomatic</a:t>
            </a:r>
            <a:r>
              <a:rPr lang="nl-NL" sz="1500">
                <a:solidFill>
                  <a:schemeClr val="dk1"/>
                </a:solidFill>
                <a:latin typeface="Calibri"/>
                <a:ea typeface="Calibri"/>
                <a:cs typeface="Calibri"/>
                <a:sym typeface="Calibri"/>
              </a:rPr>
              <a:t> individuals, duration of </a:t>
            </a:r>
            <a:r>
              <a:rPr lang="nl-NL" sz="1500" b="1">
                <a:solidFill>
                  <a:schemeClr val="dk1"/>
                </a:solidFill>
                <a:latin typeface="Calibri"/>
                <a:ea typeface="Calibri"/>
                <a:cs typeface="Calibri"/>
                <a:sym typeface="Calibri"/>
              </a:rPr>
              <a:t>immunity</a:t>
            </a:r>
            <a:r>
              <a:rPr lang="nl-NL"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Number of </a:t>
            </a:r>
            <a:r>
              <a:rPr lang="nl-NL" sz="1500" b="1">
                <a:solidFill>
                  <a:schemeClr val="dk1"/>
                </a:solidFill>
                <a:latin typeface="Calibri"/>
                <a:ea typeface="Calibri"/>
                <a:cs typeface="Calibri"/>
                <a:sym typeface="Calibri"/>
              </a:rPr>
              <a:t>newly diagnosed cases</a:t>
            </a:r>
            <a:r>
              <a:rPr lang="nl-NL" sz="1500">
                <a:solidFill>
                  <a:schemeClr val="dk1"/>
                </a:solidFill>
                <a:latin typeface="Calibri"/>
                <a:ea typeface="Calibri"/>
                <a:cs typeface="Calibri"/>
                <a:sym typeface="Calibri"/>
              </a:rPr>
              <a:t> are a consequence not only of </a:t>
            </a:r>
            <a:r>
              <a:rPr lang="nl-NL" sz="1500" b="1">
                <a:solidFill>
                  <a:schemeClr val="dk1"/>
                </a:solidFill>
                <a:latin typeface="Calibri"/>
                <a:ea typeface="Calibri"/>
                <a:cs typeface="Calibri"/>
                <a:sym typeface="Calibri"/>
              </a:rPr>
              <a:t>new infections</a:t>
            </a:r>
            <a:r>
              <a:rPr lang="nl-NL" sz="1500">
                <a:solidFill>
                  <a:schemeClr val="dk1"/>
                </a:solidFill>
                <a:latin typeface="Calibri"/>
                <a:ea typeface="Calibri"/>
                <a:cs typeface="Calibri"/>
                <a:sym typeface="Calibri"/>
              </a:rPr>
              <a:t>, but also the </a:t>
            </a:r>
            <a:r>
              <a:rPr lang="nl-NL" sz="1500" b="1">
                <a:solidFill>
                  <a:schemeClr val="dk1"/>
                </a:solidFill>
                <a:latin typeface="Calibri"/>
                <a:ea typeface="Calibri"/>
                <a:cs typeface="Calibri"/>
                <a:sym typeface="Calibri"/>
              </a:rPr>
              <a:t>detection effort</a:t>
            </a:r>
            <a:r>
              <a:rPr lang="nl-NL"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COVID19-related interruptions </a:t>
            </a:r>
            <a:r>
              <a:rPr lang="nl-NL" sz="1500">
                <a:solidFill>
                  <a:schemeClr val="dk1"/>
                </a:solidFill>
                <a:latin typeface="Calibri"/>
                <a:ea typeface="Calibri"/>
                <a:cs typeface="Calibri"/>
                <a:sym typeface="Calibri"/>
              </a:rPr>
              <a:t>likely to lead to </a:t>
            </a:r>
            <a:r>
              <a:rPr lang="nl-NL" sz="1500" b="1">
                <a:solidFill>
                  <a:schemeClr val="dk1"/>
                </a:solidFill>
                <a:latin typeface="Calibri"/>
                <a:ea typeface="Calibri"/>
                <a:cs typeface="Calibri"/>
                <a:sym typeface="Calibri"/>
              </a:rPr>
              <a:t>fewer cases </a:t>
            </a:r>
            <a:r>
              <a:rPr lang="nl-NL" sz="1500">
                <a:solidFill>
                  <a:schemeClr val="dk1"/>
                </a:solidFill>
                <a:latin typeface="Calibri"/>
                <a:ea typeface="Calibri"/>
                <a:cs typeface="Calibri"/>
                <a:sym typeface="Calibri"/>
              </a:rPr>
              <a:t>being detected </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whereas the </a:t>
            </a:r>
            <a:r>
              <a:rPr lang="nl-NL" sz="1500" b="1">
                <a:solidFill>
                  <a:schemeClr val="dk1"/>
                </a:solidFill>
                <a:latin typeface="Calibri"/>
                <a:ea typeface="Calibri"/>
                <a:cs typeface="Calibri"/>
                <a:sym typeface="Calibri"/>
              </a:rPr>
              <a:t>true underlying rate </a:t>
            </a:r>
            <a:r>
              <a:rPr lang="nl-NL" sz="1500">
                <a:solidFill>
                  <a:schemeClr val="dk1"/>
                </a:solidFill>
                <a:latin typeface="Calibri"/>
                <a:ea typeface="Calibri"/>
                <a:cs typeface="Calibri"/>
                <a:sym typeface="Calibri"/>
              </a:rPr>
              <a:t>of new infections will likely increase</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Delays to goal will depend on the </a:t>
            </a:r>
            <a:r>
              <a:rPr lang="nl-NL" sz="1500" b="1">
                <a:solidFill>
                  <a:schemeClr val="dk1"/>
                </a:solidFill>
                <a:latin typeface="Calibri"/>
                <a:ea typeface="Calibri"/>
                <a:cs typeface="Calibri"/>
                <a:sym typeface="Calibri"/>
              </a:rPr>
              <a:t>phase of programme </a:t>
            </a:r>
            <a:r>
              <a:rPr lang="nl-NL" sz="1500">
                <a:solidFill>
                  <a:schemeClr val="dk1"/>
                </a:solidFill>
                <a:latin typeface="Calibri"/>
                <a:ea typeface="Calibri"/>
                <a:cs typeface="Calibri"/>
                <a:sym typeface="Calibri"/>
              </a:rPr>
              <a:t>and </a:t>
            </a:r>
            <a:r>
              <a:rPr lang="nl-NL" sz="1500" b="1">
                <a:solidFill>
                  <a:schemeClr val="dk1"/>
                </a:solidFill>
                <a:latin typeface="Calibri"/>
                <a:ea typeface="Calibri"/>
                <a:cs typeface="Calibri"/>
                <a:sym typeface="Calibri"/>
              </a:rPr>
              <a:t>transmission setting</a:t>
            </a: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Maintaining passive surveillance</a:t>
            </a:r>
            <a:r>
              <a:rPr lang="nl-NL" sz="1500">
                <a:solidFill>
                  <a:schemeClr val="dk1"/>
                </a:solidFill>
                <a:latin typeface="Calibri"/>
                <a:ea typeface="Calibri"/>
                <a:cs typeface="Calibri"/>
                <a:sym typeface="Calibri"/>
              </a:rPr>
              <a:t> followed by treatment can help prevent (temporary) increases in </a:t>
            </a:r>
            <a:r>
              <a:rPr lang="nl-NL" sz="1500" b="1">
                <a:solidFill>
                  <a:schemeClr val="dk1"/>
                </a:solidFill>
                <a:latin typeface="Calibri"/>
                <a:ea typeface="Calibri"/>
                <a:cs typeface="Calibri"/>
                <a:sym typeface="Calibri"/>
              </a:rPr>
              <a:t>mortality</a:t>
            </a: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Potential </a:t>
            </a:r>
            <a:r>
              <a:rPr lang="nl-NL" sz="1500" b="1">
                <a:solidFill>
                  <a:schemeClr val="dk1"/>
                </a:solidFill>
                <a:latin typeface="Calibri"/>
                <a:ea typeface="Calibri"/>
                <a:cs typeface="Calibri"/>
                <a:sym typeface="Calibri"/>
              </a:rPr>
              <a:t>mitigation strategies </a:t>
            </a:r>
            <a:r>
              <a:rPr lang="nl-NL" sz="1500">
                <a:solidFill>
                  <a:schemeClr val="dk1"/>
                </a:solidFill>
                <a:latin typeface="Calibri"/>
                <a:ea typeface="Calibri"/>
                <a:cs typeface="Calibri"/>
                <a:sym typeface="Calibri"/>
              </a:rPr>
              <a:t>include extending the duration or re-implementing active case detection and vector control</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277" name="Google Shape;277;p27"/>
          <p:cNvSpPr txBox="1"/>
          <p:nvPr/>
        </p:nvSpPr>
        <p:spPr>
          <a:xfrm>
            <a:off x="5079830" y="4835575"/>
            <a:ext cx="40326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100">
                <a:latin typeface="Calibri"/>
                <a:ea typeface="Calibri"/>
                <a:cs typeface="Calibri"/>
                <a:sym typeface="Calibri"/>
              </a:rPr>
              <a:t>Adapted from Coffeng et al Journal of infectious diseases 2019</a:t>
            </a:r>
            <a:endParaRPr sz="1100">
              <a:latin typeface="Calibri"/>
              <a:ea typeface="Calibri"/>
              <a:cs typeface="Calibri"/>
              <a:sym typeface="Calibri"/>
            </a:endParaRPr>
          </a:p>
        </p:txBody>
      </p:sp>
      <p:pic>
        <p:nvPicPr>
          <p:cNvPr id="278" name="Google Shape;278;p27"/>
          <p:cNvPicPr preferRelativeResize="0"/>
          <p:nvPr/>
        </p:nvPicPr>
        <p:blipFill>
          <a:blip r:embed="rId3">
            <a:alphaModFix/>
          </a:blip>
          <a:stretch>
            <a:fillRect/>
          </a:stretch>
        </p:blipFill>
        <p:spPr>
          <a:xfrm>
            <a:off x="5695500" y="1419193"/>
            <a:ext cx="3310499" cy="2570932"/>
          </a:xfrm>
          <a:prstGeom prst="rect">
            <a:avLst/>
          </a:prstGeom>
          <a:noFill/>
          <a:ln>
            <a:noFill/>
          </a:ln>
        </p:spPr>
      </p:pic>
      <p:sp>
        <p:nvSpPr>
          <p:cNvPr id="279" name="Google Shape;279;p27"/>
          <p:cNvSpPr txBox="1"/>
          <p:nvPr/>
        </p:nvSpPr>
        <p:spPr>
          <a:xfrm>
            <a:off x="6419775" y="960000"/>
            <a:ext cx="7226100" cy="8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True incidence</a:t>
            </a:r>
            <a:endParaRPr>
              <a:latin typeface="Calibri"/>
              <a:ea typeface="Calibri"/>
              <a:cs typeface="Calibri"/>
              <a:sym typeface="Calibri"/>
            </a:endParaRPr>
          </a:p>
        </p:txBody>
      </p:sp>
      <p:sp>
        <p:nvSpPr>
          <p:cNvPr id="280" name="Google Shape;280;p27"/>
          <p:cNvSpPr txBox="1"/>
          <p:nvPr/>
        </p:nvSpPr>
        <p:spPr>
          <a:xfrm>
            <a:off x="5284750" y="819150"/>
            <a:ext cx="7226100" cy="8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Cases diagnosed</a:t>
            </a:r>
            <a:endParaRPr>
              <a:latin typeface="Calibri"/>
              <a:ea typeface="Calibri"/>
              <a:cs typeface="Calibri"/>
              <a:sym typeface="Calibri"/>
            </a:endParaRPr>
          </a:p>
        </p:txBody>
      </p:sp>
      <p:sp>
        <p:nvSpPr>
          <p:cNvPr id="281" name="Google Shape;281;p27"/>
          <p:cNvSpPr txBox="1"/>
          <p:nvPr/>
        </p:nvSpPr>
        <p:spPr>
          <a:xfrm>
            <a:off x="7686675" y="960000"/>
            <a:ext cx="15624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Deaths due to untreated VL</a:t>
            </a:r>
            <a:endParaRPr>
              <a:latin typeface="Calibri"/>
              <a:ea typeface="Calibri"/>
              <a:cs typeface="Calibri"/>
              <a:sym typeface="Calibri"/>
            </a:endParaRPr>
          </a:p>
        </p:txBody>
      </p:sp>
      <p:cxnSp>
        <p:nvCxnSpPr>
          <p:cNvPr id="282" name="Google Shape;282;p27"/>
          <p:cNvCxnSpPr/>
          <p:nvPr/>
        </p:nvCxnSpPr>
        <p:spPr>
          <a:xfrm flipH="1">
            <a:off x="6419775" y="1257300"/>
            <a:ext cx="85800" cy="961800"/>
          </a:xfrm>
          <a:prstGeom prst="straightConnector1">
            <a:avLst/>
          </a:prstGeom>
          <a:noFill/>
          <a:ln w="9525" cap="flat" cmpd="sng">
            <a:solidFill>
              <a:schemeClr val="dk2"/>
            </a:solidFill>
            <a:prstDash val="solid"/>
            <a:round/>
            <a:headEnd type="none" w="med" len="med"/>
            <a:tailEnd type="none" w="med" len="med"/>
          </a:ln>
        </p:spPr>
      </p:cxnSp>
      <p:cxnSp>
        <p:nvCxnSpPr>
          <p:cNvPr id="283" name="Google Shape;283;p27"/>
          <p:cNvCxnSpPr/>
          <p:nvPr/>
        </p:nvCxnSpPr>
        <p:spPr>
          <a:xfrm>
            <a:off x="5657850" y="1095375"/>
            <a:ext cx="647700" cy="1676400"/>
          </a:xfrm>
          <a:prstGeom prst="straightConnector1">
            <a:avLst/>
          </a:prstGeom>
          <a:noFill/>
          <a:ln w="9525" cap="flat" cmpd="sng">
            <a:solidFill>
              <a:schemeClr val="dk2"/>
            </a:solidFill>
            <a:prstDash val="solid"/>
            <a:round/>
            <a:headEnd type="none" w="med" len="med"/>
            <a:tailEnd type="none" w="med" len="med"/>
          </a:ln>
        </p:spPr>
      </p:cxnSp>
      <p:cxnSp>
        <p:nvCxnSpPr>
          <p:cNvPr id="284" name="Google Shape;284;p27"/>
          <p:cNvCxnSpPr>
            <a:stCxn id="281" idx="1"/>
          </p:cNvCxnSpPr>
          <p:nvPr/>
        </p:nvCxnSpPr>
        <p:spPr>
          <a:xfrm flipH="1">
            <a:off x="6505575" y="1240650"/>
            <a:ext cx="1181100" cy="1436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813600" y="97200"/>
            <a:ext cx="82920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solidFill>
                  <a:srgbClr val="000000"/>
                </a:solidFill>
                <a:latin typeface="Calibri"/>
                <a:ea typeface="Calibri"/>
                <a:cs typeface="Calibri"/>
                <a:sym typeface="Calibri"/>
              </a:rPr>
              <a:t>Case finding</a:t>
            </a:r>
            <a:endParaRPr sz="2600" b="1">
              <a:solidFill>
                <a:srgbClr val="000000"/>
              </a:solidFill>
              <a:latin typeface="Calibri"/>
              <a:ea typeface="Calibri"/>
              <a:cs typeface="Calibri"/>
              <a:sym typeface="Calibri"/>
            </a:endParaRPr>
          </a:p>
        </p:txBody>
      </p:sp>
      <p:sp>
        <p:nvSpPr>
          <p:cNvPr id="291" name="Google Shape;291;p28"/>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13</a:t>
            </a:fld>
            <a:endParaRPr/>
          </a:p>
        </p:txBody>
      </p:sp>
      <p:sp>
        <p:nvSpPr>
          <p:cNvPr id="292" name="Google Shape;292;p28"/>
          <p:cNvSpPr txBox="1"/>
          <p:nvPr/>
        </p:nvSpPr>
        <p:spPr>
          <a:xfrm>
            <a:off x="0" y="876275"/>
            <a:ext cx="5833500" cy="41793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Resurgence rates</a:t>
            </a:r>
            <a:r>
              <a:rPr lang="nl-NL" sz="1500">
                <a:solidFill>
                  <a:schemeClr val="dk1"/>
                </a:solidFill>
                <a:latin typeface="Calibri"/>
                <a:ea typeface="Calibri"/>
                <a:cs typeface="Calibri"/>
                <a:sym typeface="Calibri"/>
              </a:rPr>
              <a:t> more difficult to estimate.</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Uncertainties</a:t>
            </a:r>
            <a:r>
              <a:rPr lang="nl-NL" sz="1500">
                <a:solidFill>
                  <a:schemeClr val="dk1"/>
                </a:solidFill>
                <a:latin typeface="Calibri"/>
                <a:ea typeface="Calibri"/>
                <a:cs typeface="Calibri"/>
                <a:sym typeface="Calibri"/>
              </a:rPr>
              <a:t> in natural history of infection (role of </a:t>
            </a:r>
            <a:r>
              <a:rPr lang="nl-NL" sz="1500" b="1">
                <a:solidFill>
                  <a:schemeClr val="dk1"/>
                </a:solidFill>
                <a:latin typeface="Calibri"/>
                <a:ea typeface="Calibri"/>
                <a:cs typeface="Calibri"/>
                <a:sym typeface="Calibri"/>
              </a:rPr>
              <a:t>asymptomatic</a:t>
            </a:r>
            <a:r>
              <a:rPr lang="nl-NL" sz="1500">
                <a:solidFill>
                  <a:schemeClr val="dk1"/>
                </a:solidFill>
                <a:latin typeface="Calibri"/>
                <a:ea typeface="Calibri"/>
                <a:cs typeface="Calibri"/>
                <a:sym typeface="Calibri"/>
              </a:rPr>
              <a:t> individuals, duration of </a:t>
            </a:r>
            <a:r>
              <a:rPr lang="nl-NL" sz="1500" b="1">
                <a:solidFill>
                  <a:schemeClr val="dk1"/>
                </a:solidFill>
                <a:latin typeface="Calibri"/>
                <a:ea typeface="Calibri"/>
                <a:cs typeface="Calibri"/>
                <a:sym typeface="Calibri"/>
              </a:rPr>
              <a:t>immunity</a:t>
            </a:r>
            <a:r>
              <a:rPr lang="nl-NL"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Number of </a:t>
            </a:r>
            <a:r>
              <a:rPr lang="nl-NL" sz="1500" b="1">
                <a:solidFill>
                  <a:schemeClr val="dk1"/>
                </a:solidFill>
                <a:latin typeface="Calibri"/>
                <a:ea typeface="Calibri"/>
                <a:cs typeface="Calibri"/>
                <a:sym typeface="Calibri"/>
              </a:rPr>
              <a:t>newly diagnosed cases</a:t>
            </a:r>
            <a:r>
              <a:rPr lang="nl-NL" sz="1500">
                <a:solidFill>
                  <a:schemeClr val="dk1"/>
                </a:solidFill>
                <a:latin typeface="Calibri"/>
                <a:ea typeface="Calibri"/>
                <a:cs typeface="Calibri"/>
                <a:sym typeface="Calibri"/>
              </a:rPr>
              <a:t> are a consequence not only of </a:t>
            </a:r>
            <a:r>
              <a:rPr lang="nl-NL" sz="1500" b="1">
                <a:solidFill>
                  <a:schemeClr val="dk1"/>
                </a:solidFill>
                <a:latin typeface="Calibri"/>
                <a:ea typeface="Calibri"/>
                <a:cs typeface="Calibri"/>
                <a:sym typeface="Calibri"/>
              </a:rPr>
              <a:t>new infections</a:t>
            </a:r>
            <a:r>
              <a:rPr lang="nl-NL" sz="1500">
                <a:solidFill>
                  <a:schemeClr val="dk1"/>
                </a:solidFill>
                <a:latin typeface="Calibri"/>
                <a:ea typeface="Calibri"/>
                <a:cs typeface="Calibri"/>
                <a:sym typeface="Calibri"/>
              </a:rPr>
              <a:t>, but also the </a:t>
            </a:r>
            <a:r>
              <a:rPr lang="nl-NL" sz="1500" b="1">
                <a:solidFill>
                  <a:schemeClr val="dk1"/>
                </a:solidFill>
                <a:latin typeface="Calibri"/>
                <a:ea typeface="Calibri"/>
                <a:cs typeface="Calibri"/>
                <a:sym typeface="Calibri"/>
              </a:rPr>
              <a:t>detection effort</a:t>
            </a:r>
            <a:r>
              <a:rPr lang="nl-NL"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COVID19-related interruptions </a:t>
            </a:r>
            <a:r>
              <a:rPr lang="nl-NL" sz="1500">
                <a:solidFill>
                  <a:schemeClr val="dk1"/>
                </a:solidFill>
                <a:latin typeface="Calibri"/>
                <a:ea typeface="Calibri"/>
                <a:cs typeface="Calibri"/>
                <a:sym typeface="Calibri"/>
              </a:rPr>
              <a:t>likely to lead to </a:t>
            </a:r>
            <a:r>
              <a:rPr lang="nl-NL" sz="1500" b="1">
                <a:solidFill>
                  <a:schemeClr val="dk1"/>
                </a:solidFill>
                <a:latin typeface="Calibri"/>
                <a:ea typeface="Calibri"/>
                <a:cs typeface="Calibri"/>
                <a:sym typeface="Calibri"/>
              </a:rPr>
              <a:t>fewer cases </a:t>
            </a:r>
            <a:r>
              <a:rPr lang="nl-NL" sz="1500">
                <a:solidFill>
                  <a:schemeClr val="dk1"/>
                </a:solidFill>
                <a:latin typeface="Calibri"/>
                <a:ea typeface="Calibri"/>
                <a:cs typeface="Calibri"/>
                <a:sym typeface="Calibri"/>
              </a:rPr>
              <a:t>being detected </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whereas the </a:t>
            </a:r>
            <a:r>
              <a:rPr lang="nl-NL" sz="1500" b="1">
                <a:solidFill>
                  <a:schemeClr val="dk1"/>
                </a:solidFill>
                <a:latin typeface="Calibri"/>
                <a:ea typeface="Calibri"/>
                <a:cs typeface="Calibri"/>
                <a:sym typeface="Calibri"/>
              </a:rPr>
              <a:t>true underlying rate </a:t>
            </a:r>
            <a:r>
              <a:rPr lang="nl-NL" sz="1500">
                <a:solidFill>
                  <a:schemeClr val="dk1"/>
                </a:solidFill>
                <a:latin typeface="Calibri"/>
                <a:ea typeface="Calibri"/>
                <a:cs typeface="Calibri"/>
                <a:sym typeface="Calibri"/>
              </a:rPr>
              <a:t>of new infections will likely increase</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Delays to goal will depend on the </a:t>
            </a:r>
            <a:r>
              <a:rPr lang="nl-NL" sz="1500" b="1">
                <a:solidFill>
                  <a:schemeClr val="dk1"/>
                </a:solidFill>
                <a:latin typeface="Calibri"/>
                <a:ea typeface="Calibri"/>
                <a:cs typeface="Calibri"/>
                <a:sym typeface="Calibri"/>
              </a:rPr>
              <a:t>phase of programme </a:t>
            </a:r>
            <a:r>
              <a:rPr lang="nl-NL" sz="1500">
                <a:solidFill>
                  <a:schemeClr val="dk1"/>
                </a:solidFill>
                <a:latin typeface="Calibri"/>
                <a:ea typeface="Calibri"/>
                <a:cs typeface="Calibri"/>
                <a:sym typeface="Calibri"/>
              </a:rPr>
              <a:t>and </a:t>
            </a:r>
            <a:r>
              <a:rPr lang="nl-NL" sz="1500" b="1">
                <a:solidFill>
                  <a:schemeClr val="dk1"/>
                </a:solidFill>
                <a:latin typeface="Calibri"/>
                <a:ea typeface="Calibri"/>
                <a:cs typeface="Calibri"/>
                <a:sym typeface="Calibri"/>
              </a:rPr>
              <a:t>transmission setting</a:t>
            </a: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Maintaining passive surveillance</a:t>
            </a:r>
            <a:r>
              <a:rPr lang="nl-NL" sz="1500">
                <a:solidFill>
                  <a:schemeClr val="dk1"/>
                </a:solidFill>
                <a:latin typeface="Calibri"/>
                <a:ea typeface="Calibri"/>
                <a:cs typeface="Calibri"/>
                <a:sym typeface="Calibri"/>
              </a:rPr>
              <a:t> followed by treatment can help prevent (temporary) increases in </a:t>
            </a:r>
            <a:r>
              <a:rPr lang="nl-NL" sz="1500" b="1">
                <a:solidFill>
                  <a:schemeClr val="dk1"/>
                </a:solidFill>
                <a:latin typeface="Calibri"/>
                <a:ea typeface="Calibri"/>
                <a:cs typeface="Calibri"/>
                <a:sym typeface="Calibri"/>
              </a:rPr>
              <a:t>mortality</a:t>
            </a: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Potential </a:t>
            </a:r>
            <a:r>
              <a:rPr lang="nl-NL" sz="1500" b="1">
                <a:solidFill>
                  <a:schemeClr val="dk1"/>
                </a:solidFill>
                <a:latin typeface="Calibri"/>
                <a:ea typeface="Calibri"/>
                <a:cs typeface="Calibri"/>
                <a:sym typeface="Calibri"/>
              </a:rPr>
              <a:t>mitigation strategies </a:t>
            </a:r>
            <a:r>
              <a:rPr lang="nl-NL" sz="1500">
                <a:solidFill>
                  <a:schemeClr val="dk1"/>
                </a:solidFill>
                <a:latin typeface="Calibri"/>
                <a:ea typeface="Calibri"/>
                <a:cs typeface="Calibri"/>
                <a:sym typeface="Calibri"/>
              </a:rPr>
              <a:t>include extending the duration or re-implementing active case detection and vector control</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293" name="Google Shape;293;p28"/>
          <p:cNvSpPr txBox="1"/>
          <p:nvPr/>
        </p:nvSpPr>
        <p:spPr>
          <a:xfrm>
            <a:off x="5079830" y="4835575"/>
            <a:ext cx="40326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100">
                <a:latin typeface="Calibri"/>
                <a:ea typeface="Calibri"/>
                <a:cs typeface="Calibri"/>
                <a:sym typeface="Calibri"/>
              </a:rPr>
              <a:t>Adapted from Coffeng et al Journal of infectious diseases 2019</a:t>
            </a:r>
            <a:endParaRPr sz="1100">
              <a:latin typeface="Calibri"/>
              <a:ea typeface="Calibri"/>
              <a:cs typeface="Calibri"/>
              <a:sym typeface="Calibri"/>
            </a:endParaRPr>
          </a:p>
        </p:txBody>
      </p:sp>
      <p:pic>
        <p:nvPicPr>
          <p:cNvPr id="294" name="Google Shape;294;p28"/>
          <p:cNvPicPr preferRelativeResize="0"/>
          <p:nvPr/>
        </p:nvPicPr>
        <p:blipFill>
          <a:blip r:embed="rId3">
            <a:alphaModFix/>
          </a:blip>
          <a:stretch>
            <a:fillRect/>
          </a:stretch>
        </p:blipFill>
        <p:spPr>
          <a:xfrm>
            <a:off x="5695500" y="1419193"/>
            <a:ext cx="3310499" cy="2570932"/>
          </a:xfrm>
          <a:prstGeom prst="rect">
            <a:avLst/>
          </a:prstGeom>
          <a:noFill/>
          <a:ln>
            <a:noFill/>
          </a:ln>
        </p:spPr>
      </p:pic>
      <p:sp>
        <p:nvSpPr>
          <p:cNvPr id="295" name="Google Shape;295;p28"/>
          <p:cNvSpPr txBox="1"/>
          <p:nvPr/>
        </p:nvSpPr>
        <p:spPr>
          <a:xfrm>
            <a:off x="6419775" y="960000"/>
            <a:ext cx="7226100" cy="8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True incidence</a:t>
            </a:r>
            <a:endParaRPr>
              <a:latin typeface="Calibri"/>
              <a:ea typeface="Calibri"/>
              <a:cs typeface="Calibri"/>
              <a:sym typeface="Calibri"/>
            </a:endParaRPr>
          </a:p>
        </p:txBody>
      </p:sp>
      <p:sp>
        <p:nvSpPr>
          <p:cNvPr id="296" name="Google Shape;296;p28"/>
          <p:cNvSpPr txBox="1"/>
          <p:nvPr/>
        </p:nvSpPr>
        <p:spPr>
          <a:xfrm>
            <a:off x="5284750" y="819150"/>
            <a:ext cx="7226100" cy="8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Cases diagnosed</a:t>
            </a:r>
            <a:endParaRPr>
              <a:latin typeface="Calibri"/>
              <a:ea typeface="Calibri"/>
              <a:cs typeface="Calibri"/>
              <a:sym typeface="Calibri"/>
            </a:endParaRPr>
          </a:p>
        </p:txBody>
      </p:sp>
      <p:sp>
        <p:nvSpPr>
          <p:cNvPr id="297" name="Google Shape;297;p28"/>
          <p:cNvSpPr txBox="1"/>
          <p:nvPr/>
        </p:nvSpPr>
        <p:spPr>
          <a:xfrm>
            <a:off x="7686675" y="960000"/>
            <a:ext cx="15624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Deaths due to untreated VL</a:t>
            </a:r>
            <a:endParaRPr>
              <a:latin typeface="Calibri"/>
              <a:ea typeface="Calibri"/>
              <a:cs typeface="Calibri"/>
              <a:sym typeface="Calibri"/>
            </a:endParaRPr>
          </a:p>
        </p:txBody>
      </p:sp>
      <p:cxnSp>
        <p:nvCxnSpPr>
          <p:cNvPr id="298" name="Google Shape;298;p28"/>
          <p:cNvCxnSpPr/>
          <p:nvPr/>
        </p:nvCxnSpPr>
        <p:spPr>
          <a:xfrm flipH="1">
            <a:off x="6419775" y="1257300"/>
            <a:ext cx="85800" cy="96180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28"/>
          <p:cNvCxnSpPr/>
          <p:nvPr/>
        </p:nvCxnSpPr>
        <p:spPr>
          <a:xfrm>
            <a:off x="5657850" y="1095375"/>
            <a:ext cx="647700" cy="167640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28"/>
          <p:cNvCxnSpPr>
            <a:stCxn id="297" idx="1"/>
          </p:cNvCxnSpPr>
          <p:nvPr/>
        </p:nvCxnSpPr>
        <p:spPr>
          <a:xfrm flipH="1">
            <a:off x="6505575" y="1240650"/>
            <a:ext cx="1181100" cy="1436100"/>
          </a:xfrm>
          <a:prstGeom prst="straightConnector1">
            <a:avLst/>
          </a:prstGeom>
          <a:noFill/>
          <a:ln w="9525" cap="flat" cmpd="sng">
            <a:solidFill>
              <a:schemeClr val="dk2"/>
            </a:solidFill>
            <a:prstDash val="solid"/>
            <a:round/>
            <a:headEnd type="none" w="med" len="med"/>
            <a:tailEnd type="none" w="med" len="med"/>
          </a:ln>
        </p:spPr>
      </p:cxnSp>
      <p:sp>
        <p:nvSpPr>
          <p:cNvPr id="301" name="Google Shape;301;p28"/>
          <p:cNvSpPr txBox="1"/>
          <p:nvPr/>
        </p:nvSpPr>
        <p:spPr>
          <a:xfrm>
            <a:off x="5657850" y="4023050"/>
            <a:ext cx="2028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chemeClr val="accent6"/>
                </a:solidFill>
                <a:latin typeface="Calibri"/>
                <a:ea typeface="Calibri"/>
                <a:cs typeface="Calibri"/>
                <a:sym typeface="Calibri"/>
              </a:rPr>
              <a:t>Increased case detection leads to reduction in transmission</a:t>
            </a:r>
            <a:endParaRPr>
              <a:solidFill>
                <a:schemeClr val="accent6"/>
              </a:solidFill>
              <a:latin typeface="Calibri"/>
              <a:ea typeface="Calibri"/>
              <a:cs typeface="Calibri"/>
              <a:sym typeface="Calibri"/>
            </a:endParaRPr>
          </a:p>
        </p:txBody>
      </p:sp>
      <p:cxnSp>
        <p:nvCxnSpPr>
          <p:cNvPr id="302" name="Google Shape;302;p28"/>
          <p:cNvCxnSpPr/>
          <p:nvPr/>
        </p:nvCxnSpPr>
        <p:spPr>
          <a:xfrm rot="10800000" flipH="1">
            <a:off x="6021650" y="2396025"/>
            <a:ext cx="476700" cy="1530600"/>
          </a:xfrm>
          <a:prstGeom prst="straightConnector1">
            <a:avLst/>
          </a:prstGeom>
          <a:noFill/>
          <a:ln w="9525" cap="flat" cmpd="sng">
            <a:solidFill>
              <a:schemeClr val="accent6"/>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9"/>
          <p:cNvSpPr txBox="1">
            <a:spLocks noGrp="1"/>
          </p:cNvSpPr>
          <p:nvPr>
            <p:ph type="title"/>
          </p:nvPr>
        </p:nvSpPr>
        <p:spPr>
          <a:xfrm>
            <a:off x="813600" y="97200"/>
            <a:ext cx="82920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solidFill>
                  <a:srgbClr val="000000"/>
                </a:solidFill>
                <a:latin typeface="Calibri"/>
                <a:ea typeface="Calibri"/>
                <a:cs typeface="Calibri"/>
                <a:sym typeface="Calibri"/>
              </a:rPr>
              <a:t>Case finding</a:t>
            </a:r>
            <a:endParaRPr sz="2600" b="1">
              <a:solidFill>
                <a:srgbClr val="000000"/>
              </a:solidFill>
              <a:latin typeface="Calibri"/>
              <a:ea typeface="Calibri"/>
              <a:cs typeface="Calibri"/>
              <a:sym typeface="Calibri"/>
            </a:endParaRPr>
          </a:p>
        </p:txBody>
      </p:sp>
      <p:sp>
        <p:nvSpPr>
          <p:cNvPr id="309" name="Google Shape;309;p29"/>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14</a:t>
            </a:fld>
            <a:endParaRPr/>
          </a:p>
        </p:txBody>
      </p:sp>
      <p:sp>
        <p:nvSpPr>
          <p:cNvPr id="310" name="Google Shape;310;p29"/>
          <p:cNvSpPr txBox="1"/>
          <p:nvPr/>
        </p:nvSpPr>
        <p:spPr>
          <a:xfrm>
            <a:off x="0" y="876275"/>
            <a:ext cx="5833500" cy="41793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Resurgence rates</a:t>
            </a:r>
            <a:r>
              <a:rPr lang="nl-NL" sz="1500">
                <a:solidFill>
                  <a:schemeClr val="dk1"/>
                </a:solidFill>
                <a:latin typeface="Calibri"/>
                <a:ea typeface="Calibri"/>
                <a:cs typeface="Calibri"/>
                <a:sym typeface="Calibri"/>
              </a:rPr>
              <a:t> more difficult to estimate.</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Uncertainties</a:t>
            </a:r>
            <a:r>
              <a:rPr lang="nl-NL" sz="1500">
                <a:solidFill>
                  <a:schemeClr val="dk1"/>
                </a:solidFill>
                <a:latin typeface="Calibri"/>
                <a:ea typeface="Calibri"/>
                <a:cs typeface="Calibri"/>
                <a:sym typeface="Calibri"/>
              </a:rPr>
              <a:t> in natural history of infection (role of </a:t>
            </a:r>
            <a:r>
              <a:rPr lang="nl-NL" sz="1500" b="1">
                <a:solidFill>
                  <a:schemeClr val="dk1"/>
                </a:solidFill>
                <a:latin typeface="Calibri"/>
                <a:ea typeface="Calibri"/>
                <a:cs typeface="Calibri"/>
                <a:sym typeface="Calibri"/>
              </a:rPr>
              <a:t>asymptomatic</a:t>
            </a:r>
            <a:r>
              <a:rPr lang="nl-NL" sz="1500">
                <a:solidFill>
                  <a:schemeClr val="dk1"/>
                </a:solidFill>
                <a:latin typeface="Calibri"/>
                <a:ea typeface="Calibri"/>
                <a:cs typeface="Calibri"/>
                <a:sym typeface="Calibri"/>
              </a:rPr>
              <a:t> individuals, duration of </a:t>
            </a:r>
            <a:r>
              <a:rPr lang="nl-NL" sz="1500" b="1">
                <a:solidFill>
                  <a:schemeClr val="dk1"/>
                </a:solidFill>
                <a:latin typeface="Calibri"/>
                <a:ea typeface="Calibri"/>
                <a:cs typeface="Calibri"/>
                <a:sym typeface="Calibri"/>
              </a:rPr>
              <a:t>immunity</a:t>
            </a:r>
            <a:r>
              <a:rPr lang="nl-NL"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Number of </a:t>
            </a:r>
            <a:r>
              <a:rPr lang="nl-NL" sz="1500" b="1">
                <a:solidFill>
                  <a:schemeClr val="dk1"/>
                </a:solidFill>
                <a:latin typeface="Calibri"/>
                <a:ea typeface="Calibri"/>
                <a:cs typeface="Calibri"/>
                <a:sym typeface="Calibri"/>
              </a:rPr>
              <a:t>newly diagnosed cases</a:t>
            </a:r>
            <a:r>
              <a:rPr lang="nl-NL" sz="1500">
                <a:solidFill>
                  <a:schemeClr val="dk1"/>
                </a:solidFill>
                <a:latin typeface="Calibri"/>
                <a:ea typeface="Calibri"/>
                <a:cs typeface="Calibri"/>
                <a:sym typeface="Calibri"/>
              </a:rPr>
              <a:t> are a consequence not only of </a:t>
            </a:r>
            <a:r>
              <a:rPr lang="nl-NL" sz="1500" b="1">
                <a:solidFill>
                  <a:schemeClr val="dk1"/>
                </a:solidFill>
                <a:latin typeface="Calibri"/>
                <a:ea typeface="Calibri"/>
                <a:cs typeface="Calibri"/>
                <a:sym typeface="Calibri"/>
              </a:rPr>
              <a:t>new infections</a:t>
            </a:r>
            <a:r>
              <a:rPr lang="nl-NL" sz="1500">
                <a:solidFill>
                  <a:schemeClr val="dk1"/>
                </a:solidFill>
                <a:latin typeface="Calibri"/>
                <a:ea typeface="Calibri"/>
                <a:cs typeface="Calibri"/>
                <a:sym typeface="Calibri"/>
              </a:rPr>
              <a:t>, but also the </a:t>
            </a:r>
            <a:r>
              <a:rPr lang="nl-NL" sz="1500" b="1">
                <a:solidFill>
                  <a:schemeClr val="dk1"/>
                </a:solidFill>
                <a:latin typeface="Calibri"/>
                <a:ea typeface="Calibri"/>
                <a:cs typeface="Calibri"/>
                <a:sym typeface="Calibri"/>
              </a:rPr>
              <a:t>detection effort</a:t>
            </a:r>
            <a:r>
              <a:rPr lang="nl-NL"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COVID19-related interruptions </a:t>
            </a:r>
            <a:r>
              <a:rPr lang="nl-NL" sz="1500">
                <a:solidFill>
                  <a:schemeClr val="dk1"/>
                </a:solidFill>
                <a:latin typeface="Calibri"/>
                <a:ea typeface="Calibri"/>
                <a:cs typeface="Calibri"/>
                <a:sym typeface="Calibri"/>
              </a:rPr>
              <a:t>likely to lead to </a:t>
            </a:r>
            <a:r>
              <a:rPr lang="nl-NL" sz="1500" b="1">
                <a:solidFill>
                  <a:schemeClr val="dk1"/>
                </a:solidFill>
                <a:latin typeface="Calibri"/>
                <a:ea typeface="Calibri"/>
                <a:cs typeface="Calibri"/>
                <a:sym typeface="Calibri"/>
              </a:rPr>
              <a:t>fewer cases </a:t>
            </a:r>
            <a:r>
              <a:rPr lang="nl-NL" sz="1500">
                <a:solidFill>
                  <a:schemeClr val="dk1"/>
                </a:solidFill>
                <a:latin typeface="Calibri"/>
                <a:ea typeface="Calibri"/>
                <a:cs typeface="Calibri"/>
                <a:sym typeface="Calibri"/>
              </a:rPr>
              <a:t>being detected </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whereas the </a:t>
            </a:r>
            <a:r>
              <a:rPr lang="nl-NL" sz="1500" b="1">
                <a:solidFill>
                  <a:schemeClr val="dk1"/>
                </a:solidFill>
                <a:latin typeface="Calibri"/>
                <a:ea typeface="Calibri"/>
                <a:cs typeface="Calibri"/>
                <a:sym typeface="Calibri"/>
              </a:rPr>
              <a:t>true underlying rate </a:t>
            </a:r>
            <a:r>
              <a:rPr lang="nl-NL" sz="1500">
                <a:solidFill>
                  <a:schemeClr val="dk1"/>
                </a:solidFill>
                <a:latin typeface="Calibri"/>
                <a:ea typeface="Calibri"/>
                <a:cs typeface="Calibri"/>
                <a:sym typeface="Calibri"/>
              </a:rPr>
              <a:t>of new infections will likely increase</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Delays to goal will depend on the </a:t>
            </a:r>
            <a:r>
              <a:rPr lang="nl-NL" sz="1500" b="1">
                <a:solidFill>
                  <a:schemeClr val="dk1"/>
                </a:solidFill>
                <a:latin typeface="Calibri"/>
                <a:ea typeface="Calibri"/>
                <a:cs typeface="Calibri"/>
                <a:sym typeface="Calibri"/>
              </a:rPr>
              <a:t>phase of programme </a:t>
            </a:r>
            <a:r>
              <a:rPr lang="nl-NL" sz="1500">
                <a:solidFill>
                  <a:schemeClr val="dk1"/>
                </a:solidFill>
                <a:latin typeface="Calibri"/>
                <a:ea typeface="Calibri"/>
                <a:cs typeface="Calibri"/>
                <a:sym typeface="Calibri"/>
              </a:rPr>
              <a:t>and </a:t>
            </a:r>
            <a:r>
              <a:rPr lang="nl-NL" sz="1500" b="1">
                <a:solidFill>
                  <a:schemeClr val="dk1"/>
                </a:solidFill>
                <a:latin typeface="Calibri"/>
                <a:ea typeface="Calibri"/>
                <a:cs typeface="Calibri"/>
                <a:sym typeface="Calibri"/>
              </a:rPr>
              <a:t>transmission setting</a:t>
            </a: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b="1">
                <a:solidFill>
                  <a:schemeClr val="dk1"/>
                </a:solidFill>
                <a:latin typeface="Calibri"/>
                <a:ea typeface="Calibri"/>
                <a:cs typeface="Calibri"/>
                <a:sym typeface="Calibri"/>
              </a:rPr>
              <a:t>Maintaining passive surveillance</a:t>
            </a:r>
            <a:r>
              <a:rPr lang="nl-NL" sz="1500">
                <a:solidFill>
                  <a:schemeClr val="dk1"/>
                </a:solidFill>
                <a:latin typeface="Calibri"/>
                <a:ea typeface="Calibri"/>
                <a:cs typeface="Calibri"/>
                <a:sym typeface="Calibri"/>
              </a:rPr>
              <a:t> followed by treatment can help prevent (temporary) increases in </a:t>
            </a:r>
            <a:r>
              <a:rPr lang="nl-NL" sz="1500" b="1">
                <a:solidFill>
                  <a:schemeClr val="dk1"/>
                </a:solidFill>
                <a:latin typeface="Calibri"/>
                <a:ea typeface="Calibri"/>
                <a:cs typeface="Calibri"/>
                <a:sym typeface="Calibri"/>
              </a:rPr>
              <a:t>mortality</a:t>
            </a: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nl-NL" sz="1500">
                <a:solidFill>
                  <a:schemeClr val="dk1"/>
                </a:solidFill>
                <a:latin typeface="Calibri"/>
                <a:ea typeface="Calibri"/>
                <a:cs typeface="Calibri"/>
                <a:sym typeface="Calibri"/>
              </a:rPr>
              <a:t>Potential </a:t>
            </a:r>
            <a:r>
              <a:rPr lang="nl-NL" sz="1500" b="1">
                <a:solidFill>
                  <a:schemeClr val="dk1"/>
                </a:solidFill>
                <a:latin typeface="Calibri"/>
                <a:ea typeface="Calibri"/>
                <a:cs typeface="Calibri"/>
                <a:sym typeface="Calibri"/>
              </a:rPr>
              <a:t>mitigation strategies </a:t>
            </a:r>
            <a:r>
              <a:rPr lang="nl-NL" sz="1500">
                <a:solidFill>
                  <a:schemeClr val="dk1"/>
                </a:solidFill>
                <a:latin typeface="Calibri"/>
                <a:ea typeface="Calibri"/>
                <a:cs typeface="Calibri"/>
                <a:sym typeface="Calibri"/>
              </a:rPr>
              <a:t>include extending the duration or re-implementing active case detection and vector control</a:t>
            </a:r>
            <a:endParaRPr sz="1500">
              <a:solidFill>
                <a:schemeClr val="dk1"/>
              </a:solidFill>
              <a:latin typeface="Calibri"/>
              <a:ea typeface="Calibri"/>
              <a:cs typeface="Calibri"/>
              <a:sym typeface="Calibri"/>
            </a:endParaRPr>
          </a:p>
          <a:p>
            <a:pPr marL="45720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11" name="Google Shape;311;p29"/>
          <p:cNvSpPr txBox="1"/>
          <p:nvPr/>
        </p:nvSpPr>
        <p:spPr>
          <a:xfrm>
            <a:off x="5079830" y="4835575"/>
            <a:ext cx="40326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100">
                <a:latin typeface="Calibri"/>
                <a:ea typeface="Calibri"/>
                <a:cs typeface="Calibri"/>
                <a:sym typeface="Calibri"/>
              </a:rPr>
              <a:t>Adapted from Coffeng et al Journal of infectious diseases 2019</a:t>
            </a:r>
            <a:endParaRPr sz="1100">
              <a:latin typeface="Calibri"/>
              <a:ea typeface="Calibri"/>
              <a:cs typeface="Calibri"/>
              <a:sym typeface="Calibri"/>
            </a:endParaRPr>
          </a:p>
        </p:txBody>
      </p:sp>
      <p:pic>
        <p:nvPicPr>
          <p:cNvPr id="312" name="Google Shape;312;p29"/>
          <p:cNvPicPr preferRelativeResize="0"/>
          <p:nvPr/>
        </p:nvPicPr>
        <p:blipFill>
          <a:blip r:embed="rId3">
            <a:alphaModFix/>
          </a:blip>
          <a:stretch>
            <a:fillRect/>
          </a:stretch>
        </p:blipFill>
        <p:spPr>
          <a:xfrm>
            <a:off x="5695500" y="1419193"/>
            <a:ext cx="3310499" cy="2570932"/>
          </a:xfrm>
          <a:prstGeom prst="rect">
            <a:avLst/>
          </a:prstGeom>
          <a:noFill/>
          <a:ln>
            <a:noFill/>
          </a:ln>
        </p:spPr>
      </p:pic>
      <p:sp>
        <p:nvSpPr>
          <p:cNvPr id="313" name="Google Shape;313;p29"/>
          <p:cNvSpPr txBox="1"/>
          <p:nvPr/>
        </p:nvSpPr>
        <p:spPr>
          <a:xfrm>
            <a:off x="6419775" y="960000"/>
            <a:ext cx="7226100" cy="8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True incidence</a:t>
            </a:r>
            <a:endParaRPr>
              <a:latin typeface="Calibri"/>
              <a:ea typeface="Calibri"/>
              <a:cs typeface="Calibri"/>
              <a:sym typeface="Calibri"/>
            </a:endParaRPr>
          </a:p>
        </p:txBody>
      </p:sp>
      <p:sp>
        <p:nvSpPr>
          <p:cNvPr id="314" name="Google Shape;314;p29"/>
          <p:cNvSpPr txBox="1"/>
          <p:nvPr/>
        </p:nvSpPr>
        <p:spPr>
          <a:xfrm>
            <a:off x="5284750" y="819150"/>
            <a:ext cx="7226100" cy="8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Cases diagnosed</a:t>
            </a:r>
            <a:endParaRPr>
              <a:latin typeface="Calibri"/>
              <a:ea typeface="Calibri"/>
              <a:cs typeface="Calibri"/>
              <a:sym typeface="Calibri"/>
            </a:endParaRPr>
          </a:p>
        </p:txBody>
      </p:sp>
      <p:sp>
        <p:nvSpPr>
          <p:cNvPr id="315" name="Google Shape;315;p29"/>
          <p:cNvSpPr txBox="1"/>
          <p:nvPr/>
        </p:nvSpPr>
        <p:spPr>
          <a:xfrm>
            <a:off x="7686675" y="960000"/>
            <a:ext cx="15624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Deaths due to untreated VL</a:t>
            </a:r>
            <a:endParaRPr>
              <a:latin typeface="Calibri"/>
              <a:ea typeface="Calibri"/>
              <a:cs typeface="Calibri"/>
              <a:sym typeface="Calibri"/>
            </a:endParaRPr>
          </a:p>
        </p:txBody>
      </p:sp>
      <p:cxnSp>
        <p:nvCxnSpPr>
          <p:cNvPr id="316" name="Google Shape;316;p29"/>
          <p:cNvCxnSpPr/>
          <p:nvPr/>
        </p:nvCxnSpPr>
        <p:spPr>
          <a:xfrm flipH="1">
            <a:off x="6419775" y="1257300"/>
            <a:ext cx="85800" cy="961800"/>
          </a:xfrm>
          <a:prstGeom prst="straightConnector1">
            <a:avLst/>
          </a:prstGeom>
          <a:noFill/>
          <a:ln w="9525" cap="flat" cmpd="sng">
            <a:solidFill>
              <a:schemeClr val="dk2"/>
            </a:solidFill>
            <a:prstDash val="solid"/>
            <a:round/>
            <a:headEnd type="none" w="med" len="med"/>
            <a:tailEnd type="none" w="med" len="med"/>
          </a:ln>
        </p:spPr>
      </p:cxnSp>
      <p:cxnSp>
        <p:nvCxnSpPr>
          <p:cNvPr id="317" name="Google Shape;317;p29"/>
          <p:cNvCxnSpPr/>
          <p:nvPr/>
        </p:nvCxnSpPr>
        <p:spPr>
          <a:xfrm>
            <a:off x="5657850" y="1095375"/>
            <a:ext cx="647700" cy="1676400"/>
          </a:xfrm>
          <a:prstGeom prst="straightConnector1">
            <a:avLst/>
          </a:prstGeom>
          <a:noFill/>
          <a:ln w="9525" cap="flat" cmpd="sng">
            <a:solidFill>
              <a:schemeClr val="dk2"/>
            </a:solidFill>
            <a:prstDash val="solid"/>
            <a:round/>
            <a:headEnd type="none" w="med" len="med"/>
            <a:tailEnd type="none" w="med" len="med"/>
          </a:ln>
        </p:spPr>
      </p:cxnSp>
      <p:cxnSp>
        <p:nvCxnSpPr>
          <p:cNvPr id="318" name="Google Shape;318;p29"/>
          <p:cNvCxnSpPr>
            <a:stCxn id="315" idx="1"/>
          </p:cNvCxnSpPr>
          <p:nvPr/>
        </p:nvCxnSpPr>
        <p:spPr>
          <a:xfrm flipH="1">
            <a:off x="6505575" y="1240650"/>
            <a:ext cx="1181100" cy="1436100"/>
          </a:xfrm>
          <a:prstGeom prst="straightConnector1">
            <a:avLst/>
          </a:prstGeom>
          <a:noFill/>
          <a:ln w="9525" cap="flat" cmpd="sng">
            <a:solidFill>
              <a:schemeClr val="dk2"/>
            </a:solidFill>
            <a:prstDash val="solid"/>
            <a:round/>
            <a:headEnd type="none" w="med" len="med"/>
            <a:tailEnd type="none" w="med" len="med"/>
          </a:ln>
        </p:spPr>
      </p:cxnSp>
      <p:sp>
        <p:nvSpPr>
          <p:cNvPr id="319" name="Google Shape;319;p29"/>
          <p:cNvSpPr txBox="1"/>
          <p:nvPr/>
        </p:nvSpPr>
        <p:spPr>
          <a:xfrm>
            <a:off x="6305550" y="3990123"/>
            <a:ext cx="2886000" cy="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rgbClr val="FF0000"/>
                </a:solidFill>
                <a:latin typeface="Calibri"/>
                <a:ea typeface="Calibri"/>
                <a:cs typeface="Calibri"/>
                <a:sym typeface="Calibri"/>
              </a:rPr>
              <a:t>Decreasing case detection leads to increasing transmission</a:t>
            </a:r>
            <a:endParaRPr>
              <a:solidFill>
                <a:srgbClr val="FF0000"/>
              </a:solidFill>
              <a:latin typeface="Calibri"/>
              <a:ea typeface="Calibri"/>
              <a:cs typeface="Calibri"/>
              <a:sym typeface="Calibri"/>
            </a:endParaRPr>
          </a:p>
          <a:p>
            <a:pPr marL="0" lvl="0" indent="0" algn="l" rtl="0">
              <a:spcBef>
                <a:spcPts val="0"/>
              </a:spcBef>
              <a:spcAft>
                <a:spcPts val="0"/>
              </a:spcAft>
              <a:buNone/>
            </a:pPr>
            <a:r>
              <a:rPr lang="nl-NL">
                <a:solidFill>
                  <a:srgbClr val="FF0000"/>
                </a:solidFill>
                <a:latin typeface="Calibri"/>
                <a:ea typeface="Calibri"/>
                <a:cs typeface="Calibri"/>
                <a:sym typeface="Calibri"/>
              </a:rPr>
              <a:t>Delays in detecting increased incidence and increased deaths</a:t>
            </a:r>
            <a:endParaRPr>
              <a:solidFill>
                <a:srgbClr val="FF0000"/>
              </a:solidFill>
              <a:latin typeface="Calibri"/>
              <a:ea typeface="Calibri"/>
              <a:cs typeface="Calibri"/>
              <a:sym typeface="Calibri"/>
            </a:endParaRPr>
          </a:p>
        </p:txBody>
      </p:sp>
      <p:cxnSp>
        <p:nvCxnSpPr>
          <p:cNvPr id="320" name="Google Shape;320;p29"/>
          <p:cNvCxnSpPr/>
          <p:nvPr/>
        </p:nvCxnSpPr>
        <p:spPr>
          <a:xfrm rot="10800000" flipH="1">
            <a:off x="8039100" y="3228975"/>
            <a:ext cx="447600" cy="8382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813600" y="97200"/>
            <a:ext cx="82920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solidFill>
                  <a:srgbClr val="000000"/>
                </a:solidFill>
                <a:latin typeface="Calibri"/>
                <a:ea typeface="Calibri"/>
                <a:cs typeface="Calibri"/>
                <a:sym typeface="Calibri"/>
              </a:rPr>
              <a:t>Case finding in 2022</a:t>
            </a:r>
            <a:endParaRPr sz="2600" b="1">
              <a:solidFill>
                <a:srgbClr val="000000"/>
              </a:solidFill>
              <a:latin typeface="Calibri"/>
              <a:ea typeface="Calibri"/>
              <a:cs typeface="Calibri"/>
              <a:sym typeface="Calibri"/>
            </a:endParaRPr>
          </a:p>
        </p:txBody>
      </p:sp>
      <p:pic>
        <p:nvPicPr>
          <p:cNvPr id="327" name="Google Shape;327;p30"/>
          <p:cNvPicPr preferRelativeResize="0"/>
          <p:nvPr/>
        </p:nvPicPr>
        <p:blipFill>
          <a:blip r:embed="rId3">
            <a:alphaModFix/>
          </a:blip>
          <a:stretch>
            <a:fillRect/>
          </a:stretch>
        </p:blipFill>
        <p:spPr>
          <a:xfrm>
            <a:off x="1802000" y="840175"/>
            <a:ext cx="1787050" cy="3710350"/>
          </a:xfrm>
          <a:prstGeom prst="rect">
            <a:avLst/>
          </a:prstGeom>
          <a:noFill/>
          <a:ln>
            <a:noFill/>
          </a:ln>
        </p:spPr>
      </p:pic>
      <p:sp>
        <p:nvSpPr>
          <p:cNvPr id="328" name="Google Shape;328;p30"/>
          <p:cNvSpPr txBox="1"/>
          <p:nvPr/>
        </p:nvSpPr>
        <p:spPr>
          <a:xfrm>
            <a:off x="1168050" y="4645500"/>
            <a:ext cx="590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latin typeface="Calibri"/>
                <a:ea typeface="Calibri"/>
                <a:cs typeface="Calibri"/>
                <a:sym typeface="Calibri"/>
              </a:rPr>
              <a:t>Leprosy, Da Paz 2022 Lancet Regional Health</a:t>
            </a:r>
            <a:endParaRPr>
              <a:latin typeface="Calibri"/>
              <a:ea typeface="Calibri"/>
              <a:cs typeface="Calibri"/>
              <a:sym typeface="Calibri"/>
            </a:endParaRPr>
          </a:p>
        </p:txBody>
      </p:sp>
      <p:sp>
        <p:nvSpPr>
          <p:cNvPr id="329" name="Google Shape;329;p30"/>
          <p:cNvSpPr txBox="1"/>
          <p:nvPr/>
        </p:nvSpPr>
        <p:spPr>
          <a:xfrm>
            <a:off x="4651700" y="3299200"/>
            <a:ext cx="590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200">
                <a:latin typeface="Calibri"/>
                <a:ea typeface="Calibri"/>
                <a:cs typeface="Calibri"/>
                <a:sym typeface="Calibri"/>
              </a:rPr>
              <a:t>Source: National Vector-Borne Disease Control Program</a:t>
            </a:r>
            <a:endParaRPr sz="1200">
              <a:latin typeface="Calibri"/>
              <a:ea typeface="Calibri"/>
              <a:cs typeface="Calibri"/>
              <a:sym typeface="Calibri"/>
            </a:endParaRPr>
          </a:p>
        </p:txBody>
      </p:sp>
      <p:pic>
        <p:nvPicPr>
          <p:cNvPr id="330" name="Google Shape;330;p30"/>
          <p:cNvPicPr preferRelativeResize="0"/>
          <p:nvPr/>
        </p:nvPicPr>
        <p:blipFill rotWithShape="1">
          <a:blip r:embed="rId4">
            <a:alphaModFix/>
          </a:blip>
          <a:srcRect l="7354" t="10104" r="7913" b="7339"/>
          <a:stretch/>
        </p:blipFill>
        <p:spPr>
          <a:xfrm>
            <a:off x="4457000" y="1051050"/>
            <a:ext cx="3791025" cy="211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813600" y="110525"/>
            <a:ext cx="7873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solidFill>
                  <a:srgbClr val="000000"/>
                </a:solidFill>
                <a:latin typeface="Calibri"/>
                <a:ea typeface="Calibri"/>
                <a:cs typeface="Calibri"/>
                <a:sym typeface="Calibri"/>
              </a:rPr>
              <a:t>Key messages: part 1</a:t>
            </a:r>
            <a:endParaRPr sz="2600" b="1">
              <a:solidFill>
                <a:srgbClr val="000000"/>
              </a:solidFill>
              <a:latin typeface="Calibri"/>
              <a:ea typeface="Calibri"/>
              <a:cs typeface="Calibri"/>
              <a:sym typeface="Calibri"/>
            </a:endParaRPr>
          </a:p>
        </p:txBody>
      </p:sp>
      <p:sp>
        <p:nvSpPr>
          <p:cNvPr id="336" name="Google Shape;336;p31"/>
          <p:cNvSpPr txBox="1"/>
          <p:nvPr/>
        </p:nvSpPr>
        <p:spPr>
          <a:xfrm>
            <a:off x="60000" y="1047788"/>
            <a:ext cx="8626800" cy="3412800"/>
          </a:xfrm>
          <a:prstGeom prst="rect">
            <a:avLst/>
          </a:prstGeom>
          <a:noFill/>
          <a:ln>
            <a:noFill/>
          </a:ln>
        </p:spPr>
        <p:txBody>
          <a:bodyPr spcFirstLastPara="1" wrap="square" lIns="91425" tIns="45700" rIns="91425" bIns="45700" anchor="t" anchorCtr="0">
            <a:noAutofit/>
          </a:bodyPr>
          <a:lstStyle/>
          <a:p>
            <a:pPr marL="457200" lvl="0"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Delays in MDA  or interruptions to other interventions due to COVID19 will lead to </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increases in infecti</a:t>
            </a:r>
            <a:r>
              <a:rPr lang="nl-NL" sz="1600">
                <a:latin typeface="Calibri"/>
                <a:ea typeface="Calibri"/>
                <a:cs typeface="Calibri"/>
                <a:sym typeface="Calibri"/>
              </a:rPr>
              <a:t>on and </a:t>
            </a:r>
            <a:r>
              <a:rPr lang="nl-NL" sz="1600">
                <a:solidFill>
                  <a:schemeClr val="dk1"/>
                </a:solidFill>
                <a:latin typeface="Calibri"/>
                <a:ea typeface="Calibri"/>
                <a:cs typeface="Calibri"/>
                <a:sym typeface="Calibri"/>
              </a:rPr>
              <a:t>morbidity, </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increase</a:t>
            </a:r>
            <a:r>
              <a:rPr lang="nl-NL" sz="1600">
                <a:latin typeface="Calibri"/>
                <a:ea typeface="Calibri"/>
                <a:cs typeface="Calibri"/>
                <a:sym typeface="Calibri"/>
              </a:rPr>
              <a:t>d time and resources </a:t>
            </a:r>
            <a:r>
              <a:rPr lang="nl-NL" sz="1600">
                <a:solidFill>
                  <a:schemeClr val="dk1"/>
                </a:solidFill>
                <a:latin typeface="Calibri"/>
                <a:ea typeface="Calibri"/>
                <a:cs typeface="Calibri"/>
                <a:sym typeface="Calibri"/>
              </a:rPr>
              <a:t>(e.g.  total numbers of rounds of MDA) to reach agreed </a:t>
            </a:r>
            <a:r>
              <a:rPr lang="nl-NL" sz="1600">
                <a:latin typeface="Calibri"/>
                <a:ea typeface="Calibri"/>
                <a:cs typeface="Calibri"/>
                <a:sym typeface="Calibri"/>
              </a:rPr>
              <a:t>Roadmap </a:t>
            </a:r>
            <a:r>
              <a:rPr lang="nl-NL" sz="1600">
                <a:solidFill>
                  <a:schemeClr val="dk1"/>
                </a:solidFill>
                <a:latin typeface="Calibri"/>
                <a:ea typeface="Calibri"/>
                <a:cs typeface="Calibri"/>
                <a:sym typeface="Calibri"/>
              </a:rPr>
              <a:t>targets. </a:t>
            </a:r>
            <a:endParaRPr sz="1600">
              <a:solidFill>
                <a:schemeClr val="dk1"/>
              </a:solidFill>
              <a:latin typeface="Calibri"/>
              <a:ea typeface="Calibri"/>
              <a:cs typeface="Calibri"/>
              <a:sym typeface="Calibri"/>
            </a:endParaRPr>
          </a:p>
          <a:p>
            <a:pPr marL="457200" lvl="0"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The underlying dynamics of each </a:t>
            </a:r>
            <a:r>
              <a:rPr lang="nl-NL" sz="1600">
                <a:solidFill>
                  <a:srgbClr val="38761D"/>
                </a:solidFill>
                <a:latin typeface="Calibri"/>
                <a:ea typeface="Calibri"/>
                <a:cs typeface="Calibri"/>
                <a:sym typeface="Calibri"/>
              </a:rPr>
              <a:t>NTD</a:t>
            </a:r>
            <a:r>
              <a:rPr lang="nl-NL" sz="1600">
                <a:solidFill>
                  <a:schemeClr val="dk1"/>
                </a:solidFill>
                <a:latin typeface="Calibri"/>
                <a:ea typeface="Calibri"/>
                <a:cs typeface="Calibri"/>
                <a:sym typeface="Calibri"/>
              </a:rPr>
              <a:t>, local transmission </a:t>
            </a:r>
            <a:r>
              <a:rPr lang="nl-NL" sz="1600">
                <a:solidFill>
                  <a:srgbClr val="38761D"/>
                </a:solidFill>
                <a:latin typeface="Calibri"/>
                <a:ea typeface="Calibri"/>
                <a:cs typeface="Calibri"/>
                <a:sym typeface="Calibri"/>
              </a:rPr>
              <a:t>dynamics</a:t>
            </a:r>
            <a:r>
              <a:rPr lang="nl-NL" sz="1600">
                <a:solidFill>
                  <a:schemeClr val="dk1"/>
                </a:solidFill>
                <a:latin typeface="Calibri"/>
                <a:ea typeface="Calibri"/>
                <a:cs typeface="Calibri"/>
                <a:sym typeface="Calibri"/>
              </a:rPr>
              <a:t>, duration of delay, chance and implementation of </a:t>
            </a:r>
            <a:r>
              <a:rPr lang="nl-NL" sz="1600">
                <a:solidFill>
                  <a:srgbClr val="38761D"/>
                </a:solidFill>
                <a:latin typeface="Calibri"/>
                <a:ea typeface="Calibri"/>
                <a:cs typeface="Calibri"/>
                <a:sym typeface="Calibri"/>
              </a:rPr>
              <a:t>recovery </a:t>
            </a:r>
            <a:r>
              <a:rPr lang="nl-NL" sz="1600">
                <a:solidFill>
                  <a:schemeClr val="dk1"/>
                </a:solidFill>
                <a:latin typeface="Calibri"/>
                <a:ea typeface="Calibri"/>
                <a:cs typeface="Calibri"/>
                <a:sym typeface="Calibri"/>
              </a:rPr>
              <a:t>strategies will influence the ultimate impact.</a:t>
            </a:r>
            <a:endParaRPr sz="1600">
              <a:solidFill>
                <a:schemeClr val="dk1"/>
              </a:solidFill>
              <a:latin typeface="Calibri"/>
              <a:ea typeface="Calibri"/>
              <a:cs typeface="Calibri"/>
              <a:sym typeface="Calibri"/>
            </a:endParaRPr>
          </a:p>
          <a:p>
            <a:pPr marL="457200" lvl="0"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Amongst the 7 diseases we work on, </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Impact is likely to be greatest for </a:t>
            </a:r>
            <a:r>
              <a:rPr lang="nl-NL" sz="1600">
                <a:solidFill>
                  <a:srgbClr val="38761D"/>
                </a:solidFill>
                <a:latin typeface="Calibri"/>
                <a:ea typeface="Calibri"/>
                <a:cs typeface="Calibri"/>
                <a:sym typeface="Calibri"/>
              </a:rPr>
              <a:t>schistosomiasis, trachoma and visceral leishmaniasis in the Indian sub-continent, especially in high transmission areas </a:t>
            </a:r>
            <a:endParaRPr sz="1600">
              <a:solidFill>
                <a:srgbClr val="38761D"/>
              </a:solidFill>
              <a:latin typeface="Calibri"/>
              <a:ea typeface="Calibri"/>
              <a:cs typeface="Calibri"/>
              <a:sym typeface="Calibri"/>
            </a:endParaRPr>
          </a:p>
          <a:p>
            <a:pPr marL="0" lvl="0" indent="0" algn="just" rtl="0">
              <a:lnSpc>
                <a:spcPct val="115000"/>
              </a:lnSpc>
              <a:spcBef>
                <a:spcPts val="0"/>
              </a:spcBef>
              <a:spcAft>
                <a:spcPts val="0"/>
              </a:spcAft>
              <a:buNone/>
            </a:pPr>
            <a:endParaRPr sz="1600" b="1">
              <a:latin typeface="Calibri"/>
              <a:ea typeface="Calibri"/>
              <a:cs typeface="Calibri"/>
              <a:sym typeface="Calibri"/>
            </a:endParaRPr>
          </a:p>
          <a:p>
            <a:pPr marL="0" lvl="0" indent="0" algn="just" rtl="0">
              <a:lnSpc>
                <a:spcPct val="115000"/>
              </a:lnSpc>
              <a:spcBef>
                <a:spcPts val="0"/>
              </a:spcBef>
              <a:spcAft>
                <a:spcPts val="0"/>
              </a:spcAft>
              <a:buNone/>
            </a:pPr>
            <a:endParaRPr sz="1600">
              <a:latin typeface="Calibri"/>
              <a:ea typeface="Calibri"/>
              <a:cs typeface="Calibri"/>
              <a:sym typeface="Calibri"/>
            </a:endParaRPr>
          </a:p>
        </p:txBody>
      </p:sp>
      <p:sp>
        <p:nvSpPr>
          <p:cNvPr id="337" name="Google Shape;337;p31"/>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16</a:t>
            </a:fld>
            <a:endParaRPr/>
          </a:p>
        </p:txBody>
      </p:sp>
      <p:pic>
        <p:nvPicPr>
          <p:cNvPr id="338" name="Google Shape;338;p31"/>
          <p:cNvPicPr preferRelativeResize="0"/>
          <p:nvPr/>
        </p:nvPicPr>
        <p:blipFill rotWithShape="1">
          <a:blip r:embed="rId3">
            <a:alphaModFix/>
          </a:blip>
          <a:srcRect b="2448"/>
          <a:stretch/>
        </p:blipFill>
        <p:spPr>
          <a:xfrm>
            <a:off x="7699325" y="110525"/>
            <a:ext cx="1114475" cy="15574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txBox="1">
            <a:spLocks noGrp="1"/>
          </p:cNvSpPr>
          <p:nvPr>
            <p:ph type="title"/>
          </p:nvPr>
        </p:nvSpPr>
        <p:spPr>
          <a:xfrm>
            <a:off x="813600" y="97200"/>
            <a:ext cx="8215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400" b="1">
                <a:latin typeface="Arial"/>
                <a:ea typeface="Arial"/>
                <a:cs typeface="Arial"/>
                <a:sym typeface="Arial"/>
              </a:rPr>
              <a:t>Model-based predictions </a:t>
            </a:r>
            <a:endParaRPr sz="2400" b="1">
              <a:latin typeface="Arial"/>
              <a:ea typeface="Arial"/>
              <a:cs typeface="Arial"/>
              <a:sym typeface="Arial"/>
            </a:endParaRPr>
          </a:p>
        </p:txBody>
      </p:sp>
      <p:sp>
        <p:nvSpPr>
          <p:cNvPr id="345" name="Google Shape;345;p3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17</a:t>
            </a:fld>
            <a:endParaRPr/>
          </a:p>
        </p:txBody>
      </p:sp>
      <p:sp>
        <p:nvSpPr>
          <p:cNvPr id="346" name="Google Shape;346;p32"/>
          <p:cNvSpPr txBox="1"/>
          <p:nvPr/>
        </p:nvSpPr>
        <p:spPr>
          <a:xfrm>
            <a:off x="187700" y="963625"/>
            <a:ext cx="5898000" cy="3951600"/>
          </a:xfrm>
          <a:prstGeom prst="rect">
            <a:avLst/>
          </a:prstGeom>
          <a:noFill/>
          <a:ln>
            <a:noFill/>
          </a:ln>
        </p:spPr>
        <p:txBody>
          <a:bodyPr spcFirstLastPara="1" wrap="square" lIns="91425" tIns="91425" rIns="91425" bIns="91425" anchor="t" anchorCtr="0">
            <a:noAutofit/>
          </a:bodyPr>
          <a:lstStyle/>
          <a:p>
            <a:pPr marL="457200" lvl="0"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There will be variation between settings in</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response to MDA delay </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response to MDA rounds - coverage, systematic lack of access or adherence</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response to proposed remedial intervention strategies</a:t>
            </a:r>
            <a:endParaRPr sz="1600">
              <a:solidFill>
                <a:schemeClr val="dk1"/>
              </a:solidFill>
              <a:latin typeface="Calibri"/>
              <a:ea typeface="Calibri"/>
              <a:cs typeface="Calibri"/>
              <a:sym typeface="Calibri"/>
            </a:endParaRPr>
          </a:p>
          <a:p>
            <a:pPr marL="914400" lvl="1" indent="-330200" algn="l"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The impact on progress in any given population may be lesser or greater than presented here (Figure)</a:t>
            </a:r>
            <a:endParaRPr sz="1600">
              <a:solidFill>
                <a:schemeClr val="dk1"/>
              </a:solidFill>
              <a:latin typeface="Calibri"/>
              <a:ea typeface="Calibri"/>
              <a:cs typeface="Calibri"/>
              <a:sym typeface="Calibri"/>
            </a:endParaRPr>
          </a:p>
          <a:p>
            <a:pPr marL="914400" lvl="1" indent="-330200" algn="l"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Local variability - e.g. hotspots</a:t>
            </a:r>
            <a:endParaRPr sz="1600">
              <a:solidFill>
                <a:schemeClr val="dk1"/>
              </a:solidFill>
              <a:latin typeface="Calibri"/>
              <a:ea typeface="Calibri"/>
              <a:cs typeface="Calibri"/>
              <a:sym typeface="Calibri"/>
            </a:endParaRPr>
          </a:p>
          <a:p>
            <a:pPr marL="457200" lvl="0"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The predicted impact of remedial intervention strategies should be interpreted with special caution as </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some of these have not been tested in programmes </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important assumptions made on, for example coverage upon resumption (Figure) </a:t>
            </a:r>
            <a:endParaRPr sz="16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6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347" name="Google Shape;347;p32"/>
          <p:cNvPicPr preferRelativeResize="0"/>
          <p:nvPr/>
        </p:nvPicPr>
        <p:blipFill>
          <a:blip r:embed="rId3">
            <a:alphaModFix/>
          </a:blip>
          <a:stretch>
            <a:fillRect/>
          </a:stretch>
        </p:blipFill>
        <p:spPr>
          <a:xfrm>
            <a:off x="6323210" y="963625"/>
            <a:ext cx="2246124" cy="1400900"/>
          </a:xfrm>
          <a:prstGeom prst="rect">
            <a:avLst/>
          </a:prstGeom>
          <a:noFill/>
          <a:ln>
            <a:noFill/>
          </a:ln>
        </p:spPr>
      </p:pic>
      <p:sp>
        <p:nvSpPr>
          <p:cNvPr id="348" name="Google Shape;348;p32"/>
          <p:cNvSpPr txBox="1"/>
          <p:nvPr/>
        </p:nvSpPr>
        <p:spPr>
          <a:xfrm>
            <a:off x="6007013" y="2478425"/>
            <a:ext cx="2878500" cy="53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a:latin typeface="Calibri"/>
                <a:ea typeface="Calibri"/>
                <a:cs typeface="Calibri"/>
                <a:sym typeface="Calibri"/>
              </a:rPr>
              <a:t>Lakew et al, PLOS NTDs 2009</a:t>
            </a:r>
            <a:endParaRPr>
              <a:latin typeface="Calibri"/>
              <a:ea typeface="Calibri"/>
              <a:cs typeface="Calibri"/>
              <a:sym typeface="Calibri"/>
            </a:endParaRPr>
          </a:p>
          <a:p>
            <a:pPr marL="0" lvl="0" indent="0" algn="ctr" rtl="0">
              <a:spcBef>
                <a:spcPts val="0"/>
              </a:spcBef>
              <a:spcAft>
                <a:spcPts val="0"/>
              </a:spcAft>
              <a:buNone/>
            </a:pPr>
            <a:r>
              <a:rPr lang="nl-NL">
                <a:latin typeface="Calibri"/>
                <a:ea typeface="Calibri"/>
                <a:cs typeface="Calibri"/>
                <a:sym typeface="Calibri"/>
              </a:rPr>
              <a:t>Different villages (light grey lines) had different responses to the same interventions.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3"/>
          <p:cNvSpPr txBox="1">
            <a:spLocks noGrp="1"/>
          </p:cNvSpPr>
          <p:nvPr>
            <p:ph type="title"/>
          </p:nvPr>
        </p:nvSpPr>
        <p:spPr>
          <a:xfrm>
            <a:off x="813600" y="110525"/>
            <a:ext cx="7873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latin typeface="Calibri"/>
                <a:ea typeface="Calibri"/>
                <a:cs typeface="Calibri"/>
                <a:sym typeface="Calibri"/>
              </a:rPr>
              <a:t>Key messages: </a:t>
            </a:r>
            <a:r>
              <a:rPr lang="nl-NL" sz="2600" b="1">
                <a:solidFill>
                  <a:srgbClr val="38761D"/>
                </a:solidFill>
                <a:latin typeface="Calibri"/>
                <a:ea typeface="Calibri"/>
                <a:cs typeface="Calibri"/>
                <a:sym typeface="Calibri"/>
              </a:rPr>
              <a:t>part 2</a:t>
            </a:r>
            <a:endParaRPr sz="2600" b="1">
              <a:solidFill>
                <a:srgbClr val="38761D"/>
              </a:solidFill>
              <a:latin typeface="Calibri"/>
              <a:ea typeface="Calibri"/>
              <a:cs typeface="Calibri"/>
              <a:sym typeface="Calibri"/>
            </a:endParaRPr>
          </a:p>
        </p:txBody>
      </p:sp>
      <p:sp>
        <p:nvSpPr>
          <p:cNvPr id="354" name="Google Shape;354;p33"/>
          <p:cNvSpPr txBox="1"/>
          <p:nvPr/>
        </p:nvSpPr>
        <p:spPr>
          <a:xfrm>
            <a:off x="60000" y="1047788"/>
            <a:ext cx="8626800" cy="3412800"/>
          </a:xfrm>
          <a:prstGeom prst="rect">
            <a:avLst/>
          </a:prstGeom>
          <a:noFill/>
          <a:ln>
            <a:noFill/>
          </a:ln>
        </p:spPr>
        <p:txBody>
          <a:bodyPr spcFirstLastPara="1" wrap="square" lIns="91425" tIns="45700" rIns="91425" bIns="45700" anchor="t" anchorCtr="0">
            <a:noAutofit/>
          </a:bodyPr>
          <a:lstStyle/>
          <a:p>
            <a:pPr marL="457200" lvl="0" indent="-330200" algn="just" rtl="0">
              <a:lnSpc>
                <a:spcPct val="115000"/>
              </a:lnSpc>
              <a:spcBef>
                <a:spcPts val="0"/>
              </a:spcBef>
              <a:spcAft>
                <a:spcPts val="0"/>
              </a:spcAft>
              <a:buClr>
                <a:srgbClr val="999999"/>
              </a:buClr>
              <a:buSzPts val="1600"/>
              <a:buChar char="●"/>
            </a:pPr>
            <a:r>
              <a:rPr lang="nl-NL" sz="1600">
                <a:solidFill>
                  <a:srgbClr val="999999"/>
                </a:solidFill>
                <a:latin typeface="Calibri"/>
                <a:ea typeface="Calibri"/>
                <a:cs typeface="Calibri"/>
                <a:sym typeface="Calibri"/>
              </a:rPr>
              <a:t>Delays in MDA  or interruptions to other interventions due to COVID19 will lead to </a:t>
            </a:r>
            <a:endParaRPr sz="1600">
              <a:solidFill>
                <a:srgbClr val="999999"/>
              </a:solidFill>
              <a:latin typeface="Calibri"/>
              <a:ea typeface="Calibri"/>
              <a:cs typeface="Calibri"/>
              <a:sym typeface="Calibri"/>
            </a:endParaRPr>
          </a:p>
          <a:p>
            <a:pPr marL="914400" lvl="1" indent="-330200" algn="just" rtl="0">
              <a:lnSpc>
                <a:spcPct val="115000"/>
              </a:lnSpc>
              <a:spcBef>
                <a:spcPts val="0"/>
              </a:spcBef>
              <a:spcAft>
                <a:spcPts val="0"/>
              </a:spcAft>
              <a:buClr>
                <a:srgbClr val="999999"/>
              </a:buClr>
              <a:buSzPts val="1600"/>
              <a:buChar char="○"/>
            </a:pPr>
            <a:r>
              <a:rPr lang="nl-NL" sz="1600">
                <a:solidFill>
                  <a:srgbClr val="999999"/>
                </a:solidFill>
                <a:latin typeface="Calibri"/>
                <a:ea typeface="Calibri"/>
                <a:cs typeface="Calibri"/>
                <a:sym typeface="Calibri"/>
              </a:rPr>
              <a:t>increases in infection and morbidity, </a:t>
            </a:r>
            <a:endParaRPr sz="1600">
              <a:solidFill>
                <a:srgbClr val="999999"/>
              </a:solidFill>
              <a:latin typeface="Calibri"/>
              <a:ea typeface="Calibri"/>
              <a:cs typeface="Calibri"/>
              <a:sym typeface="Calibri"/>
            </a:endParaRPr>
          </a:p>
          <a:p>
            <a:pPr marL="914400" lvl="1" indent="-330200" algn="just" rtl="0">
              <a:lnSpc>
                <a:spcPct val="115000"/>
              </a:lnSpc>
              <a:spcBef>
                <a:spcPts val="0"/>
              </a:spcBef>
              <a:spcAft>
                <a:spcPts val="0"/>
              </a:spcAft>
              <a:buClr>
                <a:srgbClr val="999999"/>
              </a:buClr>
              <a:buSzPts val="1600"/>
              <a:buChar char="○"/>
            </a:pPr>
            <a:r>
              <a:rPr lang="nl-NL" sz="1600">
                <a:solidFill>
                  <a:srgbClr val="999999"/>
                </a:solidFill>
                <a:latin typeface="Calibri"/>
                <a:ea typeface="Calibri"/>
                <a:cs typeface="Calibri"/>
                <a:sym typeface="Calibri"/>
              </a:rPr>
              <a:t>increased time and resources (e.g.  total numbers of rounds of MDA) to reach agreed Roadmap targets. </a:t>
            </a:r>
            <a:endParaRPr sz="1600">
              <a:solidFill>
                <a:srgbClr val="999999"/>
              </a:solidFill>
              <a:latin typeface="Calibri"/>
              <a:ea typeface="Calibri"/>
              <a:cs typeface="Calibri"/>
              <a:sym typeface="Calibri"/>
            </a:endParaRPr>
          </a:p>
          <a:p>
            <a:pPr marL="457200" lvl="0" indent="-330200" algn="just" rtl="0">
              <a:lnSpc>
                <a:spcPct val="115000"/>
              </a:lnSpc>
              <a:spcBef>
                <a:spcPts val="0"/>
              </a:spcBef>
              <a:spcAft>
                <a:spcPts val="0"/>
              </a:spcAft>
              <a:buClr>
                <a:srgbClr val="999999"/>
              </a:buClr>
              <a:buSzPts val="1600"/>
              <a:buChar char="●"/>
            </a:pPr>
            <a:r>
              <a:rPr lang="nl-NL" sz="1600">
                <a:solidFill>
                  <a:srgbClr val="999999"/>
                </a:solidFill>
                <a:latin typeface="Calibri"/>
                <a:ea typeface="Calibri"/>
                <a:cs typeface="Calibri"/>
                <a:sym typeface="Calibri"/>
              </a:rPr>
              <a:t>The underlying dynamics of each NTD, local transmission dynamics, duration of delay, chance and implementation of recovery strategies will influence the ultimate impact.</a:t>
            </a:r>
            <a:endParaRPr sz="1600">
              <a:solidFill>
                <a:srgbClr val="999999"/>
              </a:solidFill>
              <a:latin typeface="Calibri"/>
              <a:ea typeface="Calibri"/>
              <a:cs typeface="Calibri"/>
              <a:sym typeface="Calibri"/>
            </a:endParaRPr>
          </a:p>
          <a:p>
            <a:pPr marL="457200" lvl="0" indent="-330200" algn="just" rtl="0">
              <a:lnSpc>
                <a:spcPct val="115000"/>
              </a:lnSpc>
              <a:spcBef>
                <a:spcPts val="0"/>
              </a:spcBef>
              <a:spcAft>
                <a:spcPts val="0"/>
              </a:spcAft>
              <a:buClr>
                <a:srgbClr val="999999"/>
              </a:buClr>
              <a:buSzPts val="1600"/>
              <a:buChar char="●"/>
            </a:pPr>
            <a:r>
              <a:rPr lang="nl-NL" sz="1600">
                <a:solidFill>
                  <a:srgbClr val="999999"/>
                </a:solidFill>
                <a:latin typeface="Calibri"/>
                <a:ea typeface="Calibri"/>
                <a:cs typeface="Calibri"/>
                <a:sym typeface="Calibri"/>
              </a:rPr>
              <a:t>Impact is greatest for schistosomiasis, trachoma and VL, especially in high transmission areas </a:t>
            </a:r>
            <a:endParaRPr sz="1600">
              <a:solidFill>
                <a:srgbClr val="999999"/>
              </a:solidFill>
              <a:latin typeface="Calibri"/>
              <a:ea typeface="Calibri"/>
              <a:cs typeface="Calibri"/>
              <a:sym typeface="Calibri"/>
            </a:endParaRPr>
          </a:p>
          <a:p>
            <a:pPr marL="457200" lvl="0"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Proposed </a:t>
            </a:r>
            <a:r>
              <a:rPr lang="nl-NL" sz="1600">
                <a:solidFill>
                  <a:srgbClr val="38761D"/>
                </a:solidFill>
                <a:latin typeface="Calibri"/>
                <a:ea typeface="Calibri"/>
                <a:cs typeface="Calibri"/>
                <a:sym typeface="Calibri"/>
              </a:rPr>
              <a:t>recovery </a:t>
            </a:r>
            <a:r>
              <a:rPr lang="nl-NL" sz="1600">
                <a:solidFill>
                  <a:schemeClr val="dk1"/>
                </a:solidFill>
                <a:latin typeface="Calibri"/>
                <a:ea typeface="Calibri"/>
                <a:cs typeface="Calibri"/>
                <a:sym typeface="Calibri"/>
              </a:rPr>
              <a:t>strategies may help to get progress towards goals back on track; </a:t>
            </a:r>
            <a:endParaRPr sz="1600">
              <a:solidFill>
                <a:schemeClr val="dk1"/>
              </a:solidFill>
              <a:latin typeface="Calibri"/>
              <a:ea typeface="Calibri"/>
              <a:cs typeface="Calibri"/>
              <a:sym typeface="Calibri"/>
            </a:endParaRPr>
          </a:p>
          <a:p>
            <a:pPr marL="914400" lvl="1"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will require empirical </a:t>
            </a:r>
            <a:r>
              <a:rPr lang="nl-NL" sz="1600">
                <a:solidFill>
                  <a:srgbClr val="38761D"/>
                </a:solidFill>
                <a:latin typeface="Calibri"/>
                <a:ea typeface="Calibri"/>
                <a:cs typeface="Calibri"/>
                <a:sym typeface="Calibri"/>
              </a:rPr>
              <a:t>evaluation in the context of ongoing programmes</a:t>
            </a:r>
            <a:r>
              <a:rPr lang="nl-NL"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457200" lvl="0" indent="-330200" algn="just" rtl="0">
              <a:lnSpc>
                <a:spcPct val="115000"/>
              </a:lnSpc>
              <a:spcBef>
                <a:spcPts val="0"/>
              </a:spcBef>
              <a:spcAft>
                <a:spcPts val="0"/>
              </a:spcAft>
              <a:buClr>
                <a:schemeClr val="dk1"/>
              </a:buClr>
              <a:buSzPts val="1600"/>
              <a:buChar char="●"/>
            </a:pPr>
            <a:r>
              <a:rPr lang="nl-NL" sz="1600">
                <a:solidFill>
                  <a:schemeClr val="dk1"/>
                </a:solidFill>
                <a:latin typeface="Calibri"/>
                <a:ea typeface="Calibri"/>
                <a:cs typeface="Calibri"/>
                <a:sym typeface="Calibri"/>
              </a:rPr>
              <a:t>In some populations, opportunity to </a:t>
            </a:r>
            <a:r>
              <a:rPr lang="nl-NL" sz="1600">
                <a:solidFill>
                  <a:schemeClr val="accent6"/>
                </a:solidFill>
                <a:latin typeface="Calibri"/>
                <a:ea typeface="Calibri"/>
                <a:cs typeface="Calibri"/>
                <a:sym typeface="Calibri"/>
              </a:rPr>
              <a:t>accelerate progress</a:t>
            </a:r>
            <a:r>
              <a:rPr lang="nl-NL" sz="1600">
                <a:solidFill>
                  <a:schemeClr val="dk1"/>
                </a:solidFill>
                <a:latin typeface="Calibri"/>
                <a:ea typeface="Calibri"/>
                <a:cs typeface="Calibri"/>
                <a:sym typeface="Calibri"/>
              </a:rPr>
              <a:t> towards agreed </a:t>
            </a:r>
            <a:r>
              <a:rPr lang="nl-NL" sz="1600">
                <a:solidFill>
                  <a:srgbClr val="38761D"/>
                </a:solidFill>
                <a:latin typeface="Calibri"/>
                <a:ea typeface="Calibri"/>
                <a:cs typeface="Calibri"/>
                <a:sym typeface="Calibri"/>
              </a:rPr>
              <a:t>2030 disease </a:t>
            </a:r>
            <a:r>
              <a:rPr lang="nl-NL" sz="1600">
                <a:solidFill>
                  <a:schemeClr val="dk1"/>
                </a:solidFill>
                <a:latin typeface="Calibri"/>
                <a:ea typeface="Calibri"/>
                <a:cs typeface="Calibri"/>
                <a:sym typeface="Calibri"/>
              </a:rPr>
              <a:t>targets.</a:t>
            </a:r>
            <a:endParaRPr sz="1600">
              <a:solidFill>
                <a:schemeClr val="dk1"/>
              </a:solidFill>
              <a:latin typeface="Calibri"/>
              <a:ea typeface="Calibri"/>
              <a:cs typeface="Calibri"/>
              <a:sym typeface="Calibri"/>
            </a:endParaRPr>
          </a:p>
          <a:p>
            <a:pPr marL="457200" lvl="0"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Evaluate remedial strategies within context of mitigating the impact and accelerating progress</a:t>
            </a:r>
            <a:endParaRPr sz="1600">
              <a:solidFill>
                <a:schemeClr val="dk1"/>
              </a:solidFill>
              <a:latin typeface="Calibri"/>
              <a:ea typeface="Calibri"/>
              <a:cs typeface="Calibri"/>
              <a:sym typeface="Calibri"/>
            </a:endParaRPr>
          </a:p>
          <a:p>
            <a:pPr marL="457200" lvl="0"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Resumption may require novel, integrated  survey designs due to limited resources</a:t>
            </a:r>
            <a:endParaRPr sz="1600">
              <a:solidFill>
                <a:schemeClr val="dk1"/>
              </a:solidFill>
              <a:latin typeface="Calibri"/>
              <a:ea typeface="Calibri"/>
              <a:cs typeface="Calibri"/>
              <a:sym typeface="Calibri"/>
            </a:endParaRPr>
          </a:p>
          <a:p>
            <a:pPr marL="457200" lvl="0" indent="-330200" algn="just" rtl="0">
              <a:lnSpc>
                <a:spcPct val="115000"/>
              </a:lnSpc>
              <a:spcBef>
                <a:spcPts val="0"/>
              </a:spcBef>
              <a:spcAft>
                <a:spcPts val="0"/>
              </a:spcAft>
              <a:buClr>
                <a:schemeClr val="dk1"/>
              </a:buClr>
              <a:buSzPts val="1600"/>
              <a:buFont typeface="Calibri"/>
              <a:buChar char="●"/>
            </a:pPr>
            <a:r>
              <a:rPr lang="nl-NL" sz="1600">
                <a:solidFill>
                  <a:schemeClr val="dk1"/>
                </a:solidFill>
                <a:latin typeface="Calibri"/>
                <a:ea typeface="Calibri"/>
                <a:cs typeface="Calibri"/>
                <a:sym typeface="Calibri"/>
              </a:rPr>
              <a:t>Working with ESPEN  to provide modelling analyses to support sub-national decisions</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600">
              <a:latin typeface="Calibri"/>
              <a:ea typeface="Calibri"/>
              <a:cs typeface="Calibri"/>
              <a:sym typeface="Calibri"/>
            </a:endParaRPr>
          </a:p>
        </p:txBody>
      </p:sp>
      <p:sp>
        <p:nvSpPr>
          <p:cNvPr id="355" name="Google Shape;355;p3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18</a:t>
            </a:fld>
            <a:endParaRPr/>
          </a:p>
        </p:txBody>
      </p:sp>
      <p:pic>
        <p:nvPicPr>
          <p:cNvPr id="356" name="Google Shape;356;p33"/>
          <p:cNvPicPr preferRelativeResize="0"/>
          <p:nvPr/>
        </p:nvPicPr>
        <p:blipFill rotWithShape="1">
          <a:blip r:embed="rId3">
            <a:alphaModFix/>
          </a:blip>
          <a:srcRect b="2448"/>
          <a:stretch/>
        </p:blipFill>
        <p:spPr>
          <a:xfrm>
            <a:off x="7699325" y="110525"/>
            <a:ext cx="1114475" cy="1557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4"/>
          <p:cNvSpPr txBox="1">
            <a:spLocks noGrp="1"/>
          </p:cNvSpPr>
          <p:nvPr>
            <p:ph type="title"/>
          </p:nvPr>
        </p:nvSpPr>
        <p:spPr>
          <a:xfrm>
            <a:off x="813600" y="97200"/>
            <a:ext cx="7873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400">
                <a:latin typeface="Calibri"/>
                <a:ea typeface="Calibri"/>
                <a:cs typeface="Calibri"/>
                <a:sym typeface="Calibri"/>
              </a:rPr>
              <a:t>LCNTDR</a:t>
            </a:r>
            <a:endParaRPr sz="2400">
              <a:latin typeface="Calibri"/>
              <a:ea typeface="Calibri"/>
              <a:cs typeface="Calibri"/>
              <a:sym typeface="Calibri"/>
            </a:endParaRPr>
          </a:p>
        </p:txBody>
      </p:sp>
      <p:sp>
        <p:nvSpPr>
          <p:cNvPr id="363" name="Google Shape;363;p34"/>
          <p:cNvSpPr txBox="1">
            <a:spLocks noGrp="1"/>
          </p:cNvSpPr>
          <p:nvPr>
            <p:ph type="body" idx="1"/>
          </p:nvPr>
        </p:nvSpPr>
        <p:spPr>
          <a:xfrm>
            <a:off x="231800" y="874050"/>
            <a:ext cx="5628900" cy="4115700"/>
          </a:xfrm>
          <a:prstGeom prst="rect">
            <a:avLst/>
          </a:prstGeom>
        </p:spPr>
        <p:txBody>
          <a:bodyPr spcFirstLastPara="1" wrap="square" lIns="68575" tIns="34275" rIns="68575" bIns="34275" anchor="t" anchorCtr="0">
            <a:noAutofit/>
          </a:bodyPr>
          <a:lstStyle/>
          <a:p>
            <a:pPr marL="457200" lvl="0" indent="-297180" algn="l" rtl="0">
              <a:lnSpc>
                <a:spcPct val="100000"/>
              </a:lnSpc>
              <a:spcBef>
                <a:spcPts val="360"/>
              </a:spcBef>
              <a:spcAft>
                <a:spcPts val="0"/>
              </a:spcAft>
              <a:buSzPts val="1080"/>
              <a:buFont typeface="Calibri"/>
              <a:buChar char="◆"/>
            </a:pPr>
            <a:r>
              <a:rPr lang="nl-NL">
                <a:latin typeface="Calibri"/>
                <a:ea typeface="Calibri"/>
                <a:cs typeface="Calibri"/>
                <a:sym typeface="Calibri"/>
              </a:rPr>
              <a:t>Built on a vision of building a diverse community </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Eliminating neglected tropical diseases requires mutli/cross/inter-disciplinary research and partnership</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Building on a number of existing relationships</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Lightning rod for NTD research</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Increased collaboration across institutions</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Essential networking and awareness for early career researchers</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Many thanks to Professor Sir Roy Anderson</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Collaborative leadership</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Created a  community </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Range of impressive outputs</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Built and maintained funding </a:t>
            </a:r>
            <a:endParaRPr>
              <a:latin typeface="Calibri"/>
              <a:ea typeface="Calibri"/>
              <a:cs typeface="Calibri"/>
              <a:sym typeface="Calibri"/>
            </a:endParaRPr>
          </a:p>
          <a:p>
            <a:pPr marL="0" lvl="0" indent="0" algn="l" rtl="0">
              <a:lnSpc>
                <a:spcPct val="100000"/>
              </a:lnSpc>
              <a:spcBef>
                <a:spcPts val="360"/>
              </a:spcBef>
              <a:spcAft>
                <a:spcPts val="0"/>
              </a:spcAft>
              <a:buNone/>
            </a:pPr>
            <a:endParaRPr>
              <a:latin typeface="Calibri"/>
              <a:ea typeface="Calibri"/>
              <a:cs typeface="Calibri"/>
              <a:sym typeface="Calibri"/>
            </a:endParaRPr>
          </a:p>
        </p:txBody>
      </p:sp>
      <p:sp>
        <p:nvSpPr>
          <p:cNvPr id="364" name="Google Shape;364;p3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19</a:t>
            </a:fld>
            <a:endParaRPr/>
          </a:p>
        </p:txBody>
      </p:sp>
      <p:pic>
        <p:nvPicPr>
          <p:cNvPr id="365" name="Google Shape;365;p34"/>
          <p:cNvPicPr preferRelativeResize="0"/>
          <p:nvPr/>
        </p:nvPicPr>
        <p:blipFill>
          <a:blip r:embed="rId3">
            <a:alphaModFix/>
          </a:blip>
          <a:stretch>
            <a:fillRect/>
          </a:stretch>
        </p:blipFill>
        <p:spPr>
          <a:xfrm>
            <a:off x="5929738" y="2807988"/>
            <a:ext cx="2867025" cy="1600200"/>
          </a:xfrm>
          <a:prstGeom prst="rect">
            <a:avLst/>
          </a:prstGeom>
          <a:noFill/>
          <a:ln>
            <a:noFill/>
          </a:ln>
        </p:spPr>
      </p:pic>
      <p:pic>
        <p:nvPicPr>
          <p:cNvPr id="366" name="Google Shape;366;p34"/>
          <p:cNvPicPr preferRelativeResize="0"/>
          <p:nvPr/>
        </p:nvPicPr>
        <p:blipFill>
          <a:blip r:embed="rId4">
            <a:alphaModFix/>
          </a:blip>
          <a:stretch>
            <a:fillRect/>
          </a:stretch>
        </p:blipFill>
        <p:spPr>
          <a:xfrm>
            <a:off x="5929738" y="932788"/>
            <a:ext cx="2981325" cy="153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813600" y="97200"/>
            <a:ext cx="8215200" cy="648000"/>
          </a:xfrm>
          <a:prstGeom prst="rect">
            <a:avLst/>
          </a:prstGeom>
        </p:spPr>
        <p:txBody>
          <a:bodyPr spcFirstLastPara="1" wrap="square" lIns="68575" tIns="34275" rIns="68575" bIns="34275" anchor="ctr" anchorCtr="0">
            <a:noAutofit/>
          </a:bodyPr>
          <a:lstStyle/>
          <a:p>
            <a:pPr marL="0" lvl="0" indent="0" algn="l" rtl="0">
              <a:lnSpc>
                <a:spcPct val="182608"/>
              </a:lnSpc>
              <a:spcBef>
                <a:spcPts val="3000"/>
              </a:spcBef>
              <a:spcAft>
                <a:spcPts val="600"/>
              </a:spcAft>
              <a:buNone/>
            </a:pPr>
            <a:r>
              <a:rPr lang="nl-NL" sz="2400" b="1">
                <a:solidFill>
                  <a:srgbClr val="3C4245"/>
                </a:solidFill>
                <a:latin typeface="Calibri"/>
                <a:ea typeface="Calibri"/>
                <a:cs typeface="Calibri"/>
                <a:sym typeface="Calibri"/>
              </a:rPr>
              <a:t>Mwelecele Ntuli Malecela</a:t>
            </a:r>
            <a:endParaRPr sz="2400" b="1">
              <a:latin typeface="Calibri"/>
              <a:ea typeface="Calibri"/>
              <a:cs typeface="Calibri"/>
              <a:sym typeface="Calibri"/>
            </a:endParaRPr>
          </a:p>
        </p:txBody>
      </p:sp>
      <p:sp>
        <p:nvSpPr>
          <p:cNvPr id="131" name="Google Shape;131;p17"/>
          <p:cNvSpPr txBox="1"/>
          <p:nvPr/>
        </p:nvSpPr>
        <p:spPr>
          <a:xfrm>
            <a:off x="295850" y="990675"/>
            <a:ext cx="5687700" cy="24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300">
                <a:latin typeface="Calibri"/>
                <a:ea typeface="Calibri"/>
                <a:cs typeface="Calibri"/>
                <a:sym typeface="Calibri"/>
              </a:rPr>
              <a:t>Dr Mwele  Malecela was a inspirational leader, a warm, generous and patient person and a rigorous, open-minded , insightful scientist who was an unparalleled advocate for the use of high quality science and implementation to serve the people affected by NTDs. Our sincere condolences to her family, her friends and her colleagues. Her loss must be very difficult to bear. </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nl-NL" sz="1300">
                <a:latin typeface="Calibri"/>
                <a:ea typeface="Calibri"/>
                <a:cs typeface="Calibri"/>
                <a:sym typeface="Calibri"/>
              </a:rPr>
              <a:t>Two examples (from very many) of how our colleagues remember her impact:</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p:txBody>
      </p:sp>
      <p:pic>
        <p:nvPicPr>
          <p:cNvPr id="132" name="Google Shape;132;p17"/>
          <p:cNvPicPr preferRelativeResize="0"/>
          <p:nvPr/>
        </p:nvPicPr>
        <p:blipFill>
          <a:blip r:embed="rId3">
            <a:alphaModFix/>
          </a:blip>
          <a:stretch>
            <a:fillRect/>
          </a:stretch>
        </p:blipFill>
        <p:spPr>
          <a:xfrm>
            <a:off x="295850" y="3142475"/>
            <a:ext cx="4038198" cy="1709625"/>
          </a:xfrm>
          <a:prstGeom prst="rect">
            <a:avLst/>
          </a:prstGeom>
          <a:noFill/>
          <a:ln>
            <a:noFill/>
          </a:ln>
        </p:spPr>
      </p:pic>
      <p:sp>
        <p:nvSpPr>
          <p:cNvPr id="133" name="Google Shape;133;p17"/>
          <p:cNvSpPr txBox="1"/>
          <p:nvPr/>
        </p:nvSpPr>
        <p:spPr>
          <a:xfrm>
            <a:off x="459800" y="2707925"/>
            <a:ext cx="50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latin typeface="Calibri"/>
                <a:ea typeface="Calibri"/>
                <a:cs typeface="Calibri"/>
                <a:sym typeface="Calibri"/>
              </a:rPr>
              <a:t>Facilitating an informal meeting on the 2030 goals</a:t>
            </a:r>
            <a:endParaRPr>
              <a:latin typeface="Calibri"/>
              <a:ea typeface="Calibri"/>
              <a:cs typeface="Calibri"/>
              <a:sym typeface="Calibri"/>
            </a:endParaRPr>
          </a:p>
        </p:txBody>
      </p:sp>
      <p:sp>
        <p:nvSpPr>
          <p:cNvPr id="134" name="Google Shape;134;p17"/>
          <p:cNvSpPr txBox="1"/>
          <p:nvPr/>
        </p:nvSpPr>
        <p:spPr>
          <a:xfrm>
            <a:off x="394275" y="4886450"/>
            <a:ext cx="4119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000">
                <a:solidFill>
                  <a:srgbClr val="888888"/>
                </a:solidFill>
              </a:rPr>
              <a:t>https://gatesopenresearch.org/documents/4-97</a:t>
            </a:r>
            <a:endParaRPr sz="1000">
              <a:solidFill>
                <a:srgbClr val="888888"/>
              </a:solidFill>
            </a:endParaRPr>
          </a:p>
        </p:txBody>
      </p:sp>
      <p:pic>
        <p:nvPicPr>
          <p:cNvPr id="135" name="Google Shape;135;p17"/>
          <p:cNvPicPr preferRelativeResize="0"/>
          <p:nvPr/>
        </p:nvPicPr>
        <p:blipFill rotWithShape="1">
          <a:blip r:embed="rId4">
            <a:alphaModFix/>
          </a:blip>
          <a:srcRect l="18134" r="18211" b="2200"/>
          <a:stretch/>
        </p:blipFill>
        <p:spPr>
          <a:xfrm>
            <a:off x="6663927" y="816500"/>
            <a:ext cx="1625098" cy="1891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5"/>
          <p:cNvSpPr txBox="1">
            <a:spLocks noGrp="1"/>
          </p:cNvSpPr>
          <p:nvPr>
            <p:ph type="title"/>
          </p:nvPr>
        </p:nvSpPr>
        <p:spPr>
          <a:xfrm>
            <a:off x="813600" y="97200"/>
            <a:ext cx="7873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400">
                <a:latin typeface="Calibri"/>
                <a:ea typeface="Calibri"/>
                <a:cs typeface="Calibri"/>
                <a:sym typeface="Calibri"/>
              </a:rPr>
              <a:t>LCNTDR</a:t>
            </a:r>
            <a:endParaRPr sz="2400">
              <a:latin typeface="Calibri"/>
              <a:ea typeface="Calibri"/>
              <a:cs typeface="Calibri"/>
              <a:sym typeface="Calibri"/>
            </a:endParaRPr>
          </a:p>
        </p:txBody>
      </p:sp>
      <p:sp>
        <p:nvSpPr>
          <p:cNvPr id="373" name="Google Shape;373;p35"/>
          <p:cNvSpPr txBox="1">
            <a:spLocks noGrp="1"/>
          </p:cNvSpPr>
          <p:nvPr>
            <p:ph type="body" idx="1"/>
          </p:nvPr>
        </p:nvSpPr>
        <p:spPr>
          <a:xfrm>
            <a:off x="231800" y="874050"/>
            <a:ext cx="5628900" cy="4115700"/>
          </a:xfrm>
          <a:prstGeom prst="rect">
            <a:avLst/>
          </a:prstGeom>
        </p:spPr>
        <p:txBody>
          <a:bodyPr spcFirstLastPara="1" wrap="square" lIns="68575" tIns="34275" rIns="68575" bIns="34275" anchor="t" anchorCtr="0">
            <a:noAutofit/>
          </a:bodyPr>
          <a:lstStyle/>
          <a:p>
            <a:pPr marL="457200" lvl="0" indent="-297180" algn="l" rtl="0">
              <a:lnSpc>
                <a:spcPct val="100000"/>
              </a:lnSpc>
              <a:spcBef>
                <a:spcPts val="360"/>
              </a:spcBef>
              <a:spcAft>
                <a:spcPts val="0"/>
              </a:spcAft>
              <a:buSzPts val="1080"/>
              <a:buFont typeface="Calibri"/>
              <a:buChar char="◆"/>
            </a:pPr>
            <a:r>
              <a:rPr lang="nl-NL">
                <a:latin typeface="Calibri"/>
                <a:ea typeface="Calibri"/>
                <a:cs typeface="Calibri"/>
                <a:sym typeface="Calibri"/>
              </a:rPr>
              <a:t>Built on a vision of building a diverse community </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Eliminating neglected tropical diseases requires mutli/cross/inter-disciplinary research and partnership</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Building on a number of existing relationships</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Lightning rod for NTD research</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Increased collaboration across institutions</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Essential networking and awareness for early career researchers</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Many thanks to Professor Sir Roy Anderson</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Collaborative leadership</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Created a  community </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Range of impressive outputs</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Built and maintained funding </a:t>
            </a:r>
            <a:endParaRPr>
              <a:latin typeface="Calibri"/>
              <a:ea typeface="Calibri"/>
              <a:cs typeface="Calibri"/>
              <a:sym typeface="Calibri"/>
            </a:endParaRPr>
          </a:p>
          <a:p>
            <a:pPr marL="457200" lvl="0" indent="-297180" algn="l" rtl="0">
              <a:lnSpc>
                <a:spcPct val="100000"/>
              </a:lnSpc>
              <a:spcBef>
                <a:spcPts val="0"/>
              </a:spcBef>
              <a:spcAft>
                <a:spcPts val="0"/>
              </a:spcAft>
              <a:buSzPts val="1080"/>
              <a:buFont typeface="Calibri"/>
              <a:buChar char="◆"/>
            </a:pPr>
            <a:r>
              <a:rPr lang="nl-NL">
                <a:latin typeface="Calibri"/>
                <a:ea typeface="Calibri"/>
                <a:cs typeface="Calibri"/>
                <a:sym typeface="Calibri"/>
              </a:rPr>
              <a:t>Good luck to Professor Joanne Webster </a:t>
            </a:r>
            <a:endParaRPr>
              <a:latin typeface="Calibri"/>
              <a:ea typeface="Calibri"/>
              <a:cs typeface="Calibri"/>
              <a:sym typeface="Calibri"/>
            </a:endParaRPr>
          </a:p>
          <a:p>
            <a:pPr marL="914400" lvl="1" indent="-289560" algn="l" rtl="0">
              <a:lnSpc>
                <a:spcPct val="100000"/>
              </a:lnSpc>
              <a:spcBef>
                <a:spcPts val="0"/>
              </a:spcBef>
              <a:spcAft>
                <a:spcPts val="0"/>
              </a:spcAft>
              <a:buSzPts val="960"/>
              <a:buFont typeface="Calibri"/>
              <a:buChar char="◆"/>
            </a:pPr>
            <a:r>
              <a:rPr lang="nl-NL">
                <a:latin typeface="Calibri"/>
                <a:ea typeface="Calibri"/>
                <a:cs typeface="Calibri"/>
                <a:sym typeface="Calibri"/>
              </a:rPr>
              <a:t>An exciting future for this community </a:t>
            </a:r>
            <a:endParaRPr>
              <a:latin typeface="Calibri"/>
              <a:ea typeface="Calibri"/>
              <a:cs typeface="Calibri"/>
              <a:sym typeface="Calibri"/>
            </a:endParaRPr>
          </a:p>
        </p:txBody>
      </p:sp>
      <p:sp>
        <p:nvSpPr>
          <p:cNvPr id="374" name="Google Shape;374;p3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20</a:t>
            </a:fld>
            <a:endParaRPr/>
          </a:p>
        </p:txBody>
      </p:sp>
      <p:pic>
        <p:nvPicPr>
          <p:cNvPr id="375" name="Google Shape;375;p35"/>
          <p:cNvPicPr preferRelativeResize="0"/>
          <p:nvPr/>
        </p:nvPicPr>
        <p:blipFill>
          <a:blip r:embed="rId3">
            <a:alphaModFix/>
          </a:blip>
          <a:stretch>
            <a:fillRect/>
          </a:stretch>
        </p:blipFill>
        <p:spPr>
          <a:xfrm>
            <a:off x="5929738" y="2807988"/>
            <a:ext cx="2867025" cy="1600200"/>
          </a:xfrm>
          <a:prstGeom prst="rect">
            <a:avLst/>
          </a:prstGeom>
          <a:noFill/>
          <a:ln>
            <a:noFill/>
          </a:ln>
        </p:spPr>
      </p:pic>
      <p:pic>
        <p:nvPicPr>
          <p:cNvPr id="376" name="Google Shape;376;p35"/>
          <p:cNvPicPr preferRelativeResize="0"/>
          <p:nvPr/>
        </p:nvPicPr>
        <p:blipFill>
          <a:blip r:embed="rId4">
            <a:alphaModFix/>
          </a:blip>
          <a:stretch>
            <a:fillRect/>
          </a:stretch>
        </p:blipFill>
        <p:spPr>
          <a:xfrm>
            <a:off x="5929738" y="932788"/>
            <a:ext cx="2981325" cy="153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a:off x="813600" y="97200"/>
            <a:ext cx="8215200" cy="648000"/>
          </a:xfrm>
          <a:prstGeom prst="rect">
            <a:avLst/>
          </a:prstGeom>
        </p:spPr>
        <p:txBody>
          <a:bodyPr spcFirstLastPara="1" wrap="square" lIns="68575" tIns="34275" rIns="68575" bIns="34275" anchor="ctr" anchorCtr="0">
            <a:noAutofit/>
          </a:bodyPr>
          <a:lstStyle/>
          <a:p>
            <a:pPr marL="0" lvl="0" indent="0" algn="l" rtl="0">
              <a:lnSpc>
                <a:spcPct val="182608"/>
              </a:lnSpc>
              <a:spcBef>
                <a:spcPts val="3000"/>
              </a:spcBef>
              <a:spcAft>
                <a:spcPts val="600"/>
              </a:spcAft>
              <a:buNone/>
            </a:pPr>
            <a:r>
              <a:rPr lang="nl-NL" sz="2400" b="1">
                <a:solidFill>
                  <a:srgbClr val="3C4245"/>
                </a:solidFill>
                <a:latin typeface="Calibri"/>
                <a:ea typeface="Calibri"/>
                <a:cs typeface="Calibri"/>
                <a:sym typeface="Calibri"/>
              </a:rPr>
              <a:t>Mwelecele Ntuli Malecela</a:t>
            </a:r>
            <a:endParaRPr sz="2400" b="1">
              <a:latin typeface="Calibri"/>
              <a:ea typeface="Calibri"/>
              <a:cs typeface="Calibri"/>
              <a:sym typeface="Calibri"/>
            </a:endParaRPr>
          </a:p>
        </p:txBody>
      </p:sp>
      <p:sp>
        <p:nvSpPr>
          <p:cNvPr id="142" name="Google Shape;142;p18"/>
          <p:cNvSpPr txBox="1"/>
          <p:nvPr/>
        </p:nvSpPr>
        <p:spPr>
          <a:xfrm>
            <a:off x="295850" y="990675"/>
            <a:ext cx="5687700" cy="24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1300">
                <a:latin typeface="Calibri"/>
                <a:ea typeface="Calibri"/>
                <a:cs typeface="Calibri"/>
                <a:sym typeface="Calibri"/>
              </a:rPr>
              <a:t>Dr Mwele  Malecela was a inspirational leader, a warm, generous and patient person and a rigorous, open-minded , insightful scientist who was an unparalleled advocate for the use of high quality science and implementation to serve the people affected by NTDs. Our sincere condolences to her family, her friends and her colleagues. Her loss must be very difficult to bear. </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nl-NL" sz="1300">
                <a:latin typeface="Calibri"/>
                <a:ea typeface="Calibri"/>
                <a:cs typeface="Calibri"/>
                <a:sym typeface="Calibri"/>
              </a:rPr>
              <a:t>Two examples (from very many) of how our colleagues remember her impact:</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p:txBody>
      </p:sp>
      <p:pic>
        <p:nvPicPr>
          <p:cNvPr id="143" name="Google Shape;143;p18"/>
          <p:cNvPicPr preferRelativeResize="0"/>
          <p:nvPr/>
        </p:nvPicPr>
        <p:blipFill>
          <a:blip r:embed="rId3">
            <a:alphaModFix/>
          </a:blip>
          <a:stretch>
            <a:fillRect/>
          </a:stretch>
        </p:blipFill>
        <p:spPr>
          <a:xfrm>
            <a:off x="295850" y="3142475"/>
            <a:ext cx="4038198" cy="1709625"/>
          </a:xfrm>
          <a:prstGeom prst="rect">
            <a:avLst/>
          </a:prstGeom>
          <a:noFill/>
          <a:ln>
            <a:noFill/>
          </a:ln>
        </p:spPr>
      </p:pic>
      <p:sp>
        <p:nvSpPr>
          <p:cNvPr id="144" name="Google Shape;144;p18"/>
          <p:cNvSpPr txBox="1"/>
          <p:nvPr/>
        </p:nvSpPr>
        <p:spPr>
          <a:xfrm>
            <a:off x="459800" y="2707925"/>
            <a:ext cx="50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latin typeface="Calibri"/>
                <a:ea typeface="Calibri"/>
                <a:cs typeface="Calibri"/>
                <a:sym typeface="Calibri"/>
              </a:rPr>
              <a:t>Facilitating an informal meeting on the 2030 goals</a:t>
            </a:r>
            <a:endParaRPr>
              <a:latin typeface="Calibri"/>
              <a:ea typeface="Calibri"/>
              <a:cs typeface="Calibri"/>
              <a:sym typeface="Calibri"/>
            </a:endParaRPr>
          </a:p>
        </p:txBody>
      </p:sp>
      <p:sp>
        <p:nvSpPr>
          <p:cNvPr id="145" name="Google Shape;145;p18"/>
          <p:cNvSpPr txBox="1"/>
          <p:nvPr/>
        </p:nvSpPr>
        <p:spPr>
          <a:xfrm>
            <a:off x="394275" y="4886450"/>
            <a:ext cx="4119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000">
                <a:solidFill>
                  <a:srgbClr val="888888"/>
                </a:solidFill>
              </a:rPr>
              <a:t>https://gatesopenresearch.org/documents/4-97</a:t>
            </a:r>
            <a:endParaRPr sz="1000">
              <a:solidFill>
                <a:srgbClr val="888888"/>
              </a:solidFill>
            </a:endParaRPr>
          </a:p>
        </p:txBody>
      </p:sp>
      <p:sp>
        <p:nvSpPr>
          <p:cNvPr id="146" name="Google Shape;146;p18"/>
          <p:cNvSpPr txBox="1"/>
          <p:nvPr/>
        </p:nvSpPr>
        <p:spPr>
          <a:xfrm>
            <a:off x="5202400" y="2779225"/>
            <a:ext cx="50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latin typeface="Calibri"/>
                <a:ea typeface="Calibri"/>
                <a:cs typeface="Calibri"/>
                <a:sym typeface="Calibri"/>
              </a:rPr>
              <a:t>Inspiring early career scientists, particularly women</a:t>
            </a:r>
            <a:endParaRPr>
              <a:latin typeface="Calibri"/>
              <a:ea typeface="Calibri"/>
              <a:cs typeface="Calibri"/>
              <a:sym typeface="Calibri"/>
            </a:endParaRPr>
          </a:p>
        </p:txBody>
      </p:sp>
      <p:pic>
        <p:nvPicPr>
          <p:cNvPr id="147" name="Google Shape;147;p18"/>
          <p:cNvPicPr preferRelativeResize="0"/>
          <p:nvPr/>
        </p:nvPicPr>
        <p:blipFill rotWithShape="1">
          <a:blip r:embed="rId4">
            <a:alphaModFix/>
          </a:blip>
          <a:srcRect l="18134" r="18211" b="2200"/>
          <a:stretch/>
        </p:blipFill>
        <p:spPr>
          <a:xfrm>
            <a:off x="6663927" y="816500"/>
            <a:ext cx="1625098" cy="1891425"/>
          </a:xfrm>
          <a:prstGeom prst="rect">
            <a:avLst/>
          </a:prstGeom>
          <a:noFill/>
          <a:ln>
            <a:noFill/>
          </a:ln>
        </p:spPr>
      </p:pic>
      <p:sp>
        <p:nvSpPr>
          <p:cNvPr id="148" name="Google Shape;148;p18"/>
          <p:cNvSpPr txBox="1"/>
          <p:nvPr/>
        </p:nvSpPr>
        <p:spPr>
          <a:xfrm>
            <a:off x="4525675" y="3142475"/>
            <a:ext cx="341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i="1">
                <a:solidFill>
                  <a:srgbClr val="FF9900"/>
                </a:solidFill>
                <a:latin typeface="Calibri"/>
                <a:ea typeface="Calibri"/>
                <a:cs typeface="Calibri"/>
                <a:sym typeface="Calibri"/>
              </a:rPr>
              <a:t>“What an awful loss to the NTD community”</a:t>
            </a:r>
            <a:endParaRPr i="1">
              <a:solidFill>
                <a:srgbClr val="FF9900"/>
              </a:solidFill>
              <a:latin typeface="Calibri"/>
              <a:ea typeface="Calibri"/>
              <a:cs typeface="Calibri"/>
              <a:sym typeface="Calibri"/>
            </a:endParaRPr>
          </a:p>
        </p:txBody>
      </p:sp>
      <p:sp>
        <p:nvSpPr>
          <p:cNvPr id="149" name="Google Shape;149;p18"/>
          <p:cNvSpPr txBox="1"/>
          <p:nvPr/>
        </p:nvSpPr>
        <p:spPr>
          <a:xfrm>
            <a:off x="5461100" y="3562375"/>
            <a:ext cx="354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i="1">
                <a:solidFill>
                  <a:srgbClr val="FF9900"/>
                </a:solidFill>
                <a:latin typeface="Calibri"/>
                <a:ea typeface="Calibri"/>
                <a:cs typeface="Calibri"/>
                <a:sym typeface="Calibri"/>
              </a:rPr>
              <a:t>“I only spoke to her once but she gave me her full attention”</a:t>
            </a:r>
            <a:endParaRPr i="1">
              <a:solidFill>
                <a:srgbClr val="FF9900"/>
              </a:solidFill>
              <a:latin typeface="Calibri"/>
              <a:ea typeface="Calibri"/>
              <a:cs typeface="Calibri"/>
              <a:sym typeface="Calibri"/>
            </a:endParaRPr>
          </a:p>
        </p:txBody>
      </p:sp>
      <p:sp>
        <p:nvSpPr>
          <p:cNvPr id="150" name="Google Shape;150;p18"/>
          <p:cNvSpPr txBox="1"/>
          <p:nvPr/>
        </p:nvSpPr>
        <p:spPr>
          <a:xfrm>
            <a:off x="4525675" y="4632213"/>
            <a:ext cx="590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i="1">
                <a:solidFill>
                  <a:srgbClr val="FF9900"/>
                </a:solidFill>
                <a:latin typeface="Calibri"/>
                <a:ea typeface="Calibri"/>
                <a:cs typeface="Calibri"/>
                <a:sym typeface="Calibri"/>
              </a:rPr>
              <a:t>“She made me feel like I could go and talk to her or email her”</a:t>
            </a:r>
            <a:endParaRPr i="1">
              <a:solidFill>
                <a:srgbClr val="FF9900"/>
              </a:solidFill>
              <a:latin typeface="Calibri"/>
              <a:ea typeface="Calibri"/>
              <a:cs typeface="Calibri"/>
              <a:sym typeface="Calibri"/>
            </a:endParaRPr>
          </a:p>
        </p:txBody>
      </p:sp>
      <p:sp>
        <p:nvSpPr>
          <p:cNvPr id="151" name="Google Shape;151;p18"/>
          <p:cNvSpPr txBox="1"/>
          <p:nvPr/>
        </p:nvSpPr>
        <p:spPr>
          <a:xfrm>
            <a:off x="4334050" y="4105450"/>
            <a:ext cx="4676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i="1">
                <a:solidFill>
                  <a:srgbClr val="FF9900"/>
                </a:solidFill>
                <a:latin typeface="Calibri"/>
                <a:ea typeface="Calibri"/>
                <a:cs typeface="Calibri"/>
                <a:sym typeface="Calibri"/>
              </a:rPr>
              <a:t>“I didn’t really know her but I feel so sad because she made it feel achievable”</a:t>
            </a:r>
            <a:endParaRPr i="1">
              <a:solidFill>
                <a:srgbClr val="FF99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813600" y="97200"/>
            <a:ext cx="8215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400" b="1">
                <a:latin typeface="Calibri"/>
                <a:ea typeface="Calibri"/>
                <a:cs typeface="Calibri"/>
                <a:sym typeface="Calibri"/>
              </a:rPr>
              <a:t>COVID-19 and NTDs</a:t>
            </a:r>
            <a:endParaRPr sz="2400" b="1">
              <a:latin typeface="Calibri"/>
              <a:ea typeface="Calibri"/>
              <a:cs typeface="Calibri"/>
              <a:sym typeface="Calibri"/>
            </a:endParaRPr>
          </a:p>
        </p:txBody>
      </p:sp>
      <p:pic>
        <p:nvPicPr>
          <p:cNvPr id="158" name="Google Shape;158;p19"/>
          <p:cNvPicPr preferRelativeResize="0"/>
          <p:nvPr/>
        </p:nvPicPr>
        <p:blipFill>
          <a:blip r:embed="rId3">
            <a:alphaModFix/>
          </a:blip>
          <a:stretch>
            <a:fillRect/>
          </a:stretch>
        </p:blipFill>
        <p:spPr>
          <a:xfrm>
            <a:off x="143700" y="836725"/>
            <a:ext cx="4250700" cy="1814116"/>
          </a:xfrm>
          <a:prstGeom prst="rect">
            <a:avLst/>
          </a:prstGeom>
          <a:noFill/>
          <a:ln>
            <a:noFill/>
          </a:ln>
        </p:spPr>
      </p:pic>
      <p:sp>
        <p:nvSpPr>
          <p:cNvPr id="159" name="Google Shape;159;p19"/>
          <p:cNvSpPr txBox="1"/>
          <p:nvPr/>
        </p:nvSpPr>
        <p:spPr>
          <a:xfrm>
            <a:off x="14725" y="4680025"/>
            <a:ext cx="4312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000">
                <a:solidFill>
                  <a:srgbClr val="888888"/>
                </a:solidFill>
              </a:rPr>
              <a:t>https://gatesopenresearch.org/documents/4-115</a:t>
            </a:r>
            <a:endParaRPr sz="1000">
              <a:solidFill>
                <a:srgbClr val="888888"/>
              </a:solidFill>
            </a:endParaRPr>
          </a:p>
        </p:txBody>
      </p:sp>
      <p:sp>
        <p:nvSpPr>
          <p:cNvPr id="160" name="Google Shape;160;p19"/>
          <p:cNvSpPr txBox="1"/>
          <p:nvPr/>
        </p:nvSpPr>
        <p:spPr>
          <a:xfrm>
            <a:off x="5189275" y="4680025"/>
            <a:ext cx="38625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l-NL" sz="1000">
                <a:solidFill>
                  <a:srgbClr val="888888"/>
                </a:solidFill>
              </a:rPr>
              <a:t>https://academic.oup.com/trstmh/issue/115/3</a:t>
            </a:r>
            <a:endParaRPr sz="1000">
              <a:solidFill>
                <a:srgbClr val="888888"/>
              </a:solidFill>
            </a:endParaRPr>
          </a:p>
        </p:txBody>
      </p:sp>
      <p:sp>
        <p:nvSpPr>
          <p:cNvPr id="161" name="Google Shape;161;p19"/>
          <p:cNvSpPr txBox="1"/>
          <p:nvPr/>
        </p:nvSpPr>
        <p:spPr>
          <a:xfrm>
            <a:off x="0" y="4820725"/>
            <a:ext cx="527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000">
                <a:solidFill>
                  <a:srgbClr val="888888"/>
                </a:solidFill>
              </a:rPr>
              <a:t>https://academic.oup.com/cid/article/72/8/1463/5912106</a:t>
            </a:r>
            <a:endParaRPr sz="1000">
              <a:solidFill>
                <a:srgbClr val="888888"/>
              </a:solidFill>
            </a:endParaRPr>
          </a:p>
        </p:txBody>
      </p:sp>
      <p:pic>
        <p:nvPicPr>
          <p:cNvPr id="162" name="Google Shape;162;p19"/>
          <p:cNvPicPr preferRelativeResize="0"/>
          <p:nvPr/>
        </p:nvPicPr>
        <p:blipFill rotWithShape="1">
          <a:blip r:embed="rId4">
            <a:alphaModFix/>
          </a:blip>
          <a:srcRect b="12747"/>
          <a:stretch/>
        </p:blipFill>
        <p:spPr>
          <a:xfrm>
            <a:off x="67500" y="2732774"/>
            <a:ext cx="4504501" cy="1722051"/>
          </a:xfrm>
          <a:prstGeom prst="rect">
            <a:avLst/>
          </a:prstGeom>
          <a:noFill/>
          <a:ln>
            <a:noFill/>
          </a:ln>
        </p:spPr>
      </p:pic>
      <p:sp>
        <p:nvSpPr>
          <p:cNvPr id="163" name="Google Shape;163;p19"/>
          <p:cNvSpPr txBox="1"/>
          <p:nvPr/>
        </p:nvSpPr>
        <p:spPr>
          <a:xfrm>
            <a:off x="4242000" y="4820725"/>
            <a:ext cx="48258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l-NL" sz="1000">
                <a:solidFill>
                  <a:srgbClr val="888888"/>
                </a:solidFill>
              </a:rPr>
              <a:t>https://www.who.int/publications/i/item/9789240027671</a:t>
            </a:r>
            <a:endParaRPr sz="1000">
              <a:solidFill>
                <a:srgbClr val="888888"/>
              </a:solidFill>
            </a:endParaRPr>
          </a:p>
        </p:txBody>
      </p:sp>
      <p:pic>
        <p:nvPicPr>
          <p:cNvPr id="164" name="Google Shape;164;p19"/>
          <p:cNvPicPr preferRelativeResize="0"/>
          <p:nvPr/>
        </p:nvPicPr>
        <p:blipFill rotWithShape="1">
          <a:blip r:embed="rId5">
            <a:alphaModFix/>
          </a:blip>
          <a:srcRect b="2448"/>
          <a:stretch/>
        </p:blipFill>
        <p:spPr>
          <a:xfrm>
            <a:off x="6844350" y="836724"/>
            <a:ext cx="2184449" cy="3052651"/>
          </a:xfrm>
          <a:prstGeom prst="rect">
            <a:avLst/>
          </a:prstGeom>
          <a:noFill/>
          <a:ln>
            <a:noFill/>
          </a:ln>
        </p:spPr>
      </p:pic>
      <p:pic>
        <p:nvPicPr>
          <p:cNvPr id="165" name="Google Shape;165;p19"/>
          <p:cNvPicPr preferRelativeResize="0"/>
          <p:nvPr/>
        </p:nvPicPr>
        <p:blipFill>
          <a:blip r:embed="rId6">
            <a:alphaModFix/>
          </a:blip>
          <a:stretch>
            <a:fillRect/>
          </a:stretch>
        </p:blipFill>
        <p:spPr>
          <a:xfrm>
            <a:off x="4571995" y="1011045"/>
            <a:ext cx="1963625" cy="885100"/>
          </a:xfrm>
          <a:prstGeom prst="rect">
            <a:avLst/>
          </a:prstGeom>
          <a:noFill/>
          <a:ln>
            <a:noFill/>
          </a:ln>
        </p:spPr>
      </p:pic>
      <p:pic>
        <p:nvPicPr>
          <p:cNvPr id="166" name="Google Shape;166;p19"/>
          <p:cNvPicPr preferRelativeResize="0"/>
          <p:nvPr/>
        </p:nvPicPr>
        <p:blipFill>
          <a:blip r:embed="rId7">
            <a:alphaModFix/>
          </a:blip>
          <a:stretch>
            <a:fillRect/>
          </a:stretch>
        </p:blipFill>
        <p:spPr>
          <a:xfrm>
            <a:off x="4877950" y="2162000"/>
            <a:ext cx="1660450" cy="216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813600" y="97200"/>
            <a:ext cx="8215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400" b="1">
                <a:latin typeface="Calibri"/>
                <a:ea typeface="Calibri"/>
                <a:cs typeface="Calibri"/>
                <a:sym typeface="Calibri"/>
              </a:rPr>
              <a:t>Modelling the impact of COVID-19-related interruptions</a:t>
            </a:r>
            <a:endParaRPr sz="2400" b="1">
              <a:latin typeface="Calibri"/>
              <a:ea typeface="Calibri"/>
              <a:cs typeface="Calibri"/>
              <a:sym typeface="Calibri"/>
            </a:endParaRPr>
          </a:p>
        </p:txBody>
      </p:sp>
      <p:sp>
        <p:nvSpPr>
          <p:cNvPr id="173" name="Google Shape;173;p20"/>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5</a:t>
            </a:fld>
            <a:endParaRPr/>
          </a:p>
        </p:txBody>
      </p:sp>
      <p:sp>
        <p:nvSpPr>
          <p:cNvPr id="174" name="Google Shape;174;p20"/>
          <p:cNvSpPr txBox="1"/>
          <p:nvPr/>
        </p:nvSpPr>
        <p:spPr>
          <a:xfrm>
            <a:off x="275350" y="755750"/>
            <a:ext cx="8283300" cy="2465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Calibri"/>
              <a:buChar char="●"/>
            </a:pPr>
            <a:r>
              <a:rPr lang="nl-NL" sz="1600">
                <a:latin typeface="Calibri"/>
                <a:ea typeface="Calibri"/>
                <a:cs typeface="Calibri"/>
                <a:sym typeface="Calibri"/>
              </a:rPr>
              <a:t>COVID-19 responses have caused disruptions to mass drug administrations (MDAs) and other activities</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nl-NL" sz="1600">
                <a:latin typeface="Calibri"/>
                <a:ea typeface="Calibri"/>
                <a:cs typeface="Calibri"/>
                <a:sym typeface="Calibri"/>
              </a:rPr>
              <a:t>How long can NTD interventions be postponed before progress towards the 2030 goals is affected adversely?</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nl-NL" sz="1600">
                <a:latin typeface="Calibri"/>
                <a:ea typeface="Calibri"/>
                <a:cs typeface="Calibri"/>
                <a:sym typeface="Calibri"/>
              </a:rPr>
              <a:t>For which diseases and in which settings will impacts of disruptions be greatest? </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nl-NL" sz="1600">
                <a:latin typeface="Calibri"/>
                <a:ea typeface="Calibri"/>
                <a:cs typeface="Calibri"/>
                <a:sym typeface="Calibri"/>
              </a:rPr>
              <a:t>What mitigation and recovery strategies can be implemented once activities resume, </a:t>
            </a:r>
            <a:endParaRPr sz="1600">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nl-NL" sz="1600">
                <a:latin typeface="Calibri"/>
                <a:ea typeface="Calibri"/>
                <a:cs typeface="Calibri"/>
                <a:sym typeface="Calibri"/>
              </a:rPr>
              <a:t>in order to regain ground lost due to COVID19-related programme interruptions</a:t>
            </a:r>
            <a:endParaRPr sz="1600">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nl-NL" sz="1600">
                <a:latin typeface="Calibri"/>
                <a:ea typeface="Calibri"/>
                <a:cs typeface="Calibri"/>
                <a:sym typeface="Calibri"/>
              </a:rPr>
              <a:t>minimize the risks of recrudescence of infection and disease</a:t>
            </a:r>
            <a:endParaRPr sz="1600">
              <a:latin typeface="Calibri"/>
              <a:ea typeface="Calibri"/>
              <a:cs typeface="Calibri"/>
              <a:sym typeface="Calibri"/>
            </a:endParaRPr>
          </a:p>
          <a:p>
            <a:pPr marL="914400" lvl="1" indent="-330200" algn="l" rtl="0">
              <a:lnSpc>
                <a:spcPct val="115000"/>
              </a:lnSpc>
              <a:spcBef>
                <a:spcPts val="0"/>
              </a:spcBef>
              <a:spcAft>
                <a:spcPts val="0"/>
              </a:spcAft>
              <a:buSzPts val="1600"/>
              <a:buFont typeface="Calibri"/>
              <a:buChar char="○"/>
            </a:pPr>
            <a:r>
              <a:rPr lang="nl-NL" sz="1600">
                <a:latin typeface="Calibri"/>
                <a:ea typeface="Calibri"/>
                <a:cs typeface="Calibri"/>
                <a:sym typeface="Calibri"/>
              </a:rPr>
              <a:t>and even accelerate progress towards the goal?</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p:txBody>
      </p:sp>
      <p:sp>
        <p:nvSpPr>
          <p:cNvPr id="175" name="Google Shape;175;p20"/>
          <p:cNvSpPr txBox="1"/>
          <p:nvPr/>
        </p:nvSpPr>
        <p:spPr>
          <a:xfrm>
            <a:off x="1453325" y="4141700"/>
            <a:ext cx="1439100" cy="8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1100">
                <a:latin typeface="Calibri"/>
                <a:ea typeface="Calibri"/>
                <a:cs typeface="Calibri"/>
                <a:sym typeface="Calibri"/>
              </a:rPr>
              <a:t>March 2019</a:t>
            </a:r>
            <a:endParaRPr sz="1100">
              <a:latin typeface="Calibri"/>
              <a:ea typeface="Calibri"/>
              <a:cs typeface="Calibri"/>
              <a:sym typeface="Calibri"/>
            </a:endParaRPr>
          </a:p>
          <a:p>
            <a:pPr marL="0" lvl="0" indent="0" algn="ctr" rtl="0">
              <a:spcBef>
                <a:spcPts val="0"/>
              </a:spcBef>
              <a:spcAft>
                <a:spcPts val="0"/>
              </a:spcAft>
              <a:buNone/>
            </a:pPr>
            <a:r>
              <a:rPr lang="nl-NL" sz="1100">
                <a:latin typeface="Calibri"/>
                <a:ea typeface="Calibri"/>
                <a:cs typeface="Calibri"/>
                <a:sym typeface="Calibri"/>
              </a:rPr>
              <a:t>MDA successfully delivered</a:t>
            </a:r>
            <a:endParaRPr sz="1100">
              <a:latin typeface="Calibri"/>
              <a:ea typeface="Calibri"/>
              <a:cs typeface="Calibri"/>
              <a:sym typeface="Calibri"/>
            </a:endParaRPr>
          </a:p>
        </p:txBody>
      </p:sp>
      <p:sp>
        <p:nvSpPr>
          <p:cNvPr id="176" name="Google Shape;176;p20"/>
          <p:cNvSpPr txBox="1"/>
          <p:nvPr/>
        </p:nvSpPr>
        <p:spPr>
          <a:xfrm>
            <a:off x="3990450" y="4846675"/>
            <a:ext cx="2127300" cy="29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1100">
                <a:latin typeface="Calibri"/>
                <a:ea typeface="Calibri"/>
                <a:cs typeface="Calibri"/>
                <a:sym typeface="Calibri"/>
              </a:rPr>
              <a:t>March 2020, MDA postponed</a:t>
            </a:r>
            <a:endParaRPr sz="1100">
              <a:latin typeface="Calibri"/>
              <a:ea typeface="Calibri"/>
              <a:cs typeface="Calibri"/>
              <a:sym typeface="Calibri"/>
            </a:endParaRPr>
          </a:p>
        </p:txBody>
      </p:sp>
      <p:sp>
        <p:nvSpPr>
          <p:cNvPr id="177" name="Google Shape;177;p20"/>
          <p:cNvSpPr txBox="1"/>
          <p:nvPr/>
        </p:nvSpPr>
        <p:spPr>
          <a:xfrm>
            <a:off x="7117675" y="3804400"/>
            <a:ext cx="1439100" cy="8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1100">
                <a:latin typeface="Calibri"/>
                <a:ea typeface="Calibri"/>
                <a:cs typeface="Calibri"/>
                <a:sym typeface="Calibri"/>
              </a:rPr>
              <a:t>March 2021</a:t>
            </a:r>
            <a:endParaRPr sz="1100">
              <a:latin typeface="Calibri"/>
              <a:ea typeface="Calibri"/>
              <a:cs typeface="Calibri"/>
              <a:sym typeface="Calibri"/>
            </a:endParaRPr>
          </a:p>
          <a:p>
            <a:pPr marL="0" lvl="0" indent="0" algn="ctr" rtl="0">
              <a:spcBef>
                <a:spcPts val="0"/>
              </a:spcBef>
              <a:spcAft>
                <a:spcPts val="0"/>
              </a:spcAft>
              <a:buNone/>
            </a:pPr>
            <a:r>
              <a:rPr lang="nl-NL" sz="1100">
                <a:latin typeface="Calibri"/>
                <a:ea typeface="Calibri"/>
                <a:cs typeface="Calibri"/>
                <a:sym typeface="Calibri"/>
              </a:rPr>
              <a:t>MDA resumed after 1-year delay</a:t>
            </a:r>
            <a:endParaRPr sz="1100">
              <a:latin typeface="Calibri"/>
              <a:ea typeface="Calibri"/>
              <a:cs typeface="Calibri"/>
              <a:sym typeface="Calibri"/>
            </a:endParaRPr>
          </a:p>
        </p:txBody>
      </p:sp>
      <p:pic>
        <p:nvPicPr>
          <p:cNvPr id="178" name="Google Shape;178;p20"/>
          <p:cNvPicPr preferRelativeResize="0"/>
          <p:nvPr/>
        </p:nvPicPr>
        <p:blipFill>
          <a:blip r:embed="rId3">
            <a:alphaModFix/>
          </a:blip>
          <a:stretch>
            <a:fillRect/>
          </a:stretch>
        </p:blipFill>
        <p:spPr>
          <a:xfrm>
            <a:off x="2271938" y="3361975"/>
            <a:ext cx="4944112" cy="154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1"/>
          <p:cNvPicPr preferRelativeResize="0"/>
          <p:nvPr/>
        </p:nvPicPr>
        <p:blipFill rotWithShape="1">
          <a:blip r:embed="rId3">
            <a:alphaModFix/>
          </a:blip>
          <a:srcRect r="53051"/>
          <a:stretch/>
        </p:blipFill>
        <p:spPr>
          <a:xfrm>
            <a:off x="1428275" y="821400"/>
            <a:ext cx="3023025" cy="2306124"/>
          </a:xfrm>
          <a:prstGeom prst="rect">
            <a:avLst/>
          </a:prstGeom>
          <a:noFill/>
          <a:ln>
            <a:noFill/>
          </a:ln>
        </p:spPr>
      </p:pic>
      <p:sp>
        <p:nvSpPr>
          <p:cNvPr id="185" name="Google Shape;185;p21"/>
          <p:cNvSpPr txBox="1">
            <a:spLocks noGrp="1"/>
          </p:cNvSpPr>
          <p:nvPr>
            <p:ph type="title"/>
          </p:nvPr>
        </p:nvSpPr>
        <p:spPr>
          <a:xfrm>
            <a:off x="813600" y="97200"/>
            <a:ext cx="8215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latin typeface="Calibri"/>
                <a:ea typeface="Calibri"/>
                <a:cs typeface="Calibri"/>
                <a:sym typeface="Calibri"/>
              </a:rPr>
              <a:t>Impact on PC diseases </a:t>
            </a:r>
            <a:endParaRPr sz="2600" b="1">
              <a:latin typeface="Calibri"/>
              <a:ea typeface="Calibri"/>
              <a:cs typeface="Calibri"/>
              <a:sym typeface="Calibri"/>
            </a:endParaRPr>
          </a:p>
        </p:txBody>
      </p:sp>
      <p:sp>
        <p:nvSpPr>
          <p:cNvPr id="186" name="Google Shape;186;p21"/>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6</a:t>
            </a:fld>
            <a:endParaRPr/>
          </a:p>
        </p:txBody>
      </p:sp>
      <p:cxnSp>
        <p:nvCxnSpPr>
          <p:cNvPr id="187" name="Google Shape;187;p21"/>
          <p:cNvCxnSpPr/>
          <p:nvPr/>
        </p:nvCxnSpPr>
        <p:spPr>
          <a:xfrm flipH="1">
            <a:off x="800800" y="1991375"/>
            <a:ext cx="1435500" cy="2988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21"/>
          <p:cNvSpPr txBox="1"/>
          <p:nvPr/>
        </p:nvSpPr>
        <p:spPr>
          <a:xfrm>
            <a:off x="89825" y="2215075"/>
            <a:ext cx="12639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Annual MDA with no interruption</a:t>
            </a:r>
            <a:endParaRPr>
              <a:latin typeface="Calibri"/>
              <a:ea typeface="Calibri"/>
              <a:cs typeface="Calibri"/>
              <a:sym typeface="Calibri"/>
            </a:endParaRPr>
          </a:p>
        </p:txBody>
      </p:sp>
      <p:sp>
        <p:nvSpPr>
          <p:cNvPr id="189" name="Google Shape;189;p21"/>
          <p:cNvSpPr txBox="1"/>
          <p:nvPr/>
        </p:nvSpPr>
        <p:spPr>
          <a:xfrm>
            <a:off x="90950" y="1153550"/>
            <a:ext cx="1549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Annual MDA with 1 year of missed treatment</a:t>
            </a:r>
            <a:endParaRPr>
              <a:latin typeface="Calibri"/>
              <a:ea typeface="Calibri"/>
              <a:cs typeface="Calibri"/>
              <a:sym typeface="Calibri"/>
            </a:endParaRPr>
          </a:p>
        </p:txBody>
      </p:sp>
      <p:cxnSp>
        <p:nvCxnSpPr>
          <p:cNvPr id="190" name="Google Shape;190;p21"/>
          <p:cNvCxnSpPr/>
          <p:nvPr/>
        </p:nvCxnSpPr>
        <p:spPr>
          <a:xfrm>
            <a:off x="1101275" y="1714500"/>
            <a:ext cx="1316100" cy="180900"/>
          </a:xfrm>
          <a:prstGeom prst="straightConnector1">
            <a:avLst/>
          </a:prstGeom>
          <a:noFill/>
          <a:ln w="9525" cap="flat" cmpd="sng">
            <a:solidFill>
              <a:schemeClr val="dk2"/>
            </a:solidFill>
            <a:prstDash val="solid"/>
            <a:round/>
            <a:headEnd type="none" w="med" len="med"/>
            <a:tailEnd type="none" w="med" len="med"/>
          </a:ln>
        </p:spPr>
      </p:cxnSp>
      <p:sp>
        <p:nvSpPr>
          <p:cNvPr id="191" name="Google Shape;191;p21"/>
          <p:cNvSpPr txBox="1"/>
          <p:nvPr/>
        </p:nvSpPr>
        <p:spPr>
          <a:xfrm>
            <a:off x="70800" y="3127525"/>
            <a:ext cx="8697600" cy="19398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Delays to MDA rounds will lead to a greater numbers of infections in the community</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Prevalent infections untreated AND new cases.</a:t>
            </a:r>
            <a:endParaRPr sz="1300">
              <a:latin typeface="Calibri"/>
              <a:ea typeface="Calibri"/>
              <a:cs typeface="Calibri"/>
              <a:sym typeface="Calibri"/>
            </a:endParaRPr>
          </a:p>
          <a:p>
            <a:pPr marL="457200" lvl="0" indent="0" algn="l" rtl="0">
              <a:spcBef>
                <a:spcPts val="0"/>
              </a:spcBef>
              <a:spcAft>
                <a:spcPts val="0"/>
              </a:spcAft>
              <a:buNone/>
            </a:pPr>
            <a:endParaRPr sz="13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2"/>
          <p:cNvPicPr preferRelativeResize="0"/>
          <p:nvPr/>
        </p:nvPicPr>
        <p:blipFill rotWithShape="1">
          <a:blip r:embed="rId3">
            <a:alphaModFix/>
          </a:blip>
          <a:srcRect r="53051"/>
          <a:stretch/>
        </p:blipFill>
        <p:spPr>
          <a:xfrm>
            <a:off x="1428275" y="821400"/>
            <a:ext cx="3023025" cy="2306124"/>
          </a:xfrm>
          <a:prstGeom prst="rect">
            <a:avLst/>
          </a:prstGeom>
          <a:noFill/>
          <a:ln>
            <a:noFill/>
          </a:ln>
        </p:spPr>
      </p:pic>
      <p:sp>
        <p:nvSpPr>
          <p:cNvPr id="198" name="Google Shape;198;p22"/>
          <p:cNvSpPr txBox="1">
            <a:spLocks noGrp="1"/>
          </p:cNvSpPr>
          <p:nvPr>
            <p:ph type="title"/>
          </p:nvPr>
        </p:nvSpPr>
        <p:spPr>
          <a:xfrm>
            <a:off x="813600" y="97200"/>
            <a:ext cx="8215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latin typeface="Calibri"/>
                <a:ea typeface="Calibri"/>
                <a:cs typeface="Calibri"/>
                <a:sym typeface="Calibri"/>
              </a:rPr>
              <a:t>Impact on PC diseases </a:t>
            </a:r>
            <a:endParaRPr sz="2600" b="1">
              <a:latin typeface="Calibri"/>
              <a:ea typeface="Calibri"/>
              <a:cs typeface="Calibri"/>
              <a:sym typeface="Calibri"/>
            </a:endParaRPr>
          </a:p>
        </p:txBody>
      </p:sp>
      <p:sp>
        <p:nvSpPr>
          <p:cNvPr id="199" name="Google Shape;199;p2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7</a:t>
            </a:fld>
            <a:endParaRPr/>
          </a:p>
        </p:txBody>
      </p:sp>
      <p:cxnSp>
        <p:nvCxnSpPr>
          <p:cNvPr id="200" name="Google Shape;200;p22"/>
          <p:cNvCxnSpPr/>
          <p:nvPr/>
        </p:nvCxnSpPr>
        <p:spPr>
          <a:xfrm flipH="1">
            <a:off x="800950" y="2012675"/>
            <a:ext cx="1446000" cy="277500"/>
          </a:xfrm>
          <a:prstGeom prst="straightConnector1">
            <a:avLst/>
          </a:prstGeom>
          <a:noFill/>
          <a:ln w="9525" cap="flat" cmpd="sng">
            <a:solidFill>
              <a:schemeClr val="dk2"/>
            </a:solidFill>
            <a:prstDash val="solid"/>
            <a:round/>
            <a:headEnd type="none" w="med" len="med"/>
            <a:tailEnd type="none" w="med" len="med"/>
          </a:ln>
        </p:spPr>
      </p:cxnSp>
      <p:sp>
        <p:nvSpPr>
          <p:cNvPr id="201" name="Google Shape;201;p22"/>
          <p:cNvSpPr txBox="1"/>
          <p:nvPr/>
        </p:nvSpPr>
        <p:spPr>
          <a:xfrm>
            <a:off x="89825" y="2215075"/>
            <a:ext cx="12639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Annual MDA with no interruption</a:t>
            </a:r>
            <a:endParaRPr>
              <a:latin typeface="Calibri"/>
              <a:ea typeface="Calibri"/>
              <a:cs typeface="Calibri"/>
              <a:sym typeface="Calibri"/>
            </a:endParaRPr>
          </a:p>
        </p:txBody>
      </p:sp>
      <p:sp>
        <p:nvSpPr>
          <p:cNvPr id="202" name="Google Shape;202;p22"/>
          <p:cNvSpPr txBox="1"/>
          <p:nvPr/>
        </p:nvSpPr>
        <p:spPr>
          <a:xfrm>
            <a:off x="90950" y="1153550"/>
            <a:ext cx="1549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Annual MDA with 1 year of missed treatment</a:t>
            </a:r>
            <a:endParaRPr>
              <a:latin typeface="Calibri"/>
              <a:ea typeface="Calibri"/>
              <a:cs typeface="Calibri"/>
              <a:sym typeface="Calibri"/>
            </a:endParaRPr>
          </a:p>
        </p:txBody>
      </p:sp>
      <p:cxnSp>
        <p:nvCxnSpPr>
          <p:cNvPr id="203" name="Google Shape;203;p22"/>
          <p:cNvCxnSpPr/>
          <p:nvPr/>
        </p:nvCxnSpPr>
        <p:spPr>
          <a:xfrm>
            <a:off x="1101275" y="1714500"/>
            <a:ext cx="1305300" cy="149100"/>
          </a:xfrm>
          <a:prstGeom prst="straightConnector1">
            <a:avLst/>
          </a:prstGeom>
          <a:noFill/>
          <a:ln w="9525" cap="flat" cmpd="sng">
            <a:solidFill>
              <a:schemeClr val="dk2"/>
            </a:solidFill>
            <a:prstDash val="solid"/>
            <a:round/>
            <a:headEnd type="none" w="med" len="med"/>
            <a:tailEnd type="none" w="med" len="med"/>
          </a:ln>
        </p:spPr>
      </p:cxnSp>
      <p:sp>
        <p:nvSpPr>
          <p:cNvPr id="204" name="Google Shape;204;p22"/>
          <p:cNvSpPr txBox="1"/>
          <p:nvPr/>
        </p:nvSpPr>
        <p:spPr>
          <a:xfrm>
            <a:off x="3295800" y="1093175"/>
            <a:ext cx="1549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rgbClr val="FF0000"/>
                </a:solidFill>
                <a:latin typeface="Calibri"/>
                <a:ea typeface="Calibri"/>
                <a:cs typeface="Calibri"/>
                <a:sym typeface="Calibri"/>
              </a:rPr>
              <a:t>Additional burden of infection</a:t>
            </a:r>
            <a:endParaRPr>
              <a:solidFill>
                <a:srgbClr val="FF0000"/>
              </a:solidFill>
              <a:latin typeface="Calibri"/>
              <a:ea typeface="Calibri"/>
              <a:cs typeface="Calibri"/>
              <a:sym typeface="Calibri"/>
            </a:endParaRPr>
          </a:p>
        </p:txBody>
      </p:sp>
      <p:cxnSp>
        <p:nvCxnSpPr>
          <p:cNvPr id="205" name="Google Shape;205;p22"/>
          <p:cNvCxnSpPr>
            <a:stCxn id="204" idx="1"/>
          </p:cNvCxnSpPr>
          <p:nvPr/>
        </p:nvCxnSpPr>
        <p:spPr>
          <a:xfrm flipH="1">
            <a:off x="2481300" y="1305875"/>
            <a:ext cx="814500" cy="887700"/>
          </a:xfrm>
          <a:prstGeom prst="straightConnector1">
            <a:avLst/>
          </a:prstGeom>
          <a:noFill/>
          <a:ln w="9525" cap="flat" cmpd="sng">
            <a:solidFill>
              <a:srgbClr val="FF0000"/>
            </a:solidFill>
            <a:prstDash val="solid"/>
            <a:round/>
            <a:headEnd type="none" w="med" len="med"/>
            <a:tailEnd type="none" w="med" len="med"/>
          </a:ln>
        </p:spPr>
      </p:cxnSp>
      <p:cxnSp>
        <p:nvCxnSpPr>
          <p:cNvPr id="206" name="Google Shape;206;p22"/>
          <p:cNvCxnSpPr>
            <a:stCxn id="207" idx="1"/>
            <a:endCxn id="208" idx="2"/>
          </p:cNvCxnSpPr>
          <p:nvPr/>
        </p:nvCxnSpPr>
        <p:spPr>
          <a:xfrm flipH="1">
            <a:off x="3130925" y="2021450"/>
            <a:ext cx="429900" cy="331200"/>
          </a:xfrm>
          <a:prstGeom prst="straightConnector1">
            <a:avLst/>
          </a:prstGeom>
          <a:noFill/>
          <a:ln w="9525" cap="flat" cmpd="sng">
            <a:solidFill>
              <a:srgbClr val="FF9900"/>
            </a:solidFill>
            <a:prstDash val="solid"/>
            <a:round/>
            <a:headEnd type="none" w="med" len="med"/>
            <a:tailEnd type="none" w="med" len="med"/>
          </a:ln>
        </p:spPr>
      </p:cxnSp>
      <p:sp>
        <p:nvSpPr>
          <p:cNvPr id="207" name="Google Shape;207;p22"/>
          <p:cNvSpPr txBox="1"/>
          <p:nvPr/>
        </p:nvSpPr>
        <p:spPr>
          <a:xfrm>
            <a:off x="3560825" y="1808750"/>
            <a:ext cx="18579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rgbClr val="FF9900"/>
                </a:solidFill>
                <a:latin typeface="Calibri"/>
                <a:ea typeface="Calibri"/>
                <a:cs typeface="Calibri"/>
                <a:sym typeface="Calibri"/>
              </a:rPr>
              <a:t>Additional time (and rounds) to reach the 2030 goal</a:t>
            </a:r>
            <a:endParaRPr>
              <a:solidFill>
                <a:srgbClr val="FF9900"/>
              </a:solidFill>
              <a:latin typeface="Calibri"/>
              <a:ea typeface="Calibri"/>
              <a:cs typeface="Calibri"/>
              <a:sym typeface="Calibri"/>
            </a:endParaRPr>
          </a:p>
        </p:txBody>
      </p:sp>
      <p:sp>
        <p:nvSpPr>
          <p:cNvPr id="208" name="Google Shape;208;p22"/>
          <p:cNvSpPr/>
          <p:nvPr/>
        </p:nvSpPr>
        <p:spPr>
          <a:xfrm rot="-5400000">
            <a:off x="3039925" y="2326425"/>
            <a:ext cx="181800" cy="234300"/>
          </a:xfrm>
          <a:prstGeom prst="rightBracket">
            <a:avLst>
              <a:gd name="adj" fmla="val 8333"/>
            </a:avLst>
          </a:prstGeom>
          <a:no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txBox="1"/>
          <p:nvPr/>
        </p:nvSpPr>
        <p:spPr>
          <a:xfrm>
            <a:off x="70800" y="3127525"/>
            <a:ext cx="8697600" cy="19398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Delays to MDA rounds will lead to a greater numbers of infections in the community</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Prevalent infections untreated AND new cases.</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More rounds of treatment to reach 2030 disease targets </a:t>
            </a:r>
            <a:endParaRPr sz="1300">
              <a:latin typeface="Calibri"/>
              <a:ea typeface="Calibri"/>
              <a:cs typeface="Calibri"/>
              <a:sym typeface="Calibri"/>
            </a:endParaRPr>
          </a:p>
          <a:p>
            <a:pPr marL="457200" lvl="0" indent="0" algn="l" rtl="0">
              <a:spcBef>
                <a:spcPts val="0"/>
              </a:spcBef>
              <a:spcAft>
                <a:spcPts val="0"/>
              </a:spcAft>
              <a:buNone/>
            </a:pPr>
            <a:endParaRPr sz="13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3"/>
          <p:cNvPicPr preferRelativeResize="0"/>
          <p:nvPr/>
        </p:nvPicPr>
        <p:blipFill rotWithShape="1">
          <a:blip r:embed="rId3">
            <a:alphaModFix/>
          </a:blip>
          <a:srcRect r="53051"/>
          <a:stretch/>
        </p:blipFill>
        <p:spPr>
          <a:xfrm>
            <a:off x="1428275" y="821400"/>
            <a:ext cx="3023025" cy="2306124"/>
          </a:xfrm>
          <a:prstGeom prst="rect">
            <a:avLst/>
          </a:prstGeom>
          <a:noFill/>
          <a:ln>
            <a:noFill/>
          </a:ln>
        </p:spPr>
      </p:pic>
      <p:sp>
        <p:nvSpPr>
          <p:cNvPr id="216" name="Google Shape;216;p23"/>
          <p:cNvSpPr txBox="1">
            <a:spLocks noGrp="1"/>
          </p:cNvSpPr>
          <p:nvPr>
            <p:ph type="title"/>
          </p:nvPr>
        </p:nvSpPr>
        <p:spPr>
          <a:xfrm>
            <a:off x="813600" y="97200"/>
            <a:ext cx="8215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latin typeface="Calibri"/>
                <a:ea typeface="Calibri"/>
                <a:cs typeface="Calibri"/>
                <a:sym typeface="Calibri"/>
              </a:rPr>
              <a:t>Impact on PC diseases </a:t>
            </a:r>
            <a:endParaRPr sz="2600" b="1">
              <a:latin typeface="Calibri"/>
              <a:ea typeface="Calibri"/>
              <a:cs typeface="Calibri"/>
              <a:sym typeface="Calibri"/>
            </a:endParaRPr>
          </a:p>
        </p:txBody>
      </p:sp>
      <p:sp>
        <p:nvSpPr>
          <p:cNvPr id="217" name="Google Shape;217;p2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8</a:t>
            </a:fld>
            <a:endParaRPr/>
          </a:p>
        </p:txBody>
      </p:sp>
      <p:cxnSp>
        <p:nvCxnSpPr>
          <p:cNvPr id="218" name="Google Shape;218;p23"/>
          <p:cNvCxnSpPr/>
          <p:nvPr/>
        </p:nvCxnSpPr>
        <p:spPr>
          <a:xfrm flipH="1">
            <a:off x="800800" y="2033975"/>
            <a:ext cx="1435500" cy="256200"/>
          </a:xfrm>
          <a:prstGeom prst="straightConnector1">
            <a:avLst/>
          </a:prstGeom>
          <a:noFill/>
          <a:ln w="9525" cap="flat" cmpd="sng">
            <a:solidFill>
              <a:schemeClr val="dk2"/>
            </a:solidFill>
            <a:prstDash val="solid"/>
            <a:round/>
            <a:headEnd type="none" w="med" len="med"/>
            <a:tailEnd type="none" w="med" len="med"/>
          </a:ln>
        </p:spPr>
      </p:cxnSp>
      <p:sp>
        <p:nvSpPr>
          <p:cNvPr id="219" name="Google Shape;219;p23"/>
          <p:cNvSpPr txBox="1"/>
          <p:nvPr/>
        </p:nvSpPr>
        <p:spPr>
          <a:xfrm>
            <a:off x="89825" y="2215075"/>
            <a:ext cx="12639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Annual MDA with no interruption</a:t>
            </a:r>
            <a:endParaRPr>
              <a:latin typeface="Calibri"/>
              <a:ea typeface="Calibri"/>
              <a:cs typeface="Calibri"/>
              <a:sym typeface="Calibri"/>
            </a:endParaRPr>
          </a:p>
        </p:txBody>
      </p:sp>
      <p:sp>
        <p:nvSpPr>
          <p:cNvPr id="220" name="Google Shape;220;p23"/>
          <p:cNvSpPr txBox="1"/>
          <p:nvPr/>
        </p:nvSpPr>
        <p:spPr>
          <a:xfrm>
            <a:off x="167150" y="1153550"/>
            <a:ext cx="1549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Annual MDA with 1 year of missed treatment</a:t>
            </a:r>
            <a:endParaRPr>
              <a:latin typeface="Calibri"/>
              <a:ea typeface="Calibri"/>
              <a:cs typeface="Calibri"/>
              <a:sym typeface="Calibri"/>
            </a:endParaRPr>
          </a:p>
        </p:txBody>
      </p:sp>
      <p:cxnSp>
        <p:nvCxnSpPr>
          <p:cNvPr id="221" name="Google Shape;221;p23"/>
          <p:cNvCxnSpPr/>
          <p:nvPr/>
        </p:nvCxnSpPr>
        <p:spPr>
          <a:xfrm>
            <a:off x="1101275" y="1714500"/>
            <a:ext cx="1294800" cy="170400"/>
          </a:xfrm>
          <a:prstGeom prst="straightConnector1">
            <a:avLst/>
          </a:prstGeom>
          <a:noFill/>
          <a:ln w="9525" cap="flat" cmpd="sng">
            <a:solidFill>
              <a:schemeClr val="dk2"/>
            </a:solidFill>
            <a:prstDash val="solid"/>
            <a:round/>
            <a:headEnd type="none" w="med" len="med"/>
            <a:tailEnd type="none" w="med" len="med"/>
          </a:ln>
        </p:spPr>
      </p:cxnSp>
      <p:sp>
        <p:nvSpPr>
          <p:cNvPr id="222" name="Google Shape;222;p23"/>
          <p:cNvSpPr txBox="1"/>
          <p:nvPr/>
        </p:nvSpPr>
        <p:spPr>
          <a:xfrm>
            <a:off x="3295800" y="1093175"/>
            <a:ext cx="1549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rgbClr val="FF0000"/>
                </a:solidFill>
                <a:latin typeface="Calibri"/>
                <a:ea typeface="Calibri"/>
                <a:cs typeface="Calibri"/>
                <a:sym typeface="Calibri"/>
              </a:rPr>
              <a:t>Additional burden of infection</a:t>
            </a:r>
            <a:endParaRPr>
              <a:solidFill>
                <a:srgbClr val="FF0000"/>
              </a:solidFill>
              <a:latin typeface="Calibri"/>
              <a:ea typeface="Calibri"/>
              <a:cs typeface="Calibri"/>
              <a:sym typeface="Calibri"/>
            </a:endParaRPr>
          </a:p>
        </p:txBody>
      </p:sp>
      <p:cxnSp>
        <p:nvCxnSpPr>
          <p:cNvPr id="223" name="Google Shape;223;p23"/>
          <p:cNvCxnSpPr>
            <a:stCxn id="222" idx="1"/>
          </p:cNvCxnSpPr>
          <p:nvPr/>
        </p:nvCxnSpPr>
        <p:spPr>
          <a:xfrm flipH="1">
            <a:off x="2491800" y="1305875"/>
            <a:ext cx="804000" cy="866400"/>
          </a:xfrm>
          <a:prstGeom prst="straightConnector1">
            <a:avLst/>
          </a:prstGeom>
          <a:noFill/>
          <a:ln w="9525" cap="flat" cmpd="sng">
            <a:solidFill>
              <a:srgbClr val="FF0000"/>
            </a:solidFill>
            <a:prstDash val="solid"/>
            <a:round/>
            <a:headEnd type="none" w="med" len="med"/>
            <a:tailEnd type="none" w="med" len="med"/>
          </a:ln>
        </p:spPr>
      </p:cxnSp>
      <p:cxnSp>
        <p:nvCxnSpPr>
          <p:cNvPr id="224" name="Google Shape;224;p23"/>
          <p:cNvCxnSpPr>
            <a:stCxn id="225" idx="1"/>
            <a:endCxn id="226" idx="2"/>
          </p:cNvCxnSpPr>
          <p:nvPr/>
        </p:nvCxnSpPr>
        <p:spPr>
          <a:xfrm flipH="1">
            <a:off x="3120425" y="2021450"/>
            <a:ext cx="440400" cy="306300"/>
          </a:xfrm>
          <a:prstGeom prst="straightConnector1">
            <a:avLst/>
          </a:prstGeom>
          <a:noFill/>
          <a:ln w="9525" cap="flat" cmpd="sng">
            <a:solidFill>
              <a:srgbClr val="FF9900"/>
            </a:solidFill>
            <a:prstDash val="solid"/>
            <a:round/>
            <a:headEnd type="none" w="med" len="med"/>
            <a:tailEnd type="none" w="med" len="med"/>
          </a:ln>
        </p:spPr>
      </p:cxnSp>
      <p:sp>
        <p:nvSpPr>
          <p:cNvPr id="225" name="Google Shape;225;p23"/>
          <p:cNvSpPr txBox="1"/>
          <p:nvPr/>
        </p:nvSpPr>
        <p:spPr>
          <a:xfrm>
            <a:off x="3560825" y="1808750"/>
            <a:ext cx="18579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rgbClr val="FF9900"/>
                </a:solidFill>
                <a:latin typeface="Calibri"/>
                <a:ea typeface="Calibri"/>
                <a:cs typeface="Calibri"/>
                <a:sym typeface="Calibri"/>
              </a:rPr>
              <a:t>Additional time (and rounds) to reach the 2030 goal</a:t>
            </a:r>
            <a:endParaRPr>
              <a:solidFill>
                <a:srgbClr val="FF9900"/>
              </a:solidFill>
              <a:latin typeface="Calibri"/>
              <a:ea typeface="Calibri"/>
              <a:cs typeface="Calibri"/>
              <a:sym typeface="Calibri"/>
            </a:endParaRPr>
          </a:p>
        </p:txBody>
      </p:sp>
      <p:sp>
        <p:nvSpPr>
          <p:cNvPr id="226" name="Google Shape;226;p23"/>
          <p:cNvSpPr/>
          <p:nvPr/>
        </p:nvSpPr>
        <p:spPr>
          <a:xfrm rot="-5400000">
            <a:off x="3027725" y="2303475"/>
            <a:ext cx="185400" cy="234000"/>
          </a:xfrm>
          <a:prstGeom prst="rightBracket">
            <a:avLst>
              <a:gd name="adj" fmla="val 8333"/>
            </a:avLst>
          </a:prstGeom>
          <a:no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txBox="1"/>
          <p:nvPr/>
        </p:nvSpPr>
        <p:spPr>
          <a:xfrm>
            <a:off x="70800" y="3127525"/>
            <a:ext cx="8697600" cy="19398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Delays to MDA rounds will lead to a greater numbers of infections in the community</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Prevalent infections untreated AND new cases.</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More rounds of treatment to reach 2030 disease targets </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The longer the delay to the scheduled MDA, </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greater the resurgence in infection, </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greater the number of rounds required to get back on track. </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In high transmission settings, the resurgence of infection is faster </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number of rounds required to catch up will also be higher.</a:t>
            </a:r>
            <a:endParaRPr sz="1300">
              <a:latin typeface="Calibri"/>
              <a:ea typeface="Calibri"/>
              <a:cs typeface="Calibri"/>
              <a:sym typeface="Calibri"/>
            </a:endParaRPr>
          </a:p>
          <a:p>
            <a:pPr marL="457200" lvl="0" indent="0" algn="l" rtl="0">
              <a:spcBef>
                <a:spcPts val="0"/>
              </a:spcBef>
              <a:spcAft>
                <a:spcPts val="0"/>
              </a:spcAft>
              <a:buNone/>
            </a:pPr>
            <a:endParaRPr sz="1300">
              <a:latin typeface="Calibri"/>
              <a:ea typeface="Calibri"/>
              <a:cs typeface="Calibri"/>
              <a:sym typeface="Calibri"/>
            </a:endParaRPr>
          </a:p>
          <a:p>
            <a:pPr marL="457200" lvl="0" indent="0" algn="l" rtl="0">
              <a:spcBef>
                <a:spcPts val="0"/>
              </a:spcBef>
              <a:spcAft>
                <a:spcPts val="0"/>
              </a:spcAft>
              <a:buNone/>
            </a:pPr>
            <a:endParaRPr sz="13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4"/>
          <p:cNvPicPr preferRelativeResize="0"/>
          <p:nvPr/>
        </p:nvPicPr>
        <p:blipFill rotWithShape="1">
          <a:blip r:embed="rId3">
            <a:alphaModFix/>
          </a:blip>
          <a:srcRect l="54056"/>
          <a:stretch/>
        </p:blipFill>
        <p:spPr>
          <a:xfrm>
            <a:off x="5274850" y="819438"/>
            <a:ext cx="3083946" cy="2404025"/>
          </a:xfrm>
          <a:prstGeom prst="rect">
            <a:avLst/>
          </a:prstGeom>
          <a:noFill/>
          <a:ln>
            <a:noFill/>
          </a:ln>
        </p:spPr>
      </p:pic>
      <p:pic>
        <p:nvPicPr>
          <p:cNvPr id="234" name="Google Shape;234;p24"/>
          <p:cNvPicPr preferRelativeResize="0"/>
          <p:nvPr/>
        </p:nvPicPr>
        <p:blipFill rotWithShape="1">
          <a:blip r:embed="rId3">
            <a:alphaModFix/>
          </a:blip>
          <a:srcRect r="53051"/>
          <a:stretch/>
        </p:blipFill>
        <p:spPr>
          <a:xfrm>
            <a:off x="1428275" y="821400"/>
            <a:ext cx="3023025" cy="2306124"/>
          </a:xfrm>
          <a:prstGeom prst="rect">
            <a:avLst/>
          </a:prstGeom>
          <a:noFill/>
          <a:ln>
            <a:noFill/>
          </a:ln>
        </p:spPr>
      </p:pic>
      <p:sp>
        <p:nvSpPr>
          <p:cNvPr id="235" name="Google Shape;235;p24"/>
          <p:cNvSpPr txBox="1">
            <a:spLocks noGrp="1"/>
          </p:cNvSpPr>
          <p:nvPr>
            <p:ph type="title"/>
          </p:nvPr>
        </p:nvSpPr>
        <p:spPr>
          <a:xfrm>
            <a:off x="800800" y="71825"/>
            <a:ext cx="8215200" cy="648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nl-NL" sz="2600" b="1">
                <a:latin typeface="Calibri"/>
                <a:ea typeface="Calibri"/>
                <a:cs typeface="Calibri"/>
                <a:sym typeface="Calibri"/>
              </a:rPr>
              <a:t>Impact on PC diseases </a:t>
            </a:r>
            <a:endParaRPr sz="2600" b="1">
              <a:latin typeface="Calibri"/>
              <a:ea typeface="Calibri"/>
              <a:cs typeface="Calibri"/>
              <a:sym typeface="Calibri"/>
            </a:endParaRPr>
          </a:p>
        </p:txBody>
      </p:sp>
      <p:sp>
        <p:nvSpPr>
          <p:cNvPr id="236" name="Google Shape;236;p2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nl-NL"/>
              <a:t>9</a:t>
            </a:fld>
            <a:endParaRPr/>
          </a:p>
        </p:txBody>
      </p:sp>
      <p:sp>
        <p:nvSpPr>
          <p:cNvPr id="237" name="Google Shape;237;p24"/>
          <p:cNvSpPr txBox="1"/>
          <p:nvPr/>
        </p:nvSpPr>
        <p:spPr>
          <a:xfrm>
            <a:off x="70800" y="3127525"/>
            <a:ext cx="8697600" cy="19398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Delays to MDA rounds will lead to a greater numbers of infections in the community</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Prevalent infections untreated AND new cases.</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More rounds of treatment to reach 2030 disease targets </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The longer the delay to the scheduled MDA, </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greater the resurgence in infection, </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greater the number of rounds required to get back on track. </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In high transmission settings, the resurgence of infection is faster </a:t>
            </a:r>
            <a:endParaRPr sz="1300">
              <a:latin typeface="Calibri"/>
              <a:ea typeface="Calibri"/>
              <a:cs typeface="Calibri"/>
              <a:sym typeface="Calibri"/>
            </a:endParaRPr>
          </a:p>
          <a:p>
            <a:pPr marL="914400" lvl="1" indent="-311150" algn="l" rtl="0">
              <a:spcBef>
                <a:spcPts val="0"/>
              </a:spcBef>
              <a:spcAft>
                <a:spcPts val="0"/>
              </a:spcAft>
              <a:buSzPts val="1300"/>
              <a:buFont typeface="Calibri"/>
              <a:buChar char="○"/>
            </a:pPr>
            <a:r>
              <a:rPr lang="nl-NL" sz="1300">
                <a:latin typeface="Calibri"/>
                <a:ea typeface="Calibri"/>
                <a:cs typeface="Calibri"/>
                <a:sym typeface="Calibri"/>
              </a:rPr>
              <a:t>number of rounds required to catch up will also be higher.</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nl-NL" sz="1300">
                <a:latin typeface="Calibri"/>
                <a:ea typeface="Calibri"/>
                <a:cs typeface="Calibri"/>
                <a:sym typeface="Calibri"/>
              </a:rPr>
              <a:t>Potential remedial strategies include extra rounds of MDA and different coverage or treatment strategies</a:t>
            </a:r>
            <a:endParaRPr sz="1300">
              <a:latin typeface="Calibri"/>
              <a:ea typeface="Calibri"/>
              <a:cs typeface="Calibri"/>
              <a:sym typeface="Calibri"/>
            </a:endParaRPr>
          </a:p>
          <a:p>
            <a:pPr marL="457200" lvl="0" indent="0" algn="l" rtl="0">
              <a:spcBef>
                <a:spcPts val="0"/>
              </a:spcBef>
              <a:spcAft>
                <a:spcPts val="0"/>
              </a:spcAft>
              <a:buNone/>
            </a:pPr>
            <a:endParaRPr sz="1300">
              <a:latin typeface="Calibri"/>
              <a:ea typeface="Calibri"/>
              <a:cs typeface="Calibri"/>
              <a:sym typeface="Calibri"/>
            </a:endParaRPr>
          </a:p>
        </p:txBody>
      </p:sp>
      <p:cxnSp>
        <p:nvCxnSpPr>
          <p:cNvPr id="238" name="Google Shape;238;p24"/>
          <p:cNvCxnSpPr/>
          <p:nvPr/>
        </p:nvCxnSpPr>
        <p:spPr>
          <a:xfrm flipH="1">
            <a:off x="800800" y="2012675"/>
            <a:ext cx="1414200" cy="277500"/>
          </a:xfrm>
          <a:prstGeom prst="straightConnector1">
            <a:avLst/>
          </a:prstGeom>
          <a:noFill/>
          <a:ln w="9525" cap="flat" cmpd="sng">
            <a:solidFill>
              <a:schemeClr val="dk2"/>
            </a:solidFill>
            <a:prstDash val="solid"/>
            <a:round/>
            <a:headEnd type="none" w="med" len="med"/>
            <a:tailEnd type="none" w="med" len="med"/>
          </a:ln>
        </p:spPr>
      </p:cxnSp>
      <p:sp>
        <p:nvSpPr>
          <p:cNvPr id="239" name="Google Shape;239;p24"/>
          <p:cNvSpPr txBox="1"/>
          <p:nvPr/>
        </p:nvSpPr>
        <p:spPr>
          <a:xfrm>
            <a:off x="89825" y="2215075"/>
            <a:ext cx="12639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Annual MDA with no interruption</a:t>
            </a:r>
            <a:endParaRPr>
              <a:latin typeface="Calibri"/>
              <a:ea typeface="Calibri"/>
              <a:cs typeface="Calibri"/>
              <a:sym typeface="Calibri"/>
            </a:endParaRPr>
          </a:p>
        </p:txBody>
      </p:sp>
      <p:sp>
        <p:nvSpPr>
          <p:cNvPr id="240" name="Google Shape;240;p24"/>
          <p:cNvSpPr txBox="1"/>
          <p:nvPr/>
        </p:nvSpPr>
        <p:spPr>
          <a:xfrm>
            <a:off x="90950" y="1153550"/>
            <a:ext cx="1549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Calibri"/>
                <a:ea typeface="Calibri"/>
                <a:cs typeface="Calibri"/>
                <a:sym typeface="Calibri"/>
              </a:rPr>
              <a:t>Annual MDA with 1 year of missed treatment</a:t>
            </a:r>
            <a:endParaRPr>
              <a:latin typeface="Calibri"/>
              <a:ea typeface="Calibri"/>
              <a:cs typeface="Calibri"/>
              <a:sym typeface="Calibri"/>
            </a:endParaRPr>
          </a:p>
        </p:txBody>
      </p:sp>
      <p:cxnSp>
        <p:nvCxnSpPr>
          <p:cNvPr id="241" name="Google Shape;241;p24"/>
          <p:cNvCxnSpPr/>
          <p:nvPr/>
        </p:nvCxnSpPr>
        <p:spPr>
          <a:xfrm>
            <a:off x="1101275" y="1714500"/>
            <a:ext cx="1284000" cy="138600"/>
          </a:xfrm>
          <a:prstGeom prst="straightConnector1">
            <a:avLst/>
          </a:prstGeom>
          <a:noFill/>
          <a:ln w="9525" cap="flat" cmpd="sng">
            <a:solidFill>
              <a:schemeClr val="dk2"/>
            </a:solidFill>
            <a:prstDash val="solid"/>
            <a:round/>
            <a:headEnd type="none" w="med" len="med"/>
            <a:tailEnd type="none" w="med" len="med"/>
          </a:ln>
        </p:spPr>
      </p:cxnSp>
      <p:sp>
        <p:nvSpPr>
          <p:cNvPr id="242" name="Google Shape;242;p24"/>
          <p:cNvSpPr txBox="1"/>
          <p:nvPr/>
        </p:nvSpPr>
        <p:spPr>
          <a:xfrm>
            <a:off x="3295800" y="1093175"/>
            <a:ext cx="15495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rgbClr val="FF0000"/>
                </a:solidFill>
                <a:latin typeface="Calibri"/>
                <a:ea typeface="Calibri"/>
                <a:cs typeface="Calibri"/>
                <a:sym typeface="Calibri"/>
              </a:rPr>
              <a:t>Additional burden of infection</a:t>
            </a:r>
            <a:endParaRPr>
              <a:solidFill>
                <a:srgbClr val="FF0000"/>
              </a:solidFill>
              <a:latin typeface="Calibri"/>
              <a:ea typeface="Calibri"/>
              <a:cs typeface="Calibri"/>
              <a:sym typeface="Calibri"/>
            </a:endParaRPr>
          </a:p>
        </p:txBody>
      </p:sp>
      <p:cxnSp>
        <p:nvCxnSpPr>
          <p:cNvPr id="243" name="Google Shape;243;p24"/>
          <p:cNvCxnSpPr>
            <a:stCxn id="242" idx="1"/>
          </p:cNvCxnSpPr>
          <p:nvPr/>
        </p:nvCxnSpPr>
        <p:spPr>
          <a:xfrm flipH="1">
            <a:off x="2491800" y="1305875"/>
            <a:ext cx="804000" cy="866400"/>
          </a:xfrm>
          <a:prstGeom prst="straightConnector1">
            <a:avLst/>
          </a:prstGeom>
          <a:noFill/>
          <a:ln w="9525" cap="flat" cmpd="sng">
            <a:solidFill>
              <a:srgbClr val="FF0000"/>
            </a:solidFill>
            <a:prstDash val="solid"/>
            <a:round/>
            <a:headEnd type="none" w="med" len="med"/>
            <a:tailEnd type="none" w="med" len="med"/>
          </a:ln>
        </p:spPr>
      </p:cxnSp>
      <p:cxnSp>
        <p:nvCxnSpPr>
          <p:cNvPr id="244" name="Google Shape;244;p24"/>
          <p:cNvCxnSpPr>
            <a:stCxn id="245" idx="1"/>
            <a:endCxn id="246" idx="2"/>
          </p:cNvCxnSpPr>
          <p:nvPr/>
        </p:nvCxnSpPr>
        <p:spPr>
          <a:xfrm flipH="1">
            <a:off x="3130925" y="2021450"/>
            <a:ext cx="429900" cy="331500"/>
          </a:xfrm>
          <a:prstGeom prst="straightConnector1">
            <a:avLst/>
          </a:prstGeom>
          <a:noFill/>
          <a:ln w="9525" cap="flat" cmpd="sng">
            <a:solidFill>
              <a:srgbClr val="FF9900"/>
            </a:solidFill>
            <a:prstDash val="solid"/>
            <a:round/>
            <a:headEnd type="none" w="med" len="med"/>
            <a:tailEnd type="none" w="med" len="med"/>
          </a:ln>
        </p:spPr>
      </p:cxnSp>
      <p:sp>
        <p:nvSpPr>
          <p:cNvPr id="245" name="Google Shape;245;p24"/>
          <p:cNvSpPr txBox="1"/>
          <p:nvPr/>
        </p:nvSpPr>
        <p:spPr>
          <a:xfrm>
            <a:off x="3560825" y="1808750"/>
            <a:ext cx="18579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rgbClr val="FF9900"/>
                </a:solidFill>
                <a:latin typeface="Calibri"/>
                <a:ea typeface="Calibri"/>
                <a:cs typeface="Calibri"/>
                <a:sym typeface="Calibri"/>
              </a:rPr>
              <a:t>Additional time (and rounds) to reach the 2030 goal</a:t>
            </a:r>
            <a:endParaRPr>
              <a:solidFill>
                <a:srgbClr val="FF9900"/>
              </a:solidFill>
              <a:latin typeface="Calibri"/>
              <a:ea typeface="Calibri"/>
              <a:cs typeface="Calibri"/>
              <a:sym typeface="Calibri"/>
            </a:endParaRPr>
          </a:p>
        </p:txBody>
      </p:sp>
      <p:sp>
        <p:nvSpPr>
          <p:cNvPr id="246" name="Google Shape;246;p24"/>
          <p:cNvSpPr/>
          <p:nvPr/>
        </p:nvSpPr>
        <p:spPr>
          <a:xfrm rot="-5400000">
            <a:off x="3055975" y="2310525"/>
            <a:ext cx="149700" cy="234300"/>
          </a:xfrm>
          <a:prstGeom prst="rightBracket">
            <a:avLst>
              <a:gd name="adj" fmla="val 8333"/>
            </a:avLst>
          </a:prstGeom>
          <a:no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txBox="1"/>
          <p:nvPr/>
        </p:nvSpPr>
        <p:spPr>
          <a:xfrm>
            <a:off x="7540475" y="819450"/>
            <a:ext cx="1549500" cy="15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a:solidFill>
                  <a:srgbClr val="FF0000"/>
                </a:solidFill>
                <a:latin typeface="Calibri"/>
                <a:ea typeface="Calibri"/>
                <a:cs typeface="Calibri"/>
                <a:sym typeface="Calibri"/>
              </a:rPr>
              <a:t>Recovery strategy </a:t>
            </a:r>
            <a:endParaRPr>
              <a:solidFill>
                <a:srgbClr val="FF0000"/>
              </a:solidFill>
              <a:latin typeface="Calibri"/>
              <a:ea typeface="Calibri"/>
              <a:cs typeface="Calibri"/>
              <a:sym typeface="Calibri"/>
            </a:endParaRPr>
          </a:p>
          <a:p>
            <a:pPr marL="0" lvl="0" indent="0" algn="l" rtl="0">
              <a:spcBef>
                <a:spcPts val="0"/>
              </a:spcBef>
              <a:spcAft>
                <a:spcPts val="0"/>
              </a:spcAft>
              <a:buNone/>
            </a:pPr>
            <a:r>
              <a:rPr lang="nl-NL" sz="1300" i="1">
                <a:latin typeface="Calibri"/>
                <a:ea typeface="Calibri"/>
                <a:cs typeface="Calibri"/>
                <a:sym typeface="Calibri"/>
              </a:rPr>
              <a:t>(H: high coverage; A: community wide)</a:t>
            </a:r>
            <a:endParaRPr sz="1300" i="1">
              <a:latin typeface="Calibri"/>
              <a:ea typeface="Calibri"/>
              <a:cs typeface="Calibri"/>
              <a:sym typeface="Calibri"/>
            </a:endParaRPr>
          </a:p>
          <a:p>
            <a:pPr marL="0" lvl="0" indent="0" algn="l" rtl="0">
              <a:spcBef>
                <a:spcPts val="0"/>
              </a:spcBef>
              <a:spcAft>
                <a:spcPts val="0"/>
              </a:spcAft>
              <a:buNone/>
            </a:pPr>
            <a:r>
              <a:rPr lang="nl-NL">
                <a:solidFill>
                  <a:srgbClr val="FF0000"/>
                </a:solidFill>
                <a:latin typeface="Calibri"/>
                <a:ea typeface="Calibri"/>
                <a:cs typeface="Calibri"/>
                <a:sym typeface="Calibri"/>
              </a:rPr>
              <a:t>- reduces burden of infection</a:t>
            </a:r>
            <a:endParaRPr>
              <a:solidFill>
                <a:srgbClr val="FF0000"/>
              </a:solidFill>
              <a:latin typeface="Calibri"/>
              <a:ea typeface="Calibri"/>
              <a:cs typeface="Calibri"/>
              <a:sym typeface="Calibri"/>
            </a:endParaRPr>
          </a:p>
          <a:p>
            <a:pPr marL="0" lvl="0" indent="0" algn="l" rtl="0">
              <a:spcBef>
                <a:spcPts val="0"/>
              </a:spcBef>
              <a:spcAft>
                <a:spcPts val="0"/>
              </a:spcAft>
              <a:buNone/>
            </a:pPr>
            <a:r>
              <a:rPr lang="nl-NL">
                <a:solidFill>
                  <a:srgbClr val="FF0000"/>
                </a:solidFill>
                <a:latin typeface="Calibri"/>
                <a:ea typeface="Calibri"/>
                <a:cs typeface="Calibri"/>
                <a:sym typeface="Calibri"/>
              </a:rPr>
              <a:t>- reduces time to reach the goal</a:t>
            </a:r>
            <a:endParaRPr>
              <a:solidFill>
                <a:srgbClr val="FF0000"/>
              </a:solidFill>
              <a:latin typeface="Calibri"/>
              <a:ea typeface="Calibri"/>
              <a:cs typeface="Calibri"/>
              <a:sym typeface="Calibri"/>
            </a:endParaRPr>
          </a:p>
        </p:txBody>
      </p:sp>
      <p:cxnSp>
        <p:nvCxnSpPr>
          <p:cNvPr id="248" name="Google Shape;248;p24"/>
          <p:cNvCxnSpPr/>
          <p:nvPr/>
        </p:nvCxnSpPr>
        <p:spPr>
          <a:xfrm flipH="1">
            <a:off x="6410675" y="1395700"/>
            <a:ext cx="1129800" cy="7554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2203</Words>
  <Application>Microsoft Office PowerPoint</Application>
  <PresentationFormat>On-screen Show (16:9)</PresentationFormat>
  <Paragraphs>260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Roboto</vt:lpstr>
      <vt:lpstr>Georgia</vt:lpstr>
      <vt:lpstr>Noto Sans Symbols</vt:lpstr>
      <vt:lpstr>Arial Black</vt:lpstr>
      <vt:lpstr>Calibri</vt:lpstr>
      <vt:lpstr>Office Theme</vt:lpstr>
      <vt:lpstr>PowerPoint Presentation</vt:lpstr>
      <vt:lpstr>Mwelecele Ntuli Malecela</vt:lpstr>
      <vt:lpstr>Mwelecele Ntuli Malecela</vt:lpstr>
      <vt:lpstr>COVID-19 and NTDs</vt:lpstr>
      <vt:lpstr>Modelling the impact of COVID-19-related interruptions</vt:lpstr>
      <vt:lpstr>Impact on PC diseases </vt:lpstr>
      <vt:lpstr>Impact on PC diseases </vt:lpstr>
      <vt:lpstr>Impact on PC diseases </vt:lpstr>
      <vt:lpstr>Impact on PC diseases </vt:lpstr>
      <vt:lpstr>Trachoma - mitigation and acceleration strategies </vt:lpstr>
      <vt:lpstr>Providing sub-national results to support planning</vt:lpstr>
      <vt:lpstr>Case finding</vt:lpstr>
      <vt:lpstr>Case finding</vt:lpstr>
      <vt:lpstr>Case finding</vt:lpstr>
      <vt:lpstr>Case finding in 2022</vt:lpstr>
      <vt:lpstr>Key messages: part 1</vt:lpstr>
      <vt:lpstr>Model-based predictions </vt:lpstr>
      <vt:lpstr>Key messages: part 2</vt:lpstr>
      <vt:lpstr>LCNTDR</vt:lpstr>
      <vt:lpstr>LCNTDR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Forbes</dc:creator>
  <cp:lastModifiedBy>Forbes, Kathryn J</cp:lastModifiedBy>
  <cp:revision>1</cp:revision>
  <dcterms:modified xsi:type="dcterms:W3CDTF">2022-03-31T12:23:00Z</dcterms:modified>
</cp:coreProperties>
</file>