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344" r:id="rId4"/>
    <p:sldId id="353" r:id="rId5"/>
    <p:sldId id="352" r:id="rId6"/>
    <p:sldId id="372" r:id="rId7"/>
    <p:sldId id="348" r:id="rId8"/>
    <p:sldId id="363" r:id="rId9"/>
    <p:sldId id="376" r:id="rId10"/>
    <p:sldId id="358" r:id="rId11"/>
    <p:sldId id="373" r:id="rId12"/>
    <p:sldId id="374" r:id="rId13"/>
    <p:sldId id="375" r:id="rId14"/>
    <p:sldId id="377" r:id="rId15"/>
    <p:sldId id="365" r:id="rId16"/>
    <p:sldId id="359" r:id="rId17"/>
    <p:sldId id="378" r:id="rId18"/>
    <p:sldId id="25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1"/>
  </p:normalViewPr>
  <p:slideViewPr>
    <p:cSldViewPr>
      <p:cViewPr varScale="1">
        <p:scale>
          <a:sx n="77" d="100"/>
          <a:sy n="77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4592-0C95-4EBA-91D7-43659680FA9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DBCA2-03B5-40CC-A959-F4D9E230CF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7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D4DDF-B54B-41BA-BFE5-FF53E6BC43D4}" type="datetimeFigureOut">
              <a:rPr lang="en-GB" smtClean="0"/>
              <a:pPr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A496E-18EB-4F89-99E5-DE3EF49A2C2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533" y="2132856"/>
            <a:ext cx="8789156" cy="1470025"/>
          </a:xfrm>
        </p:spPr>
        <p:txBody>
          <a:bodyPr>
            <a:normAutofit fontScale="90000"/>
          </a:bodyPr>
          <a:lstStyle/>
          <a:p>
            <a:br>
              <a:rPr lang="en-GB"/>
            </a:br>
            <a:r>
              <a:rPr lang="en-GB"/>
              <a:t>Disability inclusion and mental health </a:t>
            </a:r>
            <a:br>
              <a:rPr lang="en-GB"/>
            </a:br>
            <a:r>
              <a:rPr lang="en-GB"/>
              <a:t>in relation to NTDs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907" y="4471503"/>
            <a:ext cx="8789156" cy="1752600"/>
          </a:xfrm>
        </p:spPr>
        <p:txBody>
          <a:bodyPr/>
          <a:lstStyle/>
          <a:p>
            <a:r>
              <a:rPr lang="en-GB" dirty="0"/>
              <a:t>Hannah </a:t>
            </a:r>
            <a:r>
              <a:rPr lang="en-GB" dirty="0" err="1"/>
              <a:t>Kuper</a:t>
            </a:r>
            <a:endParaRPr lang="en-GB" dirty="0"/>
          </a:p>
          <a:p>
            <a:r>
              <a:rPr lang="en-GB" dirty="0"/>
              <a:t>International Centre for Evidence in Disability</a:t>
            </a:r>
          </a:p>
        </p:txBody>
      </p:sp>
      <p:pic>
        <p:nvPicPr>
          <p:cNvPr id="1028" name="Picture 4" descr="London School of Hygiene &amp; Tropical Medi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260648"/>
            <a:ext cx="1876389" cy="9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ternational Centre for Evidence in Disability logo">
            <a:extLst>
              <a:ext uri="{FF2B5EF4-FFF2-40B4-BE49-F238E27FC236}">
                <a16:creationId xmlns:a16="http://schemas.microsoft.com/office/drawing/2014/main" id="{6831E40D-9C6C-DE4F-A6AA-6971C4F0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8990"/>
            <a:ext cx="30353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16EE64-6409-C044-94D6-6221F7724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898775"/>
            <a:ext cx="2327275" cy="31305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898775"/>
            <a:ext cx="5113338" cy="3130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r>
              <a:rPr lang="en-GB" sz="3500">
                <a:solidFill>
                  <a:srgbClr val="FFFFFF"/>
                </a:solidFill>
              </a:rPr>
              <a:t>Include rehabilitation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E68A3D-60B9-3C41-9B72-926D70574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7"/>
    </mc:Choice>
    <mc:Fallback xmlns="">
      <p:transition spd="slow" advTm="1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0F0D-7CBF-9348-B26F-795204CA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Include mental health support and tackling attitudes</a:t>
            </a:r>
          </a:p>
        </p:txBody>
      </p:sp>
      <p:pic>
        <p:nvPicPr>
          <p:cNvPr id="2050" name="Picture 2" descr="Mental Health and Wellbeing for all in Pakistan - COSARAF">
            <a:extLst>
              <a:ext uri="{FF2B5EF4-FFF2-40B4-BE49-F238E27FC236}">
                <a16:creationId xmlns:a16="http://schemas.microsoft.com/office/drawing/2014/main" id="{D21E4DD2-90AE-554E-B7F8-A5AEA294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" y="1628800"/>
            <a:ext cx="9144000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62A382-CBE9-7346-AACD-3C25970E1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7"/>
    </mc:Choice>
    <mc:Fallback xmlns="">
      <p:transition spd="slow" advTm="1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938B-1DD2-FB42-9EE4-04F5171FA2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is disability not yet considered in NTD </a:t>
            </a:r>
            <a:r>
              <a:rPr lang="en-US" dirty="0" err="1"/>
              <a:t>programmes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0ACC6-D8BE-4C42-A403-090C00F748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2BD894-E621-0642-9E54-B3A0B90F5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a hidden disability?">
            <a:extLst>
              <a:ext uri="{FF2B5EF4-FFF2-40B4-BE49-F238E27FC236}">
                <a16:creationId xmlns:a16="http://schemas.microsoft.com/office/drawing/2014/main" id="{E9E616D7-2459-3444-A566-7BBB771A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33056"/>
            <a:ext cx="9144000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ere can I get a sunflower lanyard for hidden disabilities? - Preston Hub">
            <a:extLst>
              <a:ext uri="{FF2B5EF4-FFF2-40B4-BE49-F238E27FC236}">
                <a16:creationId xmlns:a16="http://schemas.microsoft.com/office/drawing/2014/main" id="{050B4620-B211-2945-802A-B99C2B13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879690" cy="34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B59E74-5419-644B-A9F3-E5CA33B91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7"/>
    </mc:Choice>
    <mc:Fallback xmlns="">
      <p:transition spd="slow" advTm="1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4A3D-B117-D442-BCCF-C20CDCCB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757" y="1052736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Disability is still neglected</a:t>
            </a:r>
          </a:p>
        </p:txBody>
      </p:sp>
      <p:pic>
        <p:nvPicPr>
          <p:cNvPr id="3074" name="Picture 2" descr="What is a hidden disability?">
            <a:extLst>
              <a:ext uri="{FF2B5EF4-FFF2-40B4-BE49-F238E27FC236}">
                <a16:creationId xmlns:a16="http://schemas.microsoft.com/office/drawing/2014/main" id="{E9E616D7-2459-3444-A566-7BBB771A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33056"/>
            <a:ext cx="9144000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ere can I get a sunflower lanyard for hidden disabilities? - Preston Hub">
            <a:extLst>
              <a:ext uri="{FF2B5EF4-FFF2-40B4-BE49-F238E27FC236}">
                <a16:creationId xmlns:a16="http://schemas.microsoft.com/office/drawing/2014/main" id="{050B4620-B211-2945-802A-B99C2B13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879690" cy="34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3AD6B5-B67C-124E-85A6-04E58D3E3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9"/>
    </mc:Choice>
    <mc:Fallback xmlns="">
      <p:transition spd="slow" advTm="1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514850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69" y="3933056"/>
            <a:ext cx="5748511" cy="2420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24" y="1247822"/>
            <a:ext cx="4320480" cy="24429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5CB41E-2AE9-D34F-B1BA-EAB995296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0"/>
    </mc:Choice>
    <mc:Fallback xmlns="">
      <p:transition spd="slow" advTm="3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Programmes will be so effective that rehabilitation isn’t needed!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29" y="1600200"/>
            <a:ext cx="6783141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631B-FC9B-624A-BAB9-D095A05E3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5"/>
    </mc:Choice>
    <mc:Fallback xmlns="">
      <p:transition spd="slow" advTm="3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409C-A3D9-7F4D-9C5E-0D17DD59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/>
              <a:t>Large evidence gaps persist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Pin on craniopharyngioma">
            <a:extLst>
              <a:ext uri="{FF2B5EF4-FFF2-40B4-BE49-F238E27FC236}">
                <a16:creationId xmlns:a16="http://schemas.microsoft.com/office/drawing/2014/main" id="{F688FC17-6A3A-DF47-A3B9-C3BE4D837E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r="23480" b="-1"/>
          <a:stretch/>
        </p:blipFill>
        <p:spPr bwMode="auto"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23EC93-57A3-A648-9F86-2D77DC360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58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1932"/>
    </mc:Choice>
    <mc:Fallback xmlns="">
      <p:transition spd="slow" advTm="2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Thank you for your time and attention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809750"/>
            <a:ext cx="8953500" cy="3238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6AEC43-8271-A849-8B95-DDE3FC57D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0"/>
    </mc:Choice>
    <mc:Fallback xmlns="">
      <p:transition spd="slow" advTm="1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2180-2466-3D42-89D5-4CFDAA5B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NTDs and disability strongly linked</a:t>
            </a:r>
          </a:p>
        </p:txBody>
      </p:sp>
      <p:pic>
        <p:nvPicPr>
          <p:cNvPr id="2052" name="Picture 4" descr="What is trachoma? | NTDs | Protecting sight | Sightsavers">
            <a:extLst>
              <a:ext uri="{FF2B5EF4-FFF2-40B4-BE49-F238E27FC236}">
                <a16:creationId xmlns:a16="http://schemas.microsoft.com/office/drawing/2014/main" id="{E7C3615D-648D-6240-A669-3B32E7B26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r="36548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hilippines: Six Neglected Tropical Diseases remain prevalent in the  country - Outbreak News Today">
            <a:extLst>
              <a:ext uri="{FF2B5EF4-FFF2-40B4-BE49-F238E27FC236}">
                <a16:creationId xmlns:a16="http://schemas.microsoft.com/office/drawing/2014/main" id="{8EFB10C9-3860-8245-A263-338E30662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r="22620" b="-1"/>
          <a:stretch/>
        </p:blipFill>
        <p:spPr bwMode="auto">
          <a:xfrm>
            <a:off x="3148788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disease like no other | WORLD News Group">
            <a:extLst>
              <a:ext uri="{FF2B5EF4-FFF2-40B4-BE49-F238E27FC236}">
                <a16:creationId xmlns:a16="http://schemas.microsoft.com/office/drawing/2014/main" id="{CFD6CD24-D011-694F-BB0C-385FD9953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40090" b="2"/>
          <a:stretch/>
        </p:blipFill>
        <p:spPr bwMode="auto">
          <a:xfrm>
            <a:off x="6056356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AC6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D91D9A-0AAC-224A-A8A6-1C3FE29A2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4"/>
    </mc:Choice>
    <mc:Fallback xmlns="">
      <p:transition spd="slow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eg;base64,/9j/4AAQSkZJRgABAQAAAQABAAD/2wCEAAkGBhQSEBUUExQUFBUWFiAWGBgYFxcWHhgaGBwaFhkYGiAcHiYeHiEvHRgYIC8sJScqLCwvGCAxNjAqNSYrLCoBCQoKDgwOGg8PGikkHyU1NC0sNSk1NSwsLC80NTIsKjUsLCwyLCwpLCwsLC8sLCwsLCwsLCwqLCksLCwsLCwsKf/AABEIAHEA0AMBIgACEQEDEQH/xAAcAAACAwEBAQEAAAAAAAAAAAAAAwUGBwQCAQj/xABGEAACAQMBBAULAQMKBgMBAAABAgMABBESBQYhMQcTFCJBFzJRUlRhcoGRkrFxIzOhFSQ0NUJzorKz0RYmQ2J0gpPS8Aj/xAAYAQEBAQEBAAAAAAAAAAAAAAAAAQIEA//EACYRAQABAgYCAQUBAAAAAAAAAAABA1ETFDFBUrERIYECBDJh0RL/2gAMAwEAAhEDEQA/ANpt7ddC91eQ8B6KZ2ZfVX6Ci28xfhH4plAvsy+qv0FHZl9VfoK95r7mgX2ZfVX6Cjsy+qv0Fe819oF9mX1V+go7Mvqr9BTK+ZoPHZl9VfoKOzL6q/QUyigX2ZfVX6Cjsy+qv0Feya+5oF9mX1V+go7Mvqr9BTK+aqDx2ZfVX6Cjsy+qv0FMr5qoPHZl9VfoKOzL6q/QV7zRmg8dmX1V+go7Mvqr9BTKM0C+zL6q/QUdmX1V+gr2TQDQeOzL6q/QUdmX1V+gr3mjVQeOzL6q/QUu4t10N3V5HwHoropdz5jfCfxQFt5i/CPxTKXbeYvwj8UygyXdj+Zb0XdvyS6Qyr4cTiX8mWq9uZvYX3jeck9VdySQKfAhcdV/kT7/AH1M9OMD29zaX0XdbS8Bb0EqSv8AhaX6CorbG67Wu7+z7pBia3mW5PjgTEMM/oRD9KRe3pZ7Suxbjr94do3rDVHZRMq/qi6AP8E1cW5W5jbchlvb26uNbSFIxGwATSASQCCAMnAAxwHiTwm+ibYbPsi6kP7y9aU5PDPBo1/xFz/7Vw9Dm+VraWElvdTLBLHM7MsmVODjIGeZBBBA48OXGn6JvDn3b23O2y9sWVxIZTaRuiuxJJX9ohXJ4kAx5GcnDY8K49zOjG0utlC7lnlgkxIS4dQiaGYBiCucYHHiPlRuopms9v3YBEcyydWSMZ4zSEfIOmfeah4OjhJtg9vi1mdSzOpIKmNHZW0jHAgANz/smn8hf6m9nbdmud1bzr2ZzFII0djkldUTYJPE4LEZPHlWl9GP9UWf9yPyapd9tCCbdKQ28axKqKrxr/ZkEia854nJ72TxIYVL7gb92MGzLWOW7gSRIgGVnAKnJ4EeFW7NkF0vbNW42xs2B8hJQUYrwOGkGcH01wb6bsHYDW93ZTz6TLoeN21BuBfBwACCFYcRkEggiu3pF2xC219kXAkQwef1me7pEgy2fRSemHeq32hHbWdnItxK04b9n3gO6yKM8iSXzw5BSTipGny1Ovw2hGyAfTxrCdlbnQbR27tKOcyKqSM4KMFOS4XjkHwrdokwoHoGPpWD7M3Lh2ltvakUxddDs6FCBhi+nJyDke6m6R+KY3HLWO35NnwzvPbGMsQzaurYKG8OAIPdOAM6hkZFV/dHdCzvrvaHa5Wi6u4bRiRI86pJtXnA581eVWHoREdtc3dnLEiXkbef4uikBlGfAHDDHMOD4VWN2NlbLmur/wDlN1TTcN1WqVos5kl14wRnklLF15vNy7Sx2RtJrSV5RLAQxaRJACgYgDSBjzz/AAqtbmdF9pdbLW7knlglIclw6qiaGYBiCM4wATxH6irPPHs6PYe0IdmyI6LEzuFkMhBdcAknjx0fwqv9H/RHaX2z4rmZpw7lshHRV7rlRjKE8h6aXNkdB0hXibuk9Y3WG67MspJ19X1fWnDHjqHFM8xn0ipPebozbZ1h26C7uRdRBXkbXwbJAbHjwLZ7xbOOOc8JDpj3XS32NCltHpignDMBk4DK662J4nvMMk+mndIfSNZT7GkWKdHknRVEYOXXipbWOa4APP5ZpO5ZXt+r3+UP5DeXh2hSsmnh58kCOV9HiRRv3uvHsMW9zY3MyymTHVu4bWACxOABlcgKQQR3xyPPm3o2GRDsC2mDLrQo45MBLJBke44b5Gm3u6tvsbblsZU6yzkxoaTj1bggaieAOlircRyfPhmrGvybfC87/dHNvdrLeymZZUtyQqsoUdWrMARpJ58+NVPok6Oba7tor2RpRLHPkBWULmJgy5BUnmOPGtZ3o/oNz/cSf5Gqn9A/9UL/AH0n5FI3SdIaJS7nzG+E/imUu58xvhP4qAtvMX4R+KZS7bzF+EfimUEftrYMF3GI7mJZUDagrcgRkA/Qn60292XFNCYZEV4mXSUPIgYwP4D6Vlm9bzbU27/JvXyQ20MetxGdJc6VZs+k99VGcgcTgmk2drJsTbdtaxTyy2t2MaJTq0kkrw8MhgpyAMhsH00glrWzrCKCNYYVWNEGFQcgOfConbG4lhcydbPbQu55sRgt8WCNXzrJOlPa81tt9Z4SdcUMbgcSCo1agwH9kjIPuOak+l/eGO92TZXER7skxOM8VYRuGQ+8EEfKmvtdGtnYsHZzb9UggK6DGAFXSeYwK+bO2PBbQiCKNI4hnCDl3slufpyfrXavKsl6dbcSTbNjJIDzMhwcHDtApx78GiQvtruRYpBJAlvGIZcdYgzpYryyM/8A7AriPRdssc7OAfI/71ne++452JFHe2FzcArIFZJHDA6s480KCMjBBByDzGKkOm2+67Z1hLy6yUPjPLVCzY/jRV/u+j+wlWNJLWJliXRGCD3FznA4+mnbH3NsrV9dvbQxvy1Ko1DPMZPEVSumnbMsYs7dZmt4biQiaVcghVKDGRxxh2Y+nT6M0zd3owto54p7PaNwwRtUgWZJBKPQSuMAnnwORnlzpCS0uoyw3dtop5J4okWWX9445txyc/PjSN8tvCysZ7jhlEOnPi57qD7iKy7oS2lLb3T2s+R2qFbuPUc6jg5P6spyfgpGps1WTdi17ULswoLgf9Xk3LT6ePDhUbL0a7MdmZrSFmYlmPHiScknj6TVQ/8A6C/o1oPTcHPh/wBNqrG+m61ls63FxYbQk69XGlRPHIW48SBGARjnxyPA86ithstyLGCOWOO3iRJlCyqM4cDOAeP/AHH61I7L2XDawrFAixRLnCjkMnJ/iaz3pVuZH3dR5QVlbqGccsOdJYY8OOajelA/8s2f6Qf6VWSPbXZYldSrAMpGCCAQQeYIPMVX7To92dDKJUtIFcHKnTnB9Kg8Af0FSmwf6LB/cp/kWs26b2/nGy//ACD/AJ4Kvj34Z8+mi7U3ftriSKSeJHkhOqNm5ochsjj6VB+VG2tg214ipcxRzKralDccHBGR8jVP6Ruja3uRcXrvOJUt2IVXUJ+yRmXI0k8+fH6VV+iXo5t7m2gvnecSpOWAV1Cfsn7uQVJ8OPH6VIalsRsozF1OAY9HVlc57uNOk+PLhSdkbGgtIhFBGsUeSQq8Bk8zxrOOke2bZ207basQPVswhuQM8QeGrHvTI/VF9NK2aP5Y3gafOq0sAAmD3XkzlSPA97Lfoiemke0lrdLufMb4T+KZS7nzG+E/igLbzF+EfimUu28xfhH4plBjtzfJY71yS3LCKKeHCSNwXiqLxPIDUhBPIZGa87ybUi2hvHs9bV1mWDvO6HUowxkbiOBAAXiOGWxWpbc3btrxAlzCkqg5GocVPpUjiPkaVsHdO0sgezQJFq84gEsfcWOWI+dI2/RO7Odswh97oVYBla30sDxBVopQQfcRwqgdIGwZdnSvZ5JtWk7TBnj/AGTHz9IB0t6cKfGv0RJuzbNdLdmJTcKNIk45AwRjnjkT4eNG3d2ba9VVuYVlCHUurPAkYOCCDyovlJryrKOm+QLc7LZiAqzliTyADwEk+7AJrV6idvbqWt7o7VCs3V50atXd1Y1ciPVH0ojN+mbfO1ubFba2mS4lklUgRnXgLnxHDJOABzOaV0y2jRbL2dG3nI6of1WAqf4itF2TuFYW0gkhtYkccm06iP0LZI+Vdm3d27a8VVuYllVG1KGzwOMZ4EeBoqH342hszTHb7RaPErZQPkaSM9/UvFB4asjnism3u2XYWdxaybHuNdy0wGiKUTDB5AkEni2F0knIJ4cK3LbW7ttdoEuYY5QOWpckfoeY+Rrh2LuDYWknWQW0aOOT8WYfoWJI+VI1TZROnPaLzG22fCrSPK3Wsi82C5VF+Z1t/wCmare9O2byO5s76XZz2S2hWPOvWHTIxHyGO7rA+L9K2tt2LY3YuzCpuANIkOSQMacDjjl7vGn7X2NDdRGGeNZI2xlWzg4ORy486KzDp6nWS0snU5RptQI8VaMkH6Gq7vzsbYtta9bs+dRdK6lOrnaXkwJJBLAYHEHhxA58q2O+3Ms5oIoJYFeKH92hLYXA08OOeXCuSz6NNmxOHSzh1KcgkFsEciAxIoeVQ6SrqWXdmKSYYlcQM/DHeOCeHh6ce+uXpPH/ACzZ/pb/AOlWo7Z2JDdxGG4jEsZIJU5xkcQeBFI2juvbT26W8sKvDHp0odWF0DSuMHPAcKTuROiH2Pv5s9LaFWvbYFYkBBlTgQoyDxqo9NUgafZTKQQZyQRxBBa3IIq3eSjZfscf1f8A+1S+0t1LW46nroVfqDmLOruY08sH/sXn6Kvn35Z28Pm939X3f/jS/wCm1VXoL/qdP72T/Oavl1arLG0bjUjqUYHxVhgj6E1zbG2JDaRCG3jEcYJIUZxk8SeJJqQqJ6R7ZX2TeBgCBAzD3Mo1KfkQDUL0H26rsiNgAC8kjMfWIcqCfkoHyq73tkk0bxSKGR1Ksp5FTwIpOx9jQ2sQhgjEcakkKM4GTk8/eaQO2l3PmN8J/FMpdz5jfCfxQFt5i/CPxTKXbeYvwj8UygqW0Oj4SyvJ2m4XWxbSCMDPgPdXP5Mx7Xc/cKsG1t444JI4zlpJCO6P7K94l2PgAFb3k4AHGq9vBvzho47ckydbGzKqiRjGz4KtnCIzYKgFtX6V7RX+uN3LP2dGZ8z9Pb75Mx7Xc/cKPJmPa7n7hXZF0gwNCZQCwVgHC80BIViVYBgVJGVIzgHGrBqdba0QRHLrokZUQ+BZzpVf1zw/WmPUumSoce1W8mY9rufuFHkzHtdz9wqx7P3jt59PVSq+pS4xniqv1RPEeuCtNudsxRzxQM2JJg7IME5EQUuSeQxqHOmPUuZKhx7VfyZj2u5+4UeTMe13P3CrJHvDAU168KZuzgkEZlD9VpGR64wDyNdVpfJKupGDDLLkelGKOPkwIpj1LmSoce1R8mY9rufuFHkzHtdz9wqyTbwwJMIWkCuY+tGeC6S6xDvebkuygDOTmujZ+0EmTXGcrqZeRHFGKNwPHzlNMepcyVDj2qfkzHtdz9wo8mY9rufuFXWimPUuZKhx7UryZj2u5+4UeTMe13P3CrhcuQjEcwpI+QrDd0d8dtXxGm5VEJ06uzwsWbAYrGuAGIBBJJVVBGSMgFj1LmSoce2heTMe13P3CjyZj2u5+4VwSRbUI7t5LqwD+5s387UV7uF56fBzzHOqts/fXa0e1LW2uZ0eOWYLqWGMLIuSrYOkMpBGGBAZSMH3sepcyVDj2vHkzHtdz9wo8mY9rufuFXWimPUuZKhx7UryZj2u5+4UeTMe13P3CrrRTHqXMlQ49qV5Mx7Xc/cKbadHYjkR+1XDaGDYLDB0kHB93CrhRTH+u6x9nRj3/nsUu58xvhP4plLufMb4T+K8XULbzF+EfimUu28xfhH4plBmIvlW/vJ5WRdLaAzPoCgHSDrII4HSeGACwByTwgds7ZklTroQqWhzKuhypdlbQjPpAlABVlAUrkjPFs1aN89lS21y15ChkjcZlQIW7yrw1YPIkJ3ihxoGo4wKjLdNmm3EUZiMeoylVPmkg684bCNhiCo80cMkUV53FsG7L1kkMadYvVtoc6TGpfvY73iMjPEdY3r117FQtsW4TrUhMUwaKSQ4WNlMcsfpIGv0DvZyowRUVaaIIEsrCRrlyDkr3mQhlPeUECPVlhzxhMs2QBVzi3NeKwhij0NLFNHckNlVdkYOUJ7xHAYDHUcqDQV+Ho/aWMvBLbzQkBYVYvo0CKSNiSAe8JpGkHvXwPEPu+jOdnVg8THM5kZy+ZRJ1HVq+AeBETq3HgHONWTXjaO5syJPPKYwWGvQrzMoMl0800XcQthomWNnCk8WOAKXs/dW7njikVUiUCXRqZ1kVJTdAIdSayv7SFgCVwAcrkDATH/CbdkitGaNHN2brTGZVAjW4EzIjKAykBwo4j3Y8OE7gzQkydbGAkcmhpHJEWTcka9SEyKVmUuC4yVJOvhX0bjXUccix9SQY5FVHkcrrkSzXUwKnOHhnf8AVh6xwm96PrmRWTTAqdla3UGRmJBhVY1lPV5ciZdWrOOIIXOcgq36PZHZiOzsI9ShG1YV+0w3QThEq6dKMpKqAC/Ac6su6e6L2k8khMYEitqCZ4ubieYMeABwkiLnnwI5YqJ2huVdyOWUxqDIzIOtf+bki10yJhcFlEMqgcOD8xqYVLbrbsS21zLI5XTKrZAdmy5uJ5FJBGOEUiL7sY5CgtdFFFEIvf3b/CfwaoW4tmsWz41WF3BihQkdVjEiJK3nOpyXlck48RzwKv17+7f4T+DWIdGXSEnULayyKrhQnFlXWqj9myMx0CReCkMRqVUIOVIIabOe/PmGfhGpwZEIGNZBwZsHiM/KoXei1Vry1cxNGVuYJBq0c2cwtjSzYypXPL9yvPFSEu2Ixrc9eA6qCTrVeGovxlxEAeA4kDveFUG+38W82xZRRujgXSNI6HukpqEcaesq63YtjvM5xwUUVoVxvTdxsR2QyDXIoKahgRyRIrHIyQwkYjTnzD4ZIRcb7XS28Eq2TyNJGzuq6wYyhQaTwPE6+HidLeirrRRFFbfe91ACwY/tAr/vB1a5ZWByveIAVsrkEOMcjXZs3fGeWeBOyuFkjRpCVlBjZlkMgyyBcIyKpyQT1gx77dRQUaz39umxrsJVHXMrELIdMahVV/M4ku2MeAVjTtnb53TywpJZPGHOmVzrIjOIzw7vEEyEA+GOOMHFzooCl3PmN8J/FMpdz5jfCfxQFt5i/CPxTKVbeYvwj8U2g+MuefGvC26g5CgHGOAHLnj9KZRQLS3UYwqjAwMAcAOAFMoooCiiigKKKKAooooCiiig+EVwf8PW3s8H/wASf7VIUUEed3rbGOzwYHh1Sf7V7i2JbqwZYIVYHIIjQEH0ggV20UBRRRQFFFFAUUUUBS7nzG+E/imUq58xvhP4oIIUUUUUUUUUBRRRQFFFFAUUUUBRRRQFFFFAUUUUBRRRQFFFFAUUUUBRRRQFBr5R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Disability relevant to NTDs?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9" y="1628800"/>
            <a:ext cx="4473398" cy="35283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729422"/>
            <a:ext cx="3888432" cy="3332942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307975" y="5194584"/>
            <a:ext cx="42856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1 billion people with disabilities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858398" y="5229200"/>
            <a:ext cx="42856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NTDs can cause disabilities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340962-2C0A-5948-9EAB-3BDFB5B49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0"/>
    </mc:Choice>
    <mc:Fallback xmlns="">
      <p:transition spd="slow" advTm="2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9" y="260648"/>
            <a:ext cx="8798213" cy="62646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427FFE-06A5-814A-9A4E-FC9E2E820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"/>
    </mc:Choice>
    <mc:Fallback xmlns="">
      <p:transition spd="slow" advTm="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" y="296652"/>
            <a:ext cx="8798213" cy="62646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43608" y="3356992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2771800" y="4725144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483768" y="5193196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483768" y="4263039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997335" y="5096958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239112" y="3573016"/>
            <a:ext cx="2357224" cy="527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11560" y="3775394"/>
            <a:ext cx="1872208" cy="805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771800" y="2468894"/>
            <a:ext cx="1872208" cy="805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843808" y="5691305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5488504" y="2246755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020272" y="2477837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393508" y="4664910"/>
            <a:ext cx="1823187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6648F1-0ACF-2244-A3B4-EED2DF95C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6"/>
    </mc:Choice>
    <mc:Fallback xmlns="">
      <p:transition spd="slow" advTm="1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E1A51-FB23-424C-987E-F511F5C29068}"/>
              </a:ext>
            </a:extLst>
          </p:cNvPr>
          <p:cNvSpPr/>
          <p:nvPr/>
        </p:nvSpPr>
        <p:spPr>
          <a:xfrm>
            <a:off x="5598460" y="1783959"/>
            <a:ext cx="30654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NTDS can cause impairments and have mental health impacts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and injuries from leprosy">
            <a:extLst>
              <a:ext uri="{FF2B5EF4-FFF2-40B4-BE49-F238E27FC236}">
                <a16:creationId xmlns:a16="http://schemas.microsoft.com/office/drawing/2014/main" id="{20043F43-8227-9141-9379-C19D3038F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r="19540"/>
          <a:stretch/>
        </p:blipFill>
        <p:spPr bwMode="auto"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0E30BA-727A-BD4E-8F84-5E9FB569D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3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719"/>
    </mc:Choice>
    <mc:Fallback xmlns=""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eg;base64,/9j/4AAQSkZJRgABAQAAAQABAAD/2wCEAAkGBhQSEBUUExQUFBUWFiAWGBgYFxcWHhgaGBwaFhkYGiAcHiYeHiEvHRgYIC8sJScqLCwvGCAxNjAqNSYrLCoBCQoKDgwOGg8PGikkHyU1NC0sNSk1NSwsLC80NTIsKjUsLCwyLCwpLCwsLC8sLCwsLCwsLCwqLCksLCwsLCwsKf/AABEIAHEA0AMBIgACEQEDEQH/xAAcAAACAwEBAQEAAAAAAAAAAAAAAwUGBwQCAQj/xABGEAACAQMBBAULAQMKBgMBAAABAgMABBESBQYhMQcTFCJBFzJRUlRhcoGRkrFxIzOhFSQ0NUJzorKz0RYmQ2J0gpPS8Aj/xAAYAQEBAQEBAAAAAAAAAAAAAAAAAQIEA//EACYRAQABAgYCAQUBAAAAAAAAAAABA1ETFDFBUrERIYECBDJh0RL/2gAMAwEAAhEDEQA/ANpt7ddC91eQ8B6KZ2ZfVX6Ci28xfhH4plAvsy+qv0FHZl9VfoK95r7mgX2ZfVX6Cjsy+qv0Fe819oF9mX1V+go7Mvqr9BTK+ZoPHZl9VfoKOzL6q/QUyigX2ZfVX6Cjsy+qv0Feya+5oF9mX1V+go7Mvqr9BTK+aqDx2ZfVX6Cjsy+qv0FMr5qoPHZl9VfoKOzL6q/QV7zRmg8dmX1V+go7Mvqr9BTKM0C+zL6q/QUdmX1V+gr2TQDQeOzL6q/QUdmX1V+gr3mjVQeOzL6q/QUu4t10N3V5HwHoropdz5jfCfxQFt5i/CPxTKXbeYvwj8UygyXdj+Zb0XdvyS6Qyr4cTiX8mWq9uZvYX3jeck9VdySQKfAhcdV/kT7/AH1M9OMD29zaX0XdbS8Bb0EqSv8AhaX6CorbG67Wu7+z7pBia3mW5PjgTEMM/oRD9KRe3pZ7Suxbjr94do3rDVHZRMq/qi6AP8E1cW5W5jbchlvb26uNbSFIxGwATSASQCCAMnAAxwHiTwm+ibYbPsi6kP7y9aU5PDPBo1/xFz/7Vw9Dm+VraWElvdTLBLHM7MsmVODjIGeZBBBA48OXGn6JvDn3b23O2y9sWVxIZTaRuiuxJJX9ohXJ4kAx5GcnDY8K49zOjG0utlC7lnlgkxIS4dQiaGYBiCucYHHiPlRuopms9v3YBEcyydWSMZ4zSEfIOmfeah4OjhJtg9vi1mdSzOpIKmNHZW0jHAgANz/smn8hf6m9nbdmud1bzr2ZzFII0djkldUTYJPE4LEZPHlWl9GP9UWf9yPyapd9tCCbdKQ28axKqKrxr/ZkEia854nJ72TxIYVL7gb92MGzLWOW7gSRIgGVnAKnJ4EeFW7NkF0vbNW42xs2B8hJQUYrwOGkGcH01wb6bsHYDW93ZTz6TLoeN21BuBfBwACCFYcRkEggiu3pF2xC219kXAkQwef1me7pEgy2fRSemHeq32hHbWdnItxK04b9n3gO6yKM8iSXzw5BSTipGny1Ovw2hGyAfTxrCdlbnQbR27tKOcyKqSM4KMFOS4XjkHwrdokwoHoGPpWD7M3Lh2ltvakUxddDs6FCBhi+nJyDke6m6R+KY3HLWO35NnwzvPbGMsQzaurYKG8OAIPdOAM6hkZFV/dHdCzvrvaHa5Wi6u4bRiRI86pJtXnA581eVWHoREdtc3dnLEiXkbef4uikBlGfAHDDHMOD4VWN2NlbLmur/wDlN1TTcN1WqVos5kl14wRnklLF15vNy7Sx2RtJrSV5RLAQxaRJACgYgDSBjzz/AAqtbmdF9pdbLW7knlglIclw6qiaGYBiCM4wATxH6irPPHs6PYe0IdmyI6LEzuFkMhBdcAknjx0fwqv9H/RHaX2z4rmZpw7lshHRV7rlRjKE8h6aXNkdB0hXibuk9Y3WG67MspJ19X1fWnDHjqHFM8xn0ipPebozbZ1h26C7uRdRBXkbXwbJAbHjwLZ7xbOOOc8JDpj3XS32NCltHpignDMBk4DK662J4nvMMk+mndIfSNZT7GkWKdHknRVEYOXXipbWOa4APP5ZpO5ZXt+r3+UP5DeXh2hSsmnh58kCOV9HiRRv3uvHsMW9zY3MyymTHVu4bWACxOABlcgKQQR3xyPPm3o2GRDsC2mDLrQo45MBLJBke44b5Gm3u6tvsbblsZU6yzkxoaTj1bggaieAOlircRyfPhmrGvybfC87/dHNvdrLeymZZUtyQqsoUdWrMARpJ58+NVPok6Oba7tor2RpRLHPkBWULmJgy5BUnmOPGtZ3o/oNz/cSf5Gqn9A/9UL/AH0n5FI3SdIaJS7nzG+E/imUu58xvhP4qAtvMX4R+KZS7bzF+EfimUEftrYMF3GI7mJZUDagrcgRkA/Qn60292XFNCYZEV4mXSUPIgYwP4D6Vlm9bzbU27/JvXyQ20MetxGdJc6VZs+k99VGcgcTgmk2drJsTbdtaxTyy2t2MaJTq0kkrw8MhgpyAMhsH00glrWzrCKCNYYVWNEGFQcgOfConbG4lhcydbPbQu55sRgt8WCNXzrJOlPa81tt9Z4SdcUMbgcSCo1agwH9kjIPuOak+l/eGO92TZXER7skxOM8VYRuGQ+8EEfKmvtdGtnYsHZzb9UggK6DGAFXSeYwK+bO2PBbQiCKNI4hnCDl3slufpyfrXavKsl6dbcSTbNjJIDzMhwcHDtApx78GiQvtruRYpBJAlvGIZcdYgzpYryyM/8A7AriPRdssc7OAfI/71ne++452JFHe2FzcArIFZJHDA6s480KCMjBBByDzGKkOm2+67Z1hLy6yUPjPLVCzY/jRV/u+j+wlWNJLWJliXRGCD3FznA4+mnbH3NsrV9dvbQxvy1Ko1DPMZPEVSumnbMsYs7dZmt4biQiaVcghVKDGRxxh2Y+nT6M0zd3owto54p7PaNwwRtUgWZJBKPQSuMAnnwORnlzpCS0uoyw3dtop5J4okWWX9445txyc/PjSN8tvCysZ7jhlEOnPi57qD7iKy7oS2lLb3T2s+R2qFbuPUc6jg5P6spyfgpGps1WTdi17ULswoLgf9Xk3LT6ePDhUbL0a7MdmZrSFmYlmPHiScknj6TVQ/8A6C/o1oPTcHPh/wBNqrG+m61ls63FxYbQk69XGlRPHIW48SBGARjnxyPA86ithstyLGCOWOO3iRJlCyqM4cDOAeP/AHH61I7L2XDawrFAixRLnCjkMnJ/iaz3pVuZH3dR5QVlbqGccsOdJYY8OOajelA/8s2f6Qf6VWSPbXZYldSrAMpGCCAQQeYIPMVX7To92dDKJUtIFcHKnTnB9Kg8Af0FSmwf6LB/cp/kWs26b2/nGy//ACD/AJ4Kvj34Z8+mi7U3ftriSKSeJHkhOqNm5ochsjj6VB+VG2tg214ipcxRzKralDccHBGR8jVP6Ruja3uRcXrvOJUt2IVXUJ+yRmXI0k8+fH6VV+iXo5t7m2gvnecSpOWAV1Cfsn7uQVJ8OPH6VIalsRsozF1OAY9HVlc57uNOk+PLhSdkbGgtIhFBGsUeSQq8Bk8zxrOOke2bZ207basQPVswhuQM8QeGrHvTI/VF9NK2aP5Y3gafOq0sAAmD3XkzlSPA97Lfoiemke0lrdLufMb4T+KZS7nzG+E/igLbzF+EfimUu28xfhH4plBjtzfJY71yS3LCKKeHCSNwXiqLxPIDUhBPIZGa87ybUi2hvHs9bV1mWDvO6HUowxkbiOBAAXiOGWxWpbc3btrxAlzCkqg5GocVPpUjiPkaVsHdO0sgezQJFq84gEsfcWOWI+dI2/RO7Odswh97oVYBla30sDxBVopQQfcRwqgdIGwZdnSvZ5JtWk7TBnj/AGTHz9IB0t6cKfGv0RJuzbNdLdmJTcKNIk45AwRjnjkT4eNG3d2ba9VVuYVlCHUurPAkYOCCDyovlJryrKOm+QLc7LZiAqzliTyADwEk+7AJrV6idvbqWt7o7VCs3V50atXd1Y1ciPVH0ojN+mbfO1ubFba2mS4lklUgRnXgLnxHDJOABzOaV0y2jRbL2dG3nI6of1WAqf4itF2TuFYW0gkhtYkccm06iP0LZI+Vdm3d27a8VVuYllVG1KGzwOMZ4EeBoqH342hszTHb7RaPErZQPkaSM9/UvFB4asjnism3u2XYWdxaybHuNdy0wGiKUTDB5AkEni2F0knIJ4cK3LbW7ttdoEuYY5QOWpckfoeY+Rrh2LuDYWknWQW0aOOT8WYfoWJI+VI1TZROnPaLzG22fCrSPK3Wsi82C5VF+Z1t/wCmare9O2byO5s76XZz2S2hWPOvWHTIxHyGO7rA+L9K2tt2LY3YuzCpuANIkOSQMacDjjl7vGn7X2NDdRGGeNZI2xlWzg4ORy486KzDp6nWS0snU5RptQI8VaMkH6Gq7vzsbYtta9bs+dRdK6lOrnaXkwJJBLAYHEHhxA58q2O+3Ms5oIoJYFeKH92hLYXA08OOeXCuSz6NNmxOHSzh1KcgkFsEciAxIoeVQ6SrqWXdmKSYYlcQM/DHeOCeHh6ce+uXpPH/ACzZ/pb/AOlWo7Z2JDdxGG4jEsZIJU5xkcQeBFI2juvbT26W8sKvDHp0odWF0DSuMHPAcKTuROiH2Pv5s9LaFWvbYFYkBBlTgQoyDxqo9NUgafZTKQQZyQRxBBa3IIq3eSjZfscf1f8A+1S+0t1LW46nroVfqDmLOruY08sH/sXn6Kvn35Z28Pm939X3f/jS/wCm1VXoL/qdP72T/Oavl1arLG0bjUjqUYHxVhgj6E1zbG2JDaRCG3jEcYJIUZxk8SeJJqQqJ6R7ZX2TeBgCBAzD3Mo1KfkQDUL0H26rsiNgAC8kjMfWIcqCfkoHyq73tkk0bxSKGR1Ksp5FTwIpOx9jQ2sQhgjEcakkKM4GTk8/eaQO2l3PmN8J/FMpdz5jfCfxQFt5i/CPxTKXbeYvwj8UygqW0Oj4SyvJ2m4XWxbSCMDPgPdXP5Mx7Xc/cKsG1t444JI4zlpJCO6P7K94l2PgAFb3k4AHGq9vBvzho47ckydbGzKqiRjGz4KtnCIzYKgFtX6V7RX+uN3LP2dGZ8z9Pb75Mx7Xc/cKPJmPa7n7hXZF0gwNCZQCwVgHC80BIViVYBgVJGVIzgHGrBqdba0QRHLrokZUQ+BZzpVf1zw/WmPUumSoce1W8mY9rufuFHkzHtdz9wqx7P3jt59PVSq+pS4xniqv1RPEeuCtNudsxRzxQM2JJg7IME5EQUuSeQxqHOmPUuZKhx7VfyZj2u5+4UeTMe13P3CrJHvDAU168KZuzgkEZlD9VpGR64wDyNdVpfJKupGDDLLkelGKOPkwIpj1LmSoce1R8mY9rufuFHkzHtdz9wqyTbwwJMIWkCuY+tGeC6S6xDvebkuygDOTmujZ+0EmTXGcrqZeRHFGKNwPHzlNMepcyVDj2qfkzHtdz9wo8mY9rufuFXWimPUuZKhx7UryZj2u5+4UeTMe13P3CrhcuQjEcwpI+QrDd0d8dtXxGm5VEJ06uzwsWbAYrGuAGIBBJJVVBGSMgFj1LmSoce2heTMe13P3CjyZj2u5+4VwSRbUI7t5LqwD+5s387UV7uF56fBzzHOqts/fXa0e1LW2uZ0eOWYLqWGMLIuSrYOkMpBGGBAZSMH3sepcyVDj2vHkzHtdz9wo8mY9rufuFXWimPUuZKhx7UryZj2u5+4UeTMe13P3CrrRTHqXMlQ49qV5Mx7Xc/cKbadHYjkR+1XDaGDYLDB0kHB93CrhRTH+u6x9nRj3/nsUu58xvhP4plLufMb4T+K8XULbzF+EfimUu28xfhH4plBmIvlW/vJ5WRdLaAzPoCgHSDrII4HSeGACwByTwgds7ZklTroQqWhzKuhypdlbQjPpAlABVlAUrkjPFs1aN89lS21y15ChkjcZlQIW7yrw1YPIkJ3ihxoGo4wKjLdNmm3EUZiMeoylVPmkg684bCNhiCo80cMkUV53FsG7L1kkMadYvVtoc6TGpfvY73iMjPEdY3r117FQtsW4TrUhMUwaKSQ4WNlMcsfpIGv0DvZyowRUVaaIIEsrCRrlyDkr3mQhlPeUECPVlhzxhMs2QBVzi3NeKwhij0NLFNHckNlVdkYOUJ7xHAYDHUcqDQV+Ho/aWMvBLbzQkBYVYvo0CKSNiSAe8JpGkHvXwPEPu+jOdnVg8THM5kZy+ZRJ1HVq+AeBETq3HgHONWTXjaO5syJPPKYwWGvQrzMoMl0800XcQthomWNnCk8WOAKXs/dW7njikVUiUCXRqZ1kVJTdAIdSayv7SFgCVwAcrkDATH/CbdkitGaNHN2brTGZVAjW4EzIjKAykBwo4j3Y8OE7gzQkydbGAkcmhpHJEWTcka9SEyKVmUuC4yVJOvhX0bjXUccix9SQY5FVHkcrrkSzXUwKnOHhnf8AVh6xwm96PrmRWTTAqdla3UGRmJBhVY1lPV5ciZdWrOOIIXOcgq36PZHZiOzsI9ShG1YV+0w3QThEq6dKMpKqAC/Ac6su6e6L2k8khMYEitqCZ4ubieYMeABwkiLnnwI5YqJ2huVdyOWUxqDIzIOtf+bki10yJhcFlEMqgcOD8xqYVLbrbsS21zLI5XTKrZAdmy5uJ5FJBGOEUiL7sY5CgtdFFFEIvf3b/CfwaoW4tmsWz41WF3BihQkdVjEiJK3nOpyXlck48RzwKv17+7f4T+DWIdGXSEnULayyKrhQnFlXWqj9myMx0CReCkMRqVUIOVIIabOe/PmGfhGpwZEIGNZBwZsHiM/KoXei1Vry1cxNGVuYJBq0c2cwtjSzYypXPL9yvPFSEu2Ixrc9eA6qCTrVeGovxlxEAeA4kDveFUG+38W82xZRRujgXSNI6HukpqEcaesq63YtjvM5xwUUVoVxvTdxsR2QyDXIoKahgRyRIrHIyQwkYjTnzD4ZIRcb7XS28Eq2TyNJGzuq6wYyhQaTwPE6+HidLeirrRRFFbfe91ACwY/tAr/vB1a5ZWByveIAVsrkEOMcjXZs3fGeWeBOyuFkjRpCVlBjZlkMgyyBcIyKpyQT1gx77dRQUaz39umxrsJVHXMrELIdMahVV/M4ku2MeAVjTtnb53TywpJZPGHOmVzrIjOIzw7vEEyEA+GOOMHFzooCl3PmN8J/FMpdz5jfCfxQFt5i/CPxTKVbeYvwj8U2g+MuefGvC26g5CgHGOAHLnj9KZRQLS3UYwqjAwMAcAOAFMoooCiiigKKKKAooooCiiig+EVwf8PW3s8H/wASf7VIUUEed3rbGOzwYHh1Sf7V7i2JbqwZYIVYHIIjQEH0ggV20UBRRRQFFFFAUUUUBS7nzG+E/imUq58xvhP4oIIUUUUUUUUUBRRRQFFFFAUUUUBRRRQFFFFAUUUUBRRRQFFFFAUUUUBRRRQFBr5R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should be done?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9" y="1628800"/>
            <a:ext cx="4473398" cy="35283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729422"/>
            <a:ext cx="3888432" cy="333294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B30703-9E0B-744F-9835-6EAC667CE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2"/>
    </mc:Choice>
    <mc:Fallback xmlns="">
      <p:transition spd="slow" advTm="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051" y="381935"/>
            <a:ext cx="3006438" cy="59744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900">
                <a:solidFill>
                  <a:srgbClr val="FFFFFF"/>
                </a:solidFill>
              </a:rPr>
              <a:t>Make NTD programmes disability-inclusive</a:t>
            </a: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0420" y="554152"/>
            <a:ext cx="430632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22923" y="518400"/>
            <a:ext cx="4025517" cy="5837949"/>
          </a:xfrm>
        </p:spPr>
        <p:txBody>
          <a:bodyPr anchor="ctr">
            <a:noAutofit/>
          </a:bodyPr>
          <a:lstStyle/>
          <a:p>
            <a:r>
              <a:rPr lang="en-GB" sz="2800" dirty="0">
                <a:solidFill>
                  <a:schemeClr val="tx1">
                    <a:alpha val="80000"/>
                  </a:schemeClr>
                </a:solidFill>
              </a:rPr>
              <a:t>Planning</a:t>
            </a:r>
          </a:p>
          <a:p>
            <a:endParaRPr lang="en-GB" sz="2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alpha val="80000"/>
                  </a:schemeClr>
                </a:solidFill>
              </a:rPr>
              <a:t>Monitoring</a:t>
            </a:r>
          </a:p>
          <a:p>
            <a:endParaRPr lang="en-GB" sz="2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alpha val="80000"/>
                  </a:schemeClr>
                </a:solidFill>
              </a:rPr>
              <a:t>Assessment of barriers</a:t>
            </a:r>
          </a:p>
          <a:p>
            <a:endParaRPr lang="en-GB" sz="2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alpha val="80000"/>
                  </a:schemeClr>
                </a:solidFill>
              </a:rPr>
              <a:t>Participatory development of solutions</a:t>
            </a:r>
          </a:p>
          <a:p>
            <a:endParaRPr lang="en-GB" sz="2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alpha val="80000"/>
                  </a:schemeClr>
                </a:solidFill>
              </a:rPr>
              <a:t>Testing and implementing solutions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710EA9-4485-C840-B540-249B6DA7C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06"/>
    </mc:Choice>
    <mc:Fallback xmlns="">
      <p:transition spd="slow" advTm="3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AFDE-D204-9B48-890C-110C1AA4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/>
              <a:t>Meet the needs of people with NTD-related disabilities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Mapping of lymphatic filariasis and podoconiosis in Ethiopia | Global Atlas  of Helminth Infections">
            <a:extLst>
              <a:ext uri="{FF2B5EF4-FFF2-40B4-BE49-F238E27FC236}">
                <a16:creationId xmlns:a16="http://schemas.microsoft.com/office/drawing/2014/main" id="{B09474B3-60CB-8348-B3EB-BE25016A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0" r="24478" b="-1"/>
          <a:stretch/>
        </p:blipFill>
        <p:spPr bwMode="auto"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EB53DD-9020-474C-8F53-2760FF19F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37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958"/>
    </mc:Choice>
    <mc:Fallback xmlns="">
      <p:transition spd="slow" advTm="1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123</Words>
  <Application>Microsoft Office PowerPoint</Application>
  <PresentationFormat>On-screen Show (4:3)</PresentationFormat>
  <Paragraphs>27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 Disability inclusion and mental health  in relation to NTDs</vt:lpstr>
      <vt:lpstr>NTDs and disability strongly linked</vt:lpstr>
      <vt:lpstr>Why is Disability relevant to NTDs?</vt:lpstr>
      <vt:lpstr>PowerPoint Presentation</vt:lpstr>
      <vt:lpstr>PowerPoint Presentation</vt:lpstr>
      <vt:lpstr>PowerPoint Presentation</vt:lpstr>
      <vt:lpstr>What should be done?</vt:lpstr>
      <vt:lpstr>Make NTD programmes disability-inclusive</vt:lpstr>
      <vt:lpstr>Meet the needs of people with NTD-related disabilities</vt:lpstr>
      <vt:lpstr>Include rehabilitation</vt:lpstr>
      <vt:lpstr>Include mental health support and tackling attitudes</vt:lpstr>
      <vt:lpstr>Why is disability not yet considered in NTD programmes?</vt:lpstr>
      <vt:lpstr>PowerPoint Presentation</vt:lpstr>
      <vt:lpstr>Disability is still neglected</vt:lpstr>
      <vt:lpstr>PowerPoint Presentation</vt:lpstr>
      <vt:lpstr>Programmes will be so effective that rehabilitation isn’t needed!</vt:lpstr>
      <vt:lpstr>Large evidence gaps persist</vt:lpstr>
      <vt:lpstr>Thank you for your time and attention</vt:lpstr>
    </vt:vector>
  </TitlesOfParts>
  <Company>London School of Hygiene &amp; Tropical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Informant Method Malawi</dc:title>
  <dc:creator>Hannah</dc:creator>
  <cp:lastModifiedBy>Marshall, Justine C</cp:lastModifiedBy>
  <cp:revision>35</cp:revision>
  <dcterms:created xsi:type="dcterms:W3CDTF">2016-02-10T20:14:43Z</dcterms:created>
  <dcterms:modified xsi:type="dcterms:W3CDTF">2021-01-27T23:59:15Z</dcterms:modified>
</cp:coreProperties>
</file>