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17"/>
  </p:notesMasterIdLst>
  <p:sldIdLst>
    <p:sldId id="256" r:id="rId4"/>
    <p:sldId id="418" r:id="rId5"/>
    <p:sldId id="430" r:id="rId6"/>
    <p:sldId id="419" r:id="rId7"/>
    <p:sldId id="420" r:id="rId8"/>
    <p:sldId id="421" r:id="rId9"/>
    <p:sldId id="422" r:id="rId10"/>
    <p:sldId id="428" r:id="rId11"/>
    <p:sldId id="423" r:id="rId12"/>
    <p:sldId id="425" r:id="rId13"/>
    <p:sldId id="427" r:id="rId14"/>
    <p:sldId id="426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43D"/>
    <a:srgbClr val="1D4999"/>
    <a:srgbClr val="00CED1"/>
    <a:srgbClr val="B0E2FF"/>
    <a:srgbClr val="36648B"/>
    <a:srgbClr val="1BA808"/>
    <a:srgbClr val="B67D0D"/>
    <a:srgbClr val="010101"/>
    <a:srgbClr val="5B9BD5"/>
    <a:srgbClr val="D79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79129" autoAdjust="0"/>
  </p:normalViewPr>
  <p:slideViewPr>
    <p:cSldViewPr snapToGrid="0">
      <p:cViewPr varScale="1">
        <p:scale>
          <a:sx n="86" d="100"/>
          <a:sy n="86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0D85-69C3-4596-B2C7-F8E97F88068C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C566-3320-4E91-ABB7-3C0A86E20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4C566-3320-4E91-ABB7-3C0A86E20D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2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 however, schistosomiasis</a:t>
            </a:r>
            <a:r>
              <a:rPr lang="en-GB" baseline="0" dirty="0"/>
              <a:t> is also a zoonotic disease, with a number of animals as reservoirs…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are the mammals acting as reservoir of 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japonicum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Asia, among them dogs, monkeys, domestic and wild ruminants, pigs, and rats. Wild rodents are of primary importance not just as potential hosts of 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japonicum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also for 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mansoni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Caribbean, Brazil and sub-Saharan Africa. One epidemiological study comes from Senegal, however, the only molecular study on rodent reservoirs was done in Kenya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Schistosoma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hybrids were found. About 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haematobium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has been mainly reported in monkeys of different parts of the African continent, however one of the very few molecular studies found hybrids in livestock from Senegal.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4C566-3320-4E91-ABB7-3C0A86E20D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2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1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5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1"/>
            <a:ext cx="4705351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1035" y="4792663"/>
            <a:ext cx="5075767" cy="5318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 dirty="0"/>
              <a:t>Your Name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1432" y="1857027"/>
            <a:ext cx="10510969" cy="4269139"/>
          </a:xfrm>
        </p:spPr>
        <p:txBody>
          <a:bodyPr/>
          <a:lstStyle>
            <a:lvl1pPr marL="257175" indent="-257175">
              <a:buSzPct val="50000"/>
              <a:buFontTx/>
              <a:buBlip>
                <a:blip r:embed="rId2"/>
              </a:buBlip>
              <a:defRPr sz="2800"/>
            </a:lvl1pPr>
            <a:lvl2pPr marL="557213" indent="-214313">
              <a:buClr>
                <a:srgbClr val="8F23B3"/>
              </a:buClr>
              <a:buFont typeface="Arial"/>
              <a:buChar char="•"/>
              <a:defRPr sz="2400"/>
            </a:lvl2pPr>
            <a:lvl3pPr marL="857250" indent="-171450">
              <a:buClr>
                <a:srgbClr val="8F23B3"/>
              </a:buClr>
              <a:buSzPct val="80000"/>
              <a:buFont typeface="Wingdings" charset="2"/>
              <a:buChar char="§"/>
              <a:defRPr sz="2400"/>
            </a:lvl3pPr>
            <a:lvl4pPr marL="1200150" indent="-171450">
              <a:buClr>
                <a:srgbClr val="8F23B3"/>
              </a:buClr>
              <a:buSzPct val="80000"/>
              <a:buFont typeface="Courier New"/>
              <a:buChar char="o"/>
              <a:defRPr sz="2400"/>
            </a:lvl4pPr>
            <a:lvl5pPr marL="1543050" indent="-171450">
              <a:buClr>
                <a:srgbClr val="8F23B3"/>
              </a:buClr>
              <a:buFont typeface="Lucida Grande"/>
              <a:buChar char="-"/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369174"/>
            <a:ext cx="4705351" cy="2511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32" y="4576102"/>
            <a:ext cx="10507267" cy="1650950"/>
          </a:xfrm>
        </p:spPr>
        <p:txBody>
          <a:bodyPr/>
          <a:lstStyle>
            <a:lvl1pPr marL="257175" indent="-257175">
              <a:buClr>
                <a:srgbClr val="8F23B3"/>
              </a:buClr>
              <a:buSzPct val="7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4686" y="1857931"/>
            <a:ext cx="10517713" cy="431932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8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EC16BF-6EC8-4321-BE3D-C69FAD1A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8359A-C3F1-4BE1-A556-4AFF029D17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0948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84A693-44E9-428D-9784-868200CD10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71664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3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0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7506" y="1870284"/>
            <a:ext cx="6604895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64778" y="1870284"/>
            <a:ext cx="3555908" cy="4255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7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Image credit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13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0948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54101" y="1825625"/>
            <a:ext cx="5062779" cy="42558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37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1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 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urple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4102" y="2729160"/>
            <a:ext cx="10510969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45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1"/>
            <a:ext cx="4705351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1035" y="4792663"/>
            <a:ext cx="5075767" cy="5318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 dirty="0"/>
              <a:t>Your Name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1432" y="1857027"/>
            <a:ext cx="10510969" cy="4269139"/>
          </a:xfrm>
        </p:spPr>
        <p:txBody>
          <a:bodyPr/>
          <a:lstStyle>
            <a:lvl1pPr marL="257175" indent="-257175">
              <a:buSzPct val="50000"/>
              <a:buFontTx/>
              <a:buBlip>
                <a:blip r:embed="rId2"/>
              </a:buBlip>
              <a:defRPr sz="2800"/>
            </a:lvl1pPr>
            <a:lvl2pPr marL="557213" indent="-214313">
              <a:buClr>
                <a:srgbClr val="8F23B3"/>
              </a:buClr>
              <a:buFont typeface="Arial"/>
              <a:buChar char="•"/>
              <a:defRPr sz="2400"/>
            </a:lvl2pPr>
            <a:lvl3pPr marL="857250" indent="-171450">
              <a:buClr>
                <a:srgbClr val="8F23B3"/>
              </a:buClr>
              <a:buSzPct val="80000"/>
              <a:buFont typeface="Wingdings" charset="2"/>
              <a:buChar char="§"/>
              <a:defRPr sz="2400"/>
            </a:lvl3pPr>
            <a:lvl4pPr marL="1200150" indent="-171450">
              <a:buClr>
                <a:srgbClr val="8F23B3"/>
              </a:buClr>
              <a:buSzPct val="80000"/>
              <a:buFont typeface="Courier New"/>
              <a:buChar char="o"/>
              <a:defRPr sz="2400"/>
            </a:lvl4pPr>
            <a:lvl5pPr marL="1543050" indent="-171450">
              <a:buClr>
                <a:srgbClr val="8F23B3"/>
              </a:buClr>
              <a:buFont typeface="Lucida Grande"/>
              <a:buChar char="-"/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4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369174"/>
            <a:ext cx="4705351" cy="2511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32" y="4576102"/>
            <a:ext cx="10507267" cy="1650950"/>
          </a:xfrm>
        </p:spPr>
        <p:txBody>
          <a:bodyPr/>
          <a:lstStyle>
            <a:lvl1pPr marL="257175" indent="-257175">
              <a:buClr>
                <a:srgbClr val="8F23B3"/>
              </a:buClr>
              <a:buSzPct val="7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5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4686" y="1857931"/>
            <a:ext cx="10517713" cy="431932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4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EC16BF-6EC8-4321-BE3D-C69FAD1A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8359A-C3F1-4BE1-A556-4AFF029D17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0948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84A693-44E9-428D-9784-868200CD10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71664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511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2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86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7506" y="1870284"/>
            <a:ext cx="6604895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64778" y="1870284"/>
            <a:ext cx="3555908" cy="42558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6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Image credit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38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0948" y="1825625"/>
            <a:ext cx="5131453" cy="4255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54101" y="1825625"/>
            <a:ext cx="5062779" cy="42558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56759" y="973396"/>
            <a:ext cx="288000" cy="4516375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8F23B3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9203" y="6352980"/>
            <a:ext cx="288000" cy="505020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0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 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64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urple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4102" y="2729160"/>
            <a:ext cx="10510969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8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1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1241-C631-4FED-AE8D-6FA76727254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86D8-F3E3-4A8F-ADCF-1690A4FA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4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433" y="3429000"/>
            <a:ext cx="10510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432" y="4551156"/>
            <a:ext cx="10507267" cy="15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432" y="6356353"/>
            <a:ext cx="2382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97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3200" kern="1200">
          <a:solidFill>
            <a:srgbClr val="8F23B3"/>
          </a:solidFill>
          <a:latin typeface="+mn-lt"/>
          <a:ea typeface="+mj-ea"/>
          <a:cs typeface="Palatino Linotype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8F23B3"/>
        </a:buClr>
        <a:buSzPct val="70000"/>
        <a:buFontTx/>
        <a:buBlip>
          <a:blip r:embed="rId14"/>
        </a:buBlip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8F23B3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F23B3"/>
        </a:buClr>
        <a:buSzPct val="100000"/>
        <a:buFont typeface="Lucida Grande"/>
        <a:buChar char="-"/>
        <a:defRPr sz="24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433" y="3429000"/>
            <a:ext cx="10510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432" y="4551156"/>
            <a:ext cx="10507267" cy="15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Top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432" y="6356353"/>
            <a:ext cx="2382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CEB3A-9019-0241-A318-2FFD636F348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E2082-EBEF-BC4B-BAAB-0003CF8F9B0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7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3200" kern="1200">
          <a:solidFill>
            <a:srgbClr val="8F23B3"/>
          </a:solidFill>
          <a:latin typeface="+mn-lt"/>
          <a:ea typeface="+mj-ea"/>
          <a:cs typeface="Palatino Linotype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8F23B3"/>
        </a:buClr>
        <a:buSzPct val="70000"/>
        <a:buFontTx/>
        <a:buBlip>
          <a:blip r:embed="rId14"/>
        </a:buBlip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8F23B3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F23B3"/>
        </a:buClr>
        <a:buSzPct val="100000"/>
        <a:buFont typeface="Lucida Grande"/>
        <a:buChar char="-"/>
        <a:defRPr sz="24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emf"/><Relationship Id="rId5" Type="http://schemas.openxmlformats.org/officeDocument/2006/relationships/image" Target="../media/image55.tiff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8.jpeg"/><Relationship Id="rId7" Type="http://schemas.openxmlformats.org/officeDocument/2006/relationships/image" Target="../media/image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59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/>
          <p:nvPr/>
        </p:nvSpPr>
        <p:spPr>
          <a:xfrm>
            <a:off x="120203" y="295685"/>
            <a:ext cx="11951594" cy="3600986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Mini-FLOTAC as an alternative, non-invasive diagnostic tool for </a:t>
            </a:r>
            <a:r>
              <a:rPr lang="en-US" sz="4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Schistosoma</a:t>
            </a:r>
            <a:r>
              <a:rPr lang="en-US" sz="4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mansoni</a:t>
            </a: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and other trematode infections in wildlife reservoirs</a:t>
            </a:r>
          </a:p>
          <a:p>
            <a:pPr algn="ctr" eaLnBrk="0" hangingPunct="0">
              <a:defRPr/>
            </a:pPr>
            <a:endParaRPr lang="en-US" sz="1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defRPr/>
            </a:pP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Catalano S*,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Symeou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A, Marsh KJ,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Borlase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A, Léger E, Fall CB,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Sène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M,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Diouf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ND,</a:t>
            </a:r>
          </a:p>
          <a:p>
            <a:pPr lvl="0" algn="ctr" eaLnBrk="0" hangingPunct="0">
              <a:defRPr/>
            </a:pP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Ianniello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Cringoli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G, Rinaldi L, </a:t>
            </a:r>
            <a:r>
              <a:rPr lang="en-US" sz="2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Bâ</a:t>
            </a:r>
            <a:r>
              <a:rPr lang="en-US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K, and Webster JP</a:t>
            </a:r>
            <a:endParaRPr lang="en-US" sz="2000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defRPr/>
            </a:pPr>
            <a:r>
              <a:rPr lang="en-US" sz="1400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*scatalano@rvc.ac.uk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38" y="5194527"/>
            <a:ext cx="2254433" cy="1296000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LâInstitut de Recherche pour le DÃ©veloppement (IRD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2291" y="5194527"/>
            <a:ext cx="2029879" cy="129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690" y="5122527"/>
            <a:ext cx="1440000" cy="1440000"/>
          </a:xfrm>
          <a:prstGeom prst="rect">
            <a:avLst/>
          </a:prstGeom>
        </p:spPr>
      </p:pic>
      <p:pic>
        <p:nvPicPr>
          <p:cNvPr id="15" name="Picture 4" descr="http://campusen.sn/images/campuzine/univ-thie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1210" y="5122527"/>
            <a:ext cx="1478997" cy="144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4" t="14294" r="7668" b="9578"/>
          <a:stretch/>
        </p:blipFill>
        <p:spPr>
          <a:xfrm>
            <a:off x="9664726" y="5194527"/>
            <a:ext cx="225809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2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Results – </a:t>
            </a:r>
            <a:r>
              <a:rPr lang="en-CA" sz="4800" b="1" i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S. </a:t>
            </a:r>
            <a:r>
              <a:rPr lang="en-CA" sz="4800" b="1" i="1" spc="50" noProof="0" dirty="0" err="1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mansoni</a:t>
            </a:r>
            <a:endParaRPr kumimoji="0" lang="en-CA" sz="4800" b="1" i="1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5"/>
          <p:cNvSpPr txBox="1"/>
          <p:nvPr/>
        </p:nvSpPr>
        <p:spPr>
          <a:xfrm rot="20333595">
            <a:off x="843288" y="2528255"/>
            <a:ext cx="3996000" cy="78483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Post-mortem sensitivity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82.9% (BCI 63.7-94.7)</a:t>
            </a:r>
          </a:p>
        </p:txBody>
      </p:sp>
      <p:sp>
        <p:nvSpPr>
          <p:cNvPr id="12" name="CasellaDiTesto 5"/>
          <p:cNvSpPr txBox="1"/>
          <p:nvPr/>
        </p:nvSpPr>
        <p:spPr>
          <a:xfrm>
            <a:off x="4331325" y="861149"/>
            <a:ext cx="4176000" cy="7848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Bayesian true prevalence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28.3% (BCI 19.4-38.5)</a:t>
            </a:r>
          </a:p>
        </p:txBody>
      </p:sp>
      <p:sp>
        <p:nvSpPr>
          <p:cNvPr id="13" name="CasellaDiTesto 5"/>
          <p:cNvSpPr txBox="1"/>
          <p:nvPr/>
        </p:nvSpPr>
        <p:spPr>
          <a:xfrm rot="1116939">
            <a:off x="8020515" y="2452356"/>
            <a:ext cx="3996000" cy="78483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Mini-FLOTAC sensitivity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83.1% (BCI 64.0-94.6)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325" y="1783572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41121"/>
              </p:ext>
            </p:extLst>
          </p:nvPr>
        </p:nvGraphicFramePr>
        <p:xfrm>
          <a:off x="740773" y="4057310"/>
          <a:ext cx="11357104" cy="26221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6675">
                  <a:extLst>
                    <a:ext uri="{9D8B030D-6E8A-4147-A177-3AD203B41FA5}">
                      <a16:colId xmlns:a16="http://schemas.microsoft.com/office/drawing/2014/main" val="2718836602"/>
                    </a:ext>
                  </a:extLst>
                </a:gridCol>
                <a:gridCol w="2923504">
                  <a:extLst>
                    <a:ext uri="{9D8B030D-6E8A-4147-A177-3AD203B41FA5}">
                      <a16:colId xmlns:a16="http://schemas.microsoft.com/office/drawing/2014/main" val="4225883892"/>
                    </a:ext>
                  </a:extLst>
                </a:gridCol>
                <a:gridCol w="3322749">
                  <a:extLst>
                    <a:ext uri="{9D8B030D-6E8A-4147-A177-3AD203B41FA5}">
                      <a16:colId xmlns:a16="http://schemas.microsoft.com/office/drawing/2014/main" val="3887840783"/>
                    </a:ext>
                  </a:extLst>
                </a:gridCol>
                <a:gridCol w="2284176">
                  <a:extLst>
                    <a:ext uri="{9D8B030D-6E8A-4147-A177-3AD203B41FA5}">
                      <a16:colId xmlns:a16="http://schemas.microsoft.com/office/drawing/2014/main" val="1273516123"/>
                    </a:ext>
                  </a:extLst>
                </a:gridCol>
              </a:tblGrid>
              <a:tr h="534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huberti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necropsy (n = 89)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 worm counts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huberti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Mini-FLOTAC 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89)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eggs per gram of faeces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 prevalence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 intensity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5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Plagiorchis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18; 1-61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4,300;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25-134,900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0.19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072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Schistosoma</a:t>
                      </a: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mansoni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8; 2-64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262; 15-1,237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0.058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29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Echinostoma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caproni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2;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1-34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232; 18-52,275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0.053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816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Anchitrema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cf. </a:t>
                      </a: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sanguineum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9; 1-24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GB" sz="16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Results – Other </a:t>
            </a:r>
            <a:r>
              <a:rPr lang="en-CA" sz="4800" b="1" spc="50" noProof="0" dirty="0" err="1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digeneans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868" y="4074028"/>
            <a:ext cx="4925718" cy="2685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C:\Users\Stefano\Documents\Documents Stefano\VET MED\Articles\Rodents\Mini-FLOTAC PVM\Images\Figure 5.1.tif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1468" y="4390534"/>
            <a:ext cx="5730875" cy="2145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668" y="879495"/>
            <a:ext cx="3038475" cy="33337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66" y="3066939"/>
            <a:ext cx="2945646" cy="19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95508" y="3967024"/>
            <a:ext cx="156063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web.Stanford.edu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708" y="6289978"/>
            <a:ext cx="156063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Rodney Bray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8089" y="879495"/>
            <a:ext cx="253763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Echinostoma</a:t>
            </a:r>
            <a:r>
              <a:rPr lang="en-GB" sz="16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caproni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3698" y="4390534"/>
            <a:ext cx="316641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Anchitrema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cf. </a:t>
            </a: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sanguineum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3" y="1119218"/>
            <a:ext cx="5375520" cy="2142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91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Discussion</a:t>
            </a:r>
            <a:endParaRPr kumimoji="0" lang="en-CA" sz="4800" b="1" i="1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5"/>
          <p:cNvSpPr txBox="1"/>
          <p:nvPr/>
        </p:nvSpPr>
        <p:spPr>
          <a:xfrm>
            <a:off x="1072969" y="923528"/>
            <a:ext cx="6139199" cy="2015936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Positives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 understanding on trematode biodiversity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Mini-FLOTAC as alternative diagnostic tool</a:t>
            </a:r>
          </a:p>
          <a:p>
            <a:pPr marL="1257300" lvl="2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Reduced training and processing time</a:t>
            </a:r>
          </a:p>
          <a:p>
            <a:pPr marL="1257300" lvl="2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Longitudinal data collection</a:t>
            </a:r>
          </a:p>
          <a:p>
            <a:pPr marL="1257300" lvl="2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Storage in formalin prior to analysis</a:t>
            </a:r>
          </a:p>
        </p:txBody>
      </p:sp>
      <p:sp>
        <p:nvSpPr>
          <p:cNvPr id="9" name="CasellaDiTesto 5"/>
          <p:cNvSpPr txBox="1"/>
          <p:nvPr/>
        </p:nvSpPr>
        <p:spPr>
          <a:xfrm>
            <a:off x="2427667" y="3180197"/>
            <a:ext cx="6735650" cy="170816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Unreliable estimates of infection intensity</a:t>
            </a:r>
          </a:p>
          <a:p>
            <a:pPr marL="1257300" lvl="2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indicative of high egg excretion rates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Long storage time and low quantity of faecal matter</a:t>
            </a:r>
          </a:p>
          <a:p>
            <a:pPr marL="1257300" lvl="2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sensitivity not affected</a:t>
            </a:r>
          </a:p>
        </p:txBody>
      </p:sp>
      <p:sp>
        <p:nvSpPr>
          <p:cNvPr id="10" name="CasellaDiTesto 5"/>
          <p:cNvSpPr txBox="1"/>
          <p:nvPr/>
        </p:nvSpPr>
        <p:spPr>
          <a:xfrm>
            <a:off x="4378817" y="5129090"/>
            <a:ext cx="6764385" cy="1400383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Future implementation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in endemic areas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Mark-capture studies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Combination of Mini-FLOTAC and DNA-based methods</a:t>
            </a:r>
          </a:p>
        </p:txBody>
      </p:sp>
    </p:spTree>
    <p:extLst>
      <p:ext uri="{BB962C8B-B14F-4D97-AF65-F5344CB8AC3E}">
        <p14:creationId xmlns:p14="http://schemas.microsoft.com/office/powerpoint/2010/main" val="13615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193" y="64395"/>
            <a:ext cx="11415615" cy="1368000"/>
            <a:chOff x="221724" y="5360179"/>
            <a:chExt cx="11415615" cy="136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647" y="5360179"/>
              <a:ext cx="9946692" cy="1368000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21724" y="5360179"/>
              <a:ext cx="1564031" cy="1368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8" y="3124058"/>
            <a:ext cx="1440000" cy="14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40290" y="1625061"/>
            <a:ext cx="201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Joanne Webster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Elsa Léger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Borlase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Kirsty Marsh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Vince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Laskowski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Yasenev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Morrell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Topaz Reid</a:t>
            </a:r>
          </a:p>
          <a:p>
            <a:pPr lvl="0"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Amelia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Symeou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</a:t>
            </a:r>
            <a:r>
              <a:rPr kumimoji="0" lang="en-GB" sz="1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Rollinson</a:t>
            </a:r>
            <a:endParaRPr kumimoji="0" lang="en-GB" sz="1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Bonnie Webster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Rabone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Fiona Allan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Aidan Emery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Pennance</a:t>
            </a:r>
            <a:endParaRPr kumimoji="0" lang="en-GB" sz="1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0124" y="1749197"/>
            <a:ext cx="4534452" cy="1296000"/>
            <a:chOff x="140124" y="1749197"/>
            <a:chExt cx="4534452" cy="1296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24" y="1749197"/>
              <a:ext cx="2254433" cy="129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Picture 2" descr="LâInstitut de Recherche pour le DÃ©veloppement (IRD)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4697" y="1749197"/>
              <a:ext cx="2029879" cy="1296000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campusen.sn/images/campuzine/univ-thie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1255" y="3124058"/>
            <a:ext cx="1478997" cy="144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88012" y="2305930"/>
            <a:ext cx="201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Senegal:</a:t>
            </a:r>
          </a:p>
          <a:p>
            <a:pPr lvl="0"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Alassane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Ndiaye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Cheikh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Thiam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Boubacar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Cheikh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</a:t>
            </a:r>
          </a:p>
          <a:p>
            <a:pPr>
              <a:defRPr/>
            </a:pP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Samba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Diop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Mapaté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Gaye</a:t>
            </a:r>
          </a:p>
          <a:p>
            <a:pPr>
              <a:defRPr/>
            </a:pP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Abdoul</a:t>
            </a:r>
            <a:r>
              <a:rPr lang="en-GB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</a:t>
            </a:r>
            <a:endParaRPr lang="en-GB" b="1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Khalilou</a:t>
            </a: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Bâ</a:t>
            </a:r>
            <a:endParaRPr kumimoji="0" lang="en-GB" sz="1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Nicolas </a:t>
            </a:r>
            <a:r>
              <a:rPr kumimoji="0" lang="en-GB" sz="1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Diouf</a:t>
            </a:r>
            <a:endParaRPr kumimoji="0" lang="en-GB" sz="1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Mariama </a:t>
            </a:r>
            <a:r>
              <a:rPr kumimoji="0" lang="en-GB" sz="1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Sène</a:t>
            </a:r>
            <a:endParaRPr kumimoji="0" lang="en-GB" sz="1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4" t="14294" r="7668" b="9578"/>
          <a:stretch/>
        </p:blipFill>
        <p:spPr>
          <a:xfrm>
            <a:off x="1278303" y="4668461"/>
            <a:ext cx="225809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stomys hubert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423" y="196162"/>
            <a:ext cx="4553003" cy="29879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6791" y="2937850"/>
            <a:ext cx="156063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iGoTerra.com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14780" y="361329"/>
            <a:ext cx="1440000" cy="11096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9" y="1744565"/>
            <a:ext cx="987743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C:\Users\Stefano\Documents\Documents Stefano\VET MED\Articles\Rodents\Mini-FLOTAC PVM\Images\Figure 5.1.t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0664" y="1104564"/>
            <a:ext cx="1440000" cy="11711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50" normalizeH="0" baseline="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4423" y="196162"/>
            <a:ext cx="203679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Mastomys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huberti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71" y="3657874"/>
            <a:ext cx="4533333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81562" y="4017874"/>
            <a:ext cx="2880000" cy="21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ttangolo 4"/>
          <p:cNvSpPr/>
          <p:nvPr/>
        </p:nvSpPr>
        <p:spPr>
          <a:xfrm>
            <a:off x="4511514" y="4636209"/>
            <a:ext cx="165746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1" i="0" u="none" strike="noStrike" kern="1200" cap="none" spc="50" normalizeH="0" baseline="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1562" y="3657874"/>
            <a:ext cx="155300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ost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-mortem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314" y="3657874"/>
            <a:ext cx="203679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Mini-FLOTAC</a:t>
            </a:r>
          </a:p>
        </p:txBody>
      </p:sp>
      <p:sp>
        <p:nvSpPr>
          <p:cNvPr id="15" name="CasellaDiTesto 5"/>
          <p:cNvSpPr txBox="1"/>
          <p:nvPr/>
        </p:nvSpPr>
        <p:spPr>
          <a:xfrm>
            <a:off x="7590141" y="4338933"/>
            <a:ext cx="4532237" cy="2400657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Diagnostics applied to the epidemiological role of </a:t>
            </a:r>
            <a:r>
              <a:rPr lang="en-US" sz="2500" b="1" i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M. </a:t>
            </a:r>
            <a:r>
              <a:rPr lang="en-US" sz="2500" b="1" i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huberti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in the transmission of </a:t>
            </a:r>
            <a:r>
              <a:rPr lang="en-US" sz="2500" b="1" i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S. </a:t>
            </a:r>
            <a:r>
              <a:rPr lang="en-US" sz="2500" b="1" i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mansoni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and other trematodes in northern Senegal</a:t>
            </a:r>
          </a:p>
        </p:txBody>
      </p:sp>
      <p:sp>
        <p:nvSpPr>
          <p:cNvPr id="16" name="Freeform 15"/>
          <p:cNvSpPr/>
          <p:nvPr/>
        </p:nvSpPr>
        <p:spPr>
          <a:xfrm rot="3480071">
            <a:off x="2574405" y="828469"/>
            <a:ext cx="781362" cy="3198333"/>
          </a:xfrm>
          <a:custGeom>
            <a:avLst/>
            <a:gdLst>
              <a:gd name="connsiteX0" fmla="*/ 308337 w 1042433"/>
              <a:gd name="connsiteY0" fmla="*/ 0 h 2550016"/>
              <a:gd name="connsiteX1" fmla="*/ 37880 w 1042433"/>
              <a:gd name="connsiteY1" fmla="*/ 1571222 h 2550016"/>
              <a:gd name="connsiteX2" fmla="*/ 1042433 w 1042433"/>
              <a:gd name="connsiteY2" fmla="*/ 2550016 h 25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433" h="2550016">
                <a:moveTo>
                  <a:pt x="308337" y="0"/>
                </a:moveTo>
                <a:cubicBezTo>
                  <a:pt x="111934" y="573109"/>
                  <a:pt x="-84469" y="1146219"/>
                  <a:pt x="37880" y="1571222"/>
                </a:cubicBezTo>
                <a:cubicBezTo>
                  <a:pt x="160229" y="1996225"/>
                  <a:pt x="601331" y="2273120"/>
                  <a:pt x="1042433" y="2550016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4651177">
            <a:off x="8147201" y="3028884"/>
            <a:ext cx="800348" cy="1757274"/>
          </a:xfrm>
          <a:custGeom>
            <a:avLst/>
            <a:gdLst>
              <a:gd name="connsiteX0" fmla="*/ 1030310 w 1030310"/>
              <a:gd name="connsiteY0" fmla="*/ 0 h 1403797"/>
              <a:gd name="connsiteX1" fmla="*/ 257578 w 1030310"/>
              <a:gd name="connsiteY1" fmla="*/ 746975 h 1403797"/>
              <a:gd name="connsiteX2" fmla="*/ 0 w 1030310"/>
              <a:gd name="connsiteY2" fmla="*/ 1403797 h 140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310" h="1403797">
                <a:moveTo>
                  <a:pt x="1030310" y="0"/>
                </a:moveTo>
                <a:cubicBezTo>
                  <a:pt x="729803" y="256504"/>
                  <a:pt x="429296" y="513009"/>
                  <a:pt x="257578" y="746975"/>
                </a:cubicBezTo>
                <a:cubicBezTo>
                  <a:pt x="85860" y="980941"/>
                  <a:pt x="42930" y="1192369"/>
                  <a:pt x="0" y="1403797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Image result for parasites and vector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3435" y="3712307"/>
            <a:ext cx="1873529" cy="5703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70" y="3712307"/>
            <a:ext cx="570386" cy="57038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75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0598" y="6596390"/>
            <a:ext cx="181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Gryseels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2006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138" y="2634815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620" y="2833218"/>
            <a:ext cx="540000" cy="54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7719" y="1683404"/>
            <a:ext cx="437048" cy="50400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671" y="2174525"/>
            <a:ext cx="517486" cy="504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5671" y="2915460"/>
            <a:ext cx="788129" cy="432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90" y="3154794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25" y="3316607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62" y="5421565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81" y="5156608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62" y="2376794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804" y="3988807"/>
            <a:ext cx="490500" cy="360000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email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165" y="1893938"/>
            <a:ext cx="744610" cy="540000"/>
          </a:xfrm>
          <a:prstGeom prst="flowChartAlternateProcess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rgbClr val="C1FFA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885" y="3403996"/>
            <a:ext cx="449839" cy="50400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254" y="4737023"/>
            <a:ext cx="449839" cy="50400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982" y="2796285"/>
            <a:ext cx="449839" cy="50400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604" y="5029779"/>
            <a:ext cx="5040000" cy="1503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604" y="2155118"/>
            <a:ext cx="5040000" cy="1015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Connector 16"/>
          <p:cNvCxnSpPr>
            <a:stCxn id="9" idx="6"/>
            <a:endCxn id="27" idx="1"/>
          </p:cNvCxnSpPr>
          <p:nvPr/>
        </p:nvCxnSpPr>
        <p:spPr>
          <a:xfrm flipV="1">
            <a:off x="3542725" y="1008865"/>
            <a:ext cx="3524879" cy="2487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259962" y="5601565"/>
            <a:ext cx="807642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  <a:endCxn id="14" idx="1"/>
          </p:cNvCxnSpPr>
          <p:nvPr/>
        </p:nvCxnSpPr>
        <p:spPr>
          <a:xfrm flipV="1">
            <a:off x="4925724" y="2663067"/>
            <a:ext cx="2141880" cy="992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604" y="105010"/>
            <a:ext cx="5040000" cy="1807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90"/>
          <a:stretch/>
        </p:blipFill>
        <p:spPr>
          <a:xfrm>
            <a:off x="7067604" y="3413414"/>
            <a:ext cx="5040000" cy="13739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6" name="Straight Connector 35"/>
          <p:cNvCxnSpPr>
            <a:stCxn id="23" idx="3"/>
            <a:endCxn id="34" idx="1"/>
          </p:cNvCxnSpPr>
          <p:nvPr/>
        </p:nvCxnSpPr>
        <p:spPr>
          <a:xfrm flipV="1">
            <a:off x="6625093" y="4100397"/>
            <a:ext cx="442511" cy="88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52" y="962017"/>
            <a:ext cx="5940000" cy="24457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52" y="3563657"/>
            <a:ext cx="5940000" cy="29390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Image result for flotac university napl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0102" y="2874027"/>
            <a:ext cx="5191072" cy="33251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72317" y="5952921"/>
            <a:ext cx="160885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Cringoli et al. 2010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2" name="Picture 8" descr="Image result for pecor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4556" y="1474748"/>
            <a:ext cx="2069423" cy="19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fal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0408" y="196555"/>
            <a:ext cx="2493186" cy="19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9812392" y="1648592"/>
            <a:ext cx="2317998" cy="198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12" y="3452238"/>
            <a:ext cx="4752000" cy="3018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12" y="1443898"/>
            <a:ext cx="4644000" cy="19040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40"/>
          <a:stretch/>
        </p:blipFill>
        <p:spPr>
          <a:xfrm>
            <a:off x="5602458" y="180301"/>
            <a:ext cx="6480000" cy="23324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853" y="1669595"/>
            <a:ext cx="6480000" cy="20421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58" y="2778514"/>
            <a:ext cx="6480000" cy="22219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853" y="4092910"/>
            <a:ext cx="6480000" cy="25951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Objective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016" y="4882870"/>
            <a:ext cx="4813727" cy="16966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CasellaDiTesto 5"/>
          <p:cNvSpPr txBox="1"/>
          <p:nvPr/>
        </p:nvSpPr>
        <p:spPr>
          <a:xfrm>
            <a:off x="851064" y="4915582"/>
            <a:ext cx="6155043" cy="1631216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Testing Mini-FLOTAC as an alternative tool to detect </a:t>
            </a:r>
            <a:r>
              <a:rPr lang="en-US" sz="2500" b="1" i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S. </a:t>
            </a:r>
            <a:r>
              <a:rPr lang="en-US" sz="2500" b="1" i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mansoni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and other </a:t>
            </a:r>
            <a:r>
              <a:rPr lang="en-US" sz="25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digeneans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within</a:t>
            </a:r>
          </a:p>
          <a:p>
            <a:pPr algn="ctr" eaLnBrk="0" hangingPunct="0">
              <a:defRPr/>
            </a:pP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non-invasive sampling schemes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76685" y="1146493"/>
            <a:ext cx="6702791" cy="2880000"/>
            <a:chOff x="1004835" y="1249525"/>
            <a:chExt cx="6702791" cy="28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835" y="1249525"/>
              <a:ext cx="4533333" cy="2880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187626" y="1609525"/>
              <a:ext cx="2880000" cy="2160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5" name="Rettangolo 4"/>
            <p:cNvSpPr/>
            <p:nvPr/>
          </p:nvSpPr>
          <p:spPr>
            <a:xfrm>
              <a:off x="4704699" y="2227860"/>
              <a:ext cx="1657463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7200" b="1" i="0" u="none" strike="noStrike" kern="1200" cap="none" spc="50" normalizeH="0" baseline="0" noProof="0" dirty="0">
                  <a:ln w="13500">
                    <a:solidFill>
                      <a:prstClr val="white">
                        <a:lumMod val="65000"/>
                        <a:alpha val="6500"/>
                      </a:prst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34747" y="1249525"/>
              <a:ext cx="155300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GB" sz="1600" b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ost</a:t>
              </a: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-mortem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8499" y="1249525"/>
              <a:ext cx="203679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Mini-FLOTAC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95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Methods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79" y="798488"/>
            <a:ext cx="7446949" cy="57008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 rot="2435721">
            <a:off x="2768381" y="1408840"/>
            <a:ext cx="614690" cy="7637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36" y="2027012"/>
            <a:ext cx="6840000" cy="47096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178" y="125996"/>
            <a:ext cx="6840000" cy="5129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36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Methods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79" y="798488"/>
            <a:ext cx="7446949" cy="57008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36" y="2027012"/>
            <a:ext cx="6840000" cy="47096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178" y="125996"/>
            <a:ext cx="6840000" cy="5129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asellaDiTesto 5"/>
          <p:cNvSpPr txBox="1"/>
          <p:nvPr/>
        </p:nvSpPr>
        <p:spPr>
          <a:xfrm>
            <a:off x="1691830" y="2728808"/>
            <a:ext cx="8808340" cy="14003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Necropsies vs Mini-FLOTAC (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89 individuals </a:t>
            </a:r>
            <a:r>
              <a:rPr lang="en-US" sz="2500" b="1" i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M. </a:t>
            </a:r>
            <a:r>
              <a:rPr lang="en-US" sz="2500" b="1" i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huberti</a:t>
            </a:r>
            <a:r>
              <a:rPr lang="en-US" sz="25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500" b="1" i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Parasitological exam at post-mortem</a:t>
            </a: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Faecal</a:t>
            </a:r>
            <a:r>
              <a:rPr kumimoji="0" lang="en-US" sz="2000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samples from rectum (weight 0.1-0.7) stored in 1.5ml 10% buffered formalin and </a:t>
            </a:r>
            <a:r>
              <a:rPr kumimoji="0" lang="en-US" sz="2000" i="0" u="none" strike="noStrike" kern="1200" cap="none" spc="50" normalizeH="0" baseline="0" noProof="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analysed</a:t>
            </a:r>
            <a:r>
              <a:rPr kumimoji="0" lang="en-US" sz="2000" i="0" u="none" strike="noStrike" kern="1200" cap="none" spc="50" normalizeH="0" baseline="0" noProof="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after &gt; 1 month</a:t>
            </a:r>
          </a:p>
        </p:txBody>
      </p:sp>
    </p:spTree>
    <p:extLst>
      <p:ext uri="{BB962C8B-B14F-4D97-AF65-F5344CB8AC3E}">
        <p14:creationId xmlns:p14="http://schemas.microsoft.com/office/powerpoint/2010/main" val="475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0" y="0"/>
            <a:ext cx="984804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b="1" spc="50" noProof="0" dirty="0">
                <a:ln w="13500">
                  <a:solidFill>
                    <a:prstClr val="white">
                      <a:lumMod val="65000"/>
                      <a:alpha val="6500"/>
                    </a:prst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Results – General</a:t>
            </a:r>
            <a:endParaRPr kumimoji="0" lang="en-CA" sz="4800" b="1" i="0" u="none" strike="noStrike" kern="1200" cap="none" spc="50" normalizeH="0" baseline="0" noProof="0" dirty="0">
              <a:ln w="13500">
                <a:solidFill>
                  <a:prstClr val="white">
                    <a:lumMod val="65000"/>
                    <a:alpha val="6500"/>
                  </a:prst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95" y="897015"/>
            <a:ext cx="3840000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757" y="897015"/>
            <a:ext cx="3840000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 rot="3504500">
            <a:off x="3260586" y="1841712"/>
            <a:ext cx="289754" cy="554646"/>
          </a:xfrm>
          <a:prstGeom prst="downArrow">
            <a:avLst>
              <a:gd name="adj1" fmla="val 4375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3504500">
            <a:off x="10774344" y="1274278"/>
            <a:ext cx="289754" cy="554646"/>
          </a:xfrm>
          <a:prstGeom prst="downArrow">
            <a:avLst>
              <a:gd name="adj1" fmla="val 4375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942" y="897015"/>
            <a:ext cx="3854766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8904500">
            <a:off x="5518288" y="1542965"/>
            <a:ext cx="289754" cy="554646"/>
          </a:xfrm>
          <a:prstGeom prst="downArrow">
            <a:avLst>
              <a:gd name="adj1" fmla="val 4375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14304500">
            <a:off x="6344719" y="3145926"/>
            <a:ext cx="289754" cy="554646"/>
          </a:xfrm>
          <a:prstGeom prst="downArrow">
            <a:avLst>
              <a:gd name="adj1" fmla="val 4375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 rot="8904500">
            <a:off x="6818128" y="1468945"/>
            <a:ext cx="289754" cy="554646"/>
          </a:xfrm>
          <a:prstGeom prst="downArrow">
            <a:avLst>
              <a:gd name="adj1" fmla="val 4375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9255"/>
              </p:ext>
            </p:extLst>
          </p:nvPr>
        </p:nvGraphicFramePr>
        <p:xfrm>
          <a:off x="740773" y="3954278"/>
          <a:ext cx="11357104" cy="26221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6675">
                  <a:extLst>
                    <a:ext uri="{9D8B030D-6E8A-4147-A177-3AD203B41FA5}">
                      <a16:colId xmlns:a16="http://schemas.microsoft.com/office/drawing/2014/main" val="2718836602"/>
                    </a:ext>
                  </a:extLst>
                </a:gridCol>
                <a:gridCol w="2923504">
                  <a:extLst>
                    <a:ext uri="{9D8B030D-6E8A-4147-A177-3AD203B41FA5}">
                      <a16:colId xmlns:a16="http://schemas.microsoft.com/office/drawing/2014/main" val="4225883892"/>
                    </a:ext>
                  </a:extLst>
                </a:gridCol>
                <a:gridCol w="3322749">
                  <a:extLst>
                    <a:ext uri="{9D8B030D-6E8A-4147-A177-3AD203B41FA5}">
                      <a16:colId xmlns:a16="http://schemas.microsoft.com/office/drawing/2014/main" val="3887840783"/>
                    </a:ext>
                  </a:extLst>
                </a:gridCol>
                <a:gridCol w="2284176">
                  <a:extLst>
                    <a:ext uri="{9D8B030D-6E8A-4147-A177-3AD203B41FA5}">
                      <a16:colId xmlns:a16="http://schemas.microsoft.com/office/drawing/2014/main" val="1273516123"/>
                    </a:ext>
                  </a:extLst>
                </a:gridCol>
              </a:tblGrid>
              <a:tr h="534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huberti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necropsy (n = 89)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 worm counts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huberti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Mini-FLOTAC 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89)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eggs per gram of faeces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 prevalence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 intensity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5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Plagiorchis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18; 1-61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4,300;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25-134,900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0.19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072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Schistosoma</a:t>
                      </a:r>
                      <a:r>
                        <a:rPr lang="en-GB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mansoni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8; 2-64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262; 15-1,237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0.058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29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Echinostoma</a:t>
                      </a:r>
                      <a:r>
                        <a:rPr lang="en-GB" sz="16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caproni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2;</a:t>
                      </a: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1-34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232; 18-52,275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0.053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816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Anchitrema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cf. </a:t>
                      </a:r>
                      <a:r>
                        <a:rPr lang="en-GB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sanguineum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9; 1-24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GB" sz="16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GB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4714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 rot="5400000">
            <a:off x="7802912" y="4514928"/>
            <a:ext cx="614690" cy="1552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25826" y="4334622"/>
            <a:ext cx="1416676" cy="19116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VC-Template">
  <a:themeElements>
    <a:clrScheme name="RV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2AD00"/>
      </a:accent1>
      <a:accent2>
        <a:srgbClr val="007D57"/>
      </a:accent2>
      <a:accent3>
        <a:srgbClr val="009AA6"/>
      </a:accent3>
      <a:accent4>
        <a:srgbClr val="0083BE"/>
      </a:accent4>
      <a:accent5>
        <a:srgbClr val="4BACC6"/>
      </a:accent5>
      <a:accent6>
        <a:srgbClr val="D31245"/>
      </a:accent6>
      <a:hlink>
        <a:srgbClr val="F7403A"/>
      </a:hlink>
      <a:folHlink>
        <a:srgbClr val="FFA100"/>
      </a:folHlink>
    </a:clrScheme>
    <a:fontScheme name="RVC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311.potx" id="{EF50D50F-FBC3-46F5-ADA3-0D7D826879DC}" vid="{F830D655-3B41-4774-AC5F-B4352AF45ABC}"/>
    </a:ext>
  </a:extLst>
</a:theme>
</file>

<file path=ppt/theme/theme3.xml><?xml version="1.0" encoding="utf-8"?>
<a:theme xmlns:a="http://schemas.openxmlformats.org/drawingml/2006/main" name="1_RVC-Template">
  <a:themeElements>
    <a:clrScheme name="RV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2AD00"/>
      </a:accent1>
      <a:accent2>
        <a:srgbClr val="007D57"/>
      </a:accent2>
      <a:accent3>
        <a:srgbClr val="009AA6"/>
      </a:accent3>
      <a:accent4>
        <a:srgbClr val="0083BE"/>
      </a:accent4>
      <a:accent5>
        <a:srgbClr val="4BACC6"/>
      </a:accent5>
      <a:accent6>
        <a:srgbClr val="D31245"/>
      </a:accent6>
      <a:hlink>
        <a:srgbClr val="F7403A"/>
      </a:hlink>
      <a:folHlink>
        <a:srgbClr val="FFA100"/>
      </a:folHlink>
    </a:clrScheme>
    <a:fontScheme name="RVC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311.potx" id="{EF50D50F-FBC3-46F5-ADA3-0D7D826879DC}" vid="{F830D655-3B41-4774-AC5F-B4352AF45A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685</Words>
  <Application>Microsoft Office PowerPoint</Application>
  <PresentationFormat>Widescreen</PresentationFormat>
  <Paragraphs>155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Lucida Grande</vt:lpstr>
      <vt:lpstr>Wingdings</vt:lpstr>
      <vt:lpstr>Office Theme</vt:lpstr>
      <vt:lpstr>RVC-Template</vt:lpstr>
      <vt:lpstr>1_RVC-Template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Catalano</dc:creator>
  <cp:lastModifiedBy>francis peel</cp:lastModifiedBy>
  <cp:revision>949</cp:revision>
  <dcterms:created xsi:type="dcterms:W3CDTF">2016-02-21T17:48:09Z</dcterms:created>
  <dcterms:modified xsi:type="dcterms:W3CDTF">2019-06-14T13:18:11Z</dcterms:modified>
</cp:coreProperties>
</file>