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3" r:id="rId3"/>
    <p:sldId id="264" r:id="rId4"/>
    <p:sldId id="258" r:id="rId5"/>
    <p:sldId id="260" r:id="rId6"/>
    <p:sldId id="259" r:id="rId7"/>
    <p:sldId id="262" r:id="rId8"/>
    <p:sldId id="266" r:id="rId9"/>
    <p:sldId id="257" r:id="rId10"/>
    <p:sldId id="265" r:id="rId11"/>
  </p:sldIdLst>
  <p:sldSz cx="12192000" cy="6858000"/>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8D3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51"/>
    <p:restoredTop sz="74007"/>
  </p:normalViewPr>
  <p:slideViewPr>
    <p:cSldViewPr snapToGrid="0" snapToObjects="1">
      <p:cViewPr varScale="1">
        <p:scale>
          <a:sx n="63" d="100"/>
          <a:sy n="63"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4515B-6AA0-714F-BA94-AA75D88D0C0E}" type="doc">
      <dgm:prSet loTypeId="urn:microsoft.com/office/officeart/2005/8/layout/process1" loCatId="" qsTypeId="urn:microsoft.com/office/officeart/2005/8/quickstyle/simple1" qsCatId="simple" csTypeId="urn:microsoft.com/office/officeart/2005/8/colors/accent0_2" csCatId="mainScheme" phldr="1"/>
      <dgm:spPr/>
    </dgm:pt>
    <dgm:pt modelId="{93722E44-1DEE-984D-B8D5-EFD1B35BD1D7}">
      <dgm:prSet phldrT="[Text]" custT="1"/>
      <dgm:spPr/>
      <dgm:t>
        <a:bodyPr/>
        <a:lstStyle/>
        <a:p>
          <a:r>
            <a:rPr lang="en-US" sz="2400" b="1" dirty="0">
              <a:solidFill>
                <a:schemeClr val="accent1"/>
              </a:solidFill>
            </a:rPr>
            <a:t>Faecal matter	</a:t>
          </a:r>
        </a:p>
      </dgm:t>
    </dgm:pt>
    <dgm:pt modelId="{2CD31D63-6EC4-164C-952E-859DE0203CB2}" type="parTrans" cxnId="{221B03F0-A957-804E-AF89-F8A429B06972}">
      <dgm:prSet/>
      <dgm:spPr/>
      <dgm:t>
        <a:bodyPr/>
        <a:lstStyle/>
        <a:p>
          <a:endParaRPr lang="en-US"/>
        </a:p>
      </dgm:t>
    </dgm:pt>
    <dgm:pt modelId="{92CECFFF-83C8-BD42-BA4A-EB2B5CF61328}" type="sibTrans" cxnId="{221B03F0-A957-804E-AF89-F8A429B06972}">
      <dgm:prSet/>
      <dgm:spPr/>
      <dgm:t>
        <a:bodyPr/>
        <a:lstStyle/>
        <a:p>
          <a:endParaRPr lang="en-US"/>
        </a:p>
      </dgm:t>
    </dgm:pt>
    <dgm:pt modelId="{C4085FBA-9C41-B340-9030-D199F53A0934}">
      <dgm:prSet phldrT="[Text]" custT="1"/>
      <dgm:spPr/>
      <dgm:t>
        <a:bodyPr/>
        <a:lstStyle/>
        <a:p>
          <a:r>
            <a:rPr lang="en-US" sz="2400" b="1" dirty="0">
              <a:solidFill>
                <a:schemeClr val="accent1"/>
              </a:solidFill>
            </a:rPr>
            <a:t>Mixing stool/slide preparation</a:t>
          </a:r>
        </a:p>
      </dgm:t>
    </dgm:pt>
    <dgm:pt modelId="{9F9A6788-6A12-5F41-B329-2621783AF9B6}" type="parTrans" cxnId="{C4A7D42D-DD77-3B4F-A1D6-E87176F36601}">
      <dgm:prSet/>
      <dgm:spPr/>
      <dgm:t>
        <a:bodyPr/>
        <a:lstStyle/>
        <a:p>
          <a:endParaRPr lang="en-US"/>
        </a:p>
      </dgm:t>
    </dgm:pt>
    <dgm:pt modelId="{18479457-35E4-3C4D-95C2-D6ABE9F0433E}" type="sibTrans" cxnId="{C4A7D42D-DD77-3B4F-A1D6-E87176F36601}">
      <dgm:prSet/>
      <dgm:spPr/>
      <dgm:t>
        <a:bodyPr/>
        <a:lstStyle/>
        <a:p>
          <a:endParaRPr lang="en-US"/>
        </a:p>
      </dgm:t>
    </dgm:pt>
    <dgm:pt modelId="{6D3F8A60-FB42-B048-BE76-A2C6C22E91D1}">
      <dgm:prSet phldrT="[Text]" custT="1"/>
      <dgm:spPr/>
      <dgm:t>
        <a:bodyPr/>
        <a:lstStyle/>
        <a:p>
          <a:r>
            <a:rPr lang="en-US" sz="2400" b="1" dirty="0">
              <a:solidFill>
                <a:schemeClr val="accent1"/>
              </a:solidFill>
            </a:rPr>
            <a:t>Read via microscopy/calculate eggs present </a:t>
          </a:r>
        </a:p>
      </dgm:t>
    </dgm:pt>
    <dgm:pt modelId="{9726C309-3F99-0848-99DB-B8ED646E4632}" type="parTrans" cxnId="{5D21DFA4-3026-B542-B205-8DB4D9B0C01E}">
      <dgm:prSet/>
      <dgm:spPr/>
      <dgm:t>
        <a:bodyPr/>
        <a:lstStyle/>
        <a:p>
          <a:endParaRPr lang="en-US"/>
        </a:p>
      </dgm:t>
    </dgm:pt>
    <dgm:pt modelId="{2BE456E4-C720-0645-870F-48727F82181A}" type="sibTrans" cxnId="{5D21DFA4-3026-B542-B205-8DB4D9B0C01E}">
      <dgm:prSet/>
      <dgm:spPr/>
      <dgm:t>
        <a:bodyPr/>
        <a:lstStyle/>
        <a:p>
          <a:endParaRPr lang="en-US"/>
        </a:p>
      </dgm:t>
    </dgm:pt>
    <dgm:pt modelId="{E8E8FFF9-0084-B242-9C48-99EFCB68A3B3}" type="pres">
      <dgm:prSet presAssocID="{F664515B-6AA0-714F-BA94-AA75D88D0C0E}" presName="Name0" presStyleCnt="0">
        <dgm:presLayoutVars>
          <dgm:dir/>
          <dgm:resizeHandles val="exact"/>
        </dgm:presLayoutVars>
      </dgm:prSet>
      <dgm:spPr/>
    </dgm:pt>
    <dgm:pt modelId="{6D2B1216-B98E-F543-8403-362484256825}" type="pres">
      <dgm:prSet presAssocID="{93722E44-1DEE-984D-B8D5-EFD1B35BD1D7}" presName="node" presStyleLbl="node1" presStyleIdx="0" presStyleCnt="3" custScaleX="147729">
        <dgm:presLayoutVars>
          <dgm:bulletEnabled val="1"/>
        </dgm:presLayoutVars>
      </dgm:prSet>
      <dgm:spPr/>
    </dgm:pt>
    <dgm:pt modelId="{7539EA0B-4C12-B24C-85F4-A14E8DE0B12E}" type="pres">
      <dgm:prSet presAssocID="{92CECFFF-83C8-BD42-BA4A-EB2B5CF61328}" presName="sibTrans" presStyleLbl="sibTrans2D1" presStyleIdx="0" presStyleCnt="2"/>
      <dgm:spPr/>
    </dgm:pt>
    <dgm:pt modelId="{08F43F44-A4FD-B948-A585-119D14CB82F1}" type="pres">
      <dgm:prSet presAssocID="{92CECFFF-83C8-BD42-BA4A-EB2B5CF61328}" presName="connectorText" presStyleLbl="sibTrans2D1" presStyleIdx="0" presStyleCnt="2"/>
      <dgm:spPr/>
    </dgm:pt>
    <dgm:pt modelId="{7D932EA7-496F-014D-AE63-4BB02BD050A5}" type="pres">
      <dgm:prSet presAssocID="{C4085FBA-9C41-B340-9030-D199F53A0934}" presName="node" presStyleLbl="node1" presStyleIdx="1" presStyleCnt="3" custScaleX="147729">
        <dgm:presLayoutVars>
          <dgm:bulletEnabled val="1"/>
        </dgm:presLayoutVars>
      </dgm:prSet>
      <dgm:spPr/>
    </dgm:pt>
    <dgm:pt modelId="{84DD18CC-BB74-0041-A0B0-35CCD85C692A}" type="pres">
      <dgm:prSet presAssocID="{18479457-35E4-3C4D-95C2-D6ABE9F0433E}" presName="sibTrans" presStyleLbl="sibTrans2D1" presStyleIdx="1" presStyleCnt="2"/>
      <dgm:spPr/>
    </dgm:pt>
    <dgm:pt modelId="{3BE957A4-D912-314E-AC84-F34B2D533D93}" type="pres">
      <dgm:prSet presAssocID="{18479457-35E4-3C4D-95C2-D6ABE9F0433E}" presName="connectorText" presStyleLbl="sibTrans2D1" presStyleIdx="1" presStyleCnt="2"/>
      <dgm:spPr/>
    </dgm:pt>
    <dgm:pt modelId="{7A8B4C65-C97B-E94F-89E1-BA9D9169F9BA}" type="pres">
      <dgm:prSet presAssocID="{6D3F8A60-FB42-B048-BE76-A2C6C22E91D1}" presName="node" presStyleLbl="node1" presStyleIdx="2" presStyleCnt="3" custScaleX="146040">
        <dgm:presLayoutVars>
          <dgm:bulletEnabled val="1"/>
        </dgm:presLayoutVars>
      </dgm:prSet>
      <dgm:spPr/>
    </dgm:pt>
  </dgm:ptLst>
  <dgm:cxnLst>
    <dgm:cxn modelId="{92B7B028-C90E-0842-B58A-EA53C051FFA6}" type="presOf" srcId="{18479457-35E4-3C4D-95C2-D6ABE9F0433E}" destId="{84DD18CC-BB74-0041-A0B0-35CCD85C692A}" srcOrd="0" destOrd="0" presId="urn:microsoft.com/office/officeart/2005/8/layout/process1"/>
    <dgm:cxn modelId="{C4A7D42D-DD77-3B4F-A1D6-E87176F36601}" srcId="{F664515B-6AA0-714F-BA94-AA75D88D0C0E}" destId="{C4085FBA-9C41-B340-9030-D199F53A0934}" srcOrd="1" destOrd="0" parTransId="{9F9A6788-6A12-5F41-B329-2621783AF9B6}" sibTransId="{18479457-35E4-3C4D-95C2-D6ABE9F0433E}"/>
    <dgm:cxn modelId="{D909C22E-E689-CE48-A186-44653C575B3A}" type="presOf" srcId="{C4085FBA-9C41-B340-9030-D199F53A0934}" destId="{7D932EA7-496F-014D-AE63-4BB02BD050A5}" srcOrd="0" destOrd="0" presId="urn:microsoft.com/office/officeart/2005/8/layout/process1"/>
    <dgm:cxn modelId="{45A33665-C632-1743-BF71-66397579CDEE}" type="presOf" srcId="{93722E44-1DEE-984D-B8D5-EFD1B35BD1D7}" destId="{6D2B1216-B98E-F543-8403-362484256825}" srcOrd="0" destOrd="0" presId="urn:microsoft.com/office/officeart/2005/8/layout/process1"/>
    <dgm:cxn modelId="{3BC37D45-3795-8E4C-8340-55F66BFBCEF1}" type="presOf" srcId="{18479457-35E4-3C4D-95C2-D6ABE9F0433E}" destId="{3BE957A4-D912-314E-AC84-F34B2D533D93}" srcOrd="1" destOrd="0" presId="urn:microsoft.com/office/officeart/2005/8/layout/process1"/>
    <dgm:cxn modelId="{B8AAA349-3522-6742-BB44-AB709CABFD46}" type="presOf" srcId="{6D3F8A60-FB42-B048-BE76-A2C6C22E91D1}" destId="{7A8B4C65-C97B-E94F-89E1-BA9D9169F9BA}" srcOrd="0" destOrd="0" presId="urn:microsoft.com/office/officeart/2005/8/layout/process1"/>
    <dgm:cxn modelId="{13252651-5E4F-E945-8FF2-4317A79D6D20}" type="presOf" srcId="{92CECFFF-83C8-BD42-BA4A-EB2B5CF61328}" destId="{08F43F44-A4FD-B948-A585-119D14CB82F1}" srcOrd="1" destOrd="0" presId="urn:microsoft.com/office/officeart/2005/8/layout/process1"/>
    <dgm:cxn modelId="{6E04BE8D-82AE-B84E-BAE8-76184A653EF5}" type="presOf" srcId="{92CECFFF-83C8-BD42-BA4A-EB2B5CF61328}" destId="{7539EA0B-4C12-B24C-85F4-A14E8DE0B12E}" srcOrd="0" destOrd="0" presId="urn:microsoft.com/office/officeart/2005/8/layout/process1"/>
    <dgm:cxn modelId="{AADF0A9C-02E0-6A44-A124-A1FBA190FC58}" type="presOf" srcId="{F664515B-6AA0-714F-BA94-AA75D88D0C0E}" destId="{E8E8FFF9-0084-B242-9C48-99EFCB68A3B3}" srcOrd="0" destOrd="0" presId="urn:microsoft.com/office/officeart/2005/8/layout/process1"/>
    <dgm:cxn modelId="{5D21DFA4-3026-B542-B205-8DB4D9B0C01E}" srcId="{F664515B-6AA0-714F-BA94-AA75D88D0C0E}" destId="{6D3F8A60-FB42-B048-BE76-A2C6C22E91D1}" srcOrd="2" destOrd="0" parTransId="{9726C309-3F99-0848-99DB-B8ED646E4632}" sibTransId="{2BE456E4-C720-0645-870F-48727F82181A}"/>
    <dgm:cxn modelId="{221B03F0-A957-804E-AF89-F8A429B06972}" srcId="{F664515B-6AA0-714F-BA94-AA75D88D0C0E}" destId="{93722E44-1DEE-984D-B8D5-EFD1B35BD1D7}" srcOrd="0" destOrd="0" parTransId="{2CD31D63-6EC4-164C-952E-859DE0203CB2}" sibTransId="{92CECFFF-83C8-BD42-BA4A-EB2B5CF61328}"/>
    <dgm:cxn modelId="{3BE60803-F29F-8048-B851-4377309AF247}" type="presParOf" srcId="{E8E8FFF9-0084-B242-9C48-99EFCB68A3B3}" destId="{6D2B1216-B98E-F543-8403-362484256825}" srcOrd="0" destOrd="0" presId="urn:microsoft.com/office/officeart/2005/8/layout/process1"/>
    <dgm:cxn modelId="{2257E7C6-02CD-5348-895B-C28F0E404237}" type="presParOf" srcId="{E8E8FFF9-0084-B242-9C48-99EFCB68A3B3}" destId="{7539EA0B-4C12-B24C-85F4-A14E8DE0B12E}" srcOrd="1" destOrd="0" presId="urn:microsoft.com/office/officeart/2005/8/layout/process1"/>
    <dgm:cxn modelId="{0B3AF782-363A-6A4B-A8DB-37A6594817B7}" type="presParOf" srcId="{7539EA0B-4C12-B24C-85F4-A14E8DE0B12E}" destId="{08F43F44-A4FD-B948-A585-119D14CB82F1}" srcOrd="0" destOrd="0" presId="urn:microsoft.com/office/officeart/2005/8/layout/process1"/>
    <dgm:cxn modelId="{AF0B7034-1F46-DF4C-8E37-51B12A0C789D}" type="presParOf" srcId="{E8E8FFF9-0084-B242-9C48-99EFCB68A3B3}" destId="{7D932EA7-496F-014D-AE63-4BB02BD050A5}" srcOrd="2" destOrd="0" presId="urn:microsoft.com/office/officeart/2005/8/layout/process1"/>
    <dgm:cxn modelId="{C7BAC662-283A-2643-918A-A32D18C18DCA}" type="presParOf" srcId="{E8E8FFF9-0084-B242-9C48-99EFCB68A3B3}" destId="{84DD18CC-BB74-0041-A0B0-35CCD85C692A}" srcOrd="3" destOrd="0" presId="urn:microsoft.com/office/officeart/2005/8/layout/process1"/>
    <dgm:cxn modelId="{2F3E6DCB-F7FC-2243-8372-FDD503A3E48C}" type="presParOf" srcId="{84DD18CC-BB74-0041-A0B0-35CCD85C692A}" destId="{3BE957A4-D912-314E-AC84-F34B2D533D93}" srcOrd="0" destOrd="0" presId="urn:microsoft.com/office/officeart/2005/8/layout/process1"/>
    <dgm:cxn modelId="{9B5B2483-3CBE-AA42-8598-B77F392337D6}" type="presParOf" srcId="{E8E8FFF9-0084-B242-9C48-99EFCB68A3B3}" destId="{7A8B4C65-C97B-E94F-89E1-BA9D9169F9B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2C91D-E854-1146-B857-746C60C1ACAF}" type="doc">
      <dgm:prSet loTypeId="urn:microsoft.com/office/officeart/2005/8/layout/bProcess4" loCatId="" qsTypeId="urn:microsoft.com/office/officeart/2005/8/quickstyle/simple3" qsCatId="simple" csTypeId="urn:microsoft.com/office/officeart/2005/8/colors/accent1_2" csCatId="accent1" phldr="1"/>
      <dgm:spPr/>
      <dgm:t>
        <a:bodyPr/>
        <a:lstStyle/>
        <a:p>
          <a:endParaRPr lang="en-US"/>
        </a:p>
      </dgm:t>
    </dgm:pt>
    <dgm:pt modelId="{BDCE04EC-E40C-D248-8F48-245395EB6698}">
      <dgm:prSet phldrT="[Text]" custT="1"/>
      <dgm:spPr/>
      <dgm:t>
        <a:bodyPr/>
        <a:lstStyle/>
        <a:p>
          <a:r>
            <a:rPr lang="en-US" sz="2400" b="1" dirty="0">
              <a:solidFill>
                <a:schemeClr val="bg1"/>
              </a:solidFill>
            </a:rPr>
            <a:t>Faecal matter</a:t>
          </a:r>
        </a:p>
      </dgm:t>
    </dgm:pt>
    <dgm:pt modelId="{C230ADF9-24FA-494D-9614-30CF61318CD6}" type="parTrans" cxnId="{F0C2EDEC-3E89-E543-829C-5784E3574BB8}">
      <dgm:prSet/>
      <dgm:spPr/>
      <dgm:t>
        <a:bodyPr/>
        <a:lstStyle/>
        <a:p>
          <a:endParaRPr lang="en-US" b="1">
            <a:solidFill>
              <a:schemeClr val="bg1"/>
            </a:solidFill>
          </a:endParaRPr>
        </a:p>
      </dgm:t>
    </dgm:pt>
    <dgm:pt modelId="{C389C941-3F52-CD46-A75A-DC331938155C}" type="sibTrans" cxnId="{F0C2EDEC-3E89-E543-829C-5784E3574BB8}">
      <dgm:prSet/>
      <dgm:spPr/>
      <dgm:t>
        <a:bodyPr/>
        <a:lstStyle/>
        <a:p>
          <a:endParaRPr lang="en-US" b="1">
            <a:solidFill>
              <a:schemeClr val="bg1"/>
            </a:solidFill>
          </a:endParaRPr>
        </a:p>
      </dgm:t>
    </dgm:pt>
    <dgm:pt modelId="{F651E1BD-535D-2440-9BDA-733B58DBFA00}">
      <dgm:prSet phldrT="[Text]" custT="1"/>
      <dgm:spPr/>
      <dgm:t>
        <a:bodyPr/>
        <a:lstStyle/>
        <a:p>
          <a:r>
            <a:rPr lang="en-US" sz="2000" b="1" dirty="0">
              <a:solidFill>
                <a:schemeClr val="bg1"/>
              </a:solidFill>
            </a:rPr>
            <a:t>DNA extraction </a:t>
          </a:r>
        </a:p>
      </dgm:t>
    </dgm:pt>
    <dgm:pt modelId="{36F75D1A-0756-5748-B48C-012C99F22454}" type="parTrans" cxnId="{541316F4-3034-1240-AB45-E32A431396F0}">
      <dgm:prSet/>
      <dgm:spPr/>
      <dgm:t>
        <a:bodyPr/>
        <a:lstStyle/>
        <a:p>
          <a:endParaRPr lang="en-US" b="1">
            <a:solidFill>
              <a:schemeClr val="bg1"/>
            </a:solidFill>
          </a:endParaRPr>
        </a:p>
      </dgm:t>
    </dgm:pt>
    <dgm:pt modelId="{D7633EA4-0F3E-7744-9CE2-9F94D0A2D31E}" type="sibTrans" cxnId="{541316F4-3034-1240-AB45-E32A431396F0}">
      <dgm:prSet/>
      <dgm:spPr/>
      <dgm:t>
        <a:bodyPr/>
        <a:lstStyle/>
        <a:p>
          <a:endParaRPr lang="en-US" b="1">
            <a:solidFill>
              <a:schemeClr val="bg1"/>
            </a:solidFill>
          </a:endParaRPr>
        </a:p>
      </dgm:t>
    </dgm:pt>
    <dgm:pt modelId="{80C3C5E4-40C0-8D46-98D8-4A80F901B323}">
      <dgm:prSet phldrT="[Text]" custT="1"/>
      <dgm:spPr/>
      <dgm:t>
        <a:bodyPr/>
        <a:lstStyle/>
        <a:p>
          <a:r>
            <a:rPr lang="en-US" sz="2800" b="1" dirty="0">
              <a:solidFill>
                <a:schemeClr val="bg1"/>
              </a:solidFill>
            </a:rPr>
            <a:t>qPCR</a:t>
          </a:r>
        </a:p>
      </dgm:t>
    </dgm:pt>
    <dgm:pt modelId="{6DF8444C-3E41-CC47-8E2A-5E52836E7557}" type="parTrans" cxnId="{B4DBC535-80F3-E945-AD63-9B6BC8841C89}">
      <dgm:prSet/>
      <dgm:spPr/>
      <dgm:t>
        <a:bodyPr/>
        <a:lstStyle/>
        <a:p>
          <a:endParaRPr lang="en-US" b="1">
            <a:solidFill>
              <a:schemeClr val="bg1"/>
            </a:solidFill>
          </a:endParaRPr>
        </a:p>
      </dgm:t>
    </dgm:pt>
    <dgm:pt modelId="{4025E1C7-ECD7-C54A-A0F8-8135E9279D25}" type="sibTrans" cxnId="{B4DBC535-80F3-E945-AD63-9B6BC8841C89}">
      <dgm:prSet/>
      <dgm:spPr/>
      <dgm:t>
        <a:bodyPr/>
        <a:lstStyle/>
        <a:p>
          <a:endParaRPr lang="en-US" b="1">
            <a:solidFill>
              <a:schemeClr val="bg1"/>
            </a:solidFill>
          </a:endParaRPr>
        </a:p>
      </dgm:t>
    </dgm:pt>
    <dgm:pt modelId="{8610C684-F8F5-A641-BD36-34B7B583C3B3}">
      <dgm:prSet phldrT="[Text]"/>
      <dgm:spPr/>
      <dgm:t>
        <a:bodyPr/>
        <a:lstStyle/>
        <a:p>
          <a:r>
            <a:rPr lang="en-US" b="1" dirty="0" err="1">
              <a:solidFill>
                <a:schemeClr val="bg1"/>
              </a:solidFill>
            </a:rPr>
            <a:t>C</a:t>
          </a:r>
          <a:r>
            <a:rPr lang="en-US" b="1" baseline="-25000" dirty="0" err="1">
              <a:solidFill>
                <a:schemeClr val="bg1"/>
              </a:solidFill>
            </a:rPr>
            <a:t>q</a:t>
          </a:r>
          <a:r>
            <a:rPr lang="en-US" b="1" dirty="0">
              <a:solidFill>
                <a:schemeClr val="bg1"/>
              </a:solidFill>
            </a:rPr>
            <a:t> value/Target copy number present</a:t>
          </a:r>
        </a:p>
      </dgm:t>
    </dgm:pt>
    <dgm:pt modelId="{DDCE0592-ED3C-FB46-AD50-B90619073B74}" type="parTrans" cxnId="{F38DCAEE-A5C8-9547-A830-A263E7D21C33}">
      <dgm:prSet/>
      <dgm:spPr/>
      <dgm:t>
        <a:bodyPr/>
        <a:lstStyle/>
        <a:p>
          <a:endParaRPr lang="en-US" b="1">
            <a:solidFill>
              <a:schemeClr val="bg1"/>
            </a:solidFill>
          </a:endParaRPr>
        </a:p>
      </dgm:t>
    </dgm:pt>
    <dgm:pt modelId="{18A2833E-E27A-3E49-8525-26BE81421932}" type="sibTrans" cxnId="{F38DCAEE-A5C8-9547-A830-A263E7D21C33}">
      <dgm:prSet/>
      <dgm:spPr/>
      <dgm:t>
        <a:bodyPr/>
        <a:lstStyle/>
        <a:p>
          <a:endParaRPr lang="en-US" b="1">
            <a:solidFill>
              <a:schemeClr val="bg1"/>
            </a:solidFill>
          </a:endParaRPr>
        </a:p>
      </dgm:t>
    </dgm:pt>
    <dgm:pt modelId="{92F04D9A-5797-984F-B1F8-A2A97F5ECCEF}">
      <dgm:prSet phldrT="[Text]"/>
      <dgm:spPr/>
      <dgm:t>
        <a:bodyPr/>
        <a:lstStyle/>
        <a:p>
          <a:r>
            <a:rPr lang="en-US" b="1" dirty="0">
              <a:solidFill>
                <a:schemeClr val="bg1"/>
              </a:solidFill>
            </a:rPr>
            <a:t>Correlation to eggs present in X grams of stool? </a:t>
          </a:r>
        </a:p>
      </dgm:t>
    </dgm:pt>
    <dgm:pt modelId="{7BFB7703-A9BB-B84E-9C45-980CE5137CFC}" type="parTrans" cxnId="{5FB60AEB-26BF-6E4B-8F3D-9FF113097E36}">
      <dgm:prSet/>
      <dgm:spPr/>
      <dgm:t>
        <a:bodyPr/>
        <a:lstStyle/>
        <a:p>
          <a:endParaRPr lang="en-US" b="1">
            <a:solidFill>
              <a:schemeClr val="bg1"/>
            </a:solidFill>
          </a:endParaRPr>
        </a:p>
      </dgm:t>
    </dgm:pt>
    <dgm:pt modelId="{E74BAF82-AFFB-E84D-B2D5-03959B1D3951}" type="sibTrans" cxnId="{5FB60AEB-26BF-6E4B-8F3D-9FF113097E36}">
      <dgm:prSet/>
      <dgm:spPr/>
      <dgm:t>
        <a:bodyPr/>
        <a:lstStyle/>
        <a:p>
          <a:endParaRPr lang="en-US" b="1">
            <a:solidFill>
              <a:schemeClr val="bg1"/>
            </a:solidFill>
          </a:endParaRPr>
        </a:p>
      </dgm:t>
    </dgm:pt>
    <dgm:pt modelId="{CF7AB1DB-B836-2E43-8AD2-BF7E44E94AA9}">
      <dgm:prSet phldrT="[Text]" custT="1"/>
      <dgm:spPr/>
      <dgm:t>
        <a:bodyPr/>
        <a:lstStyle/>
        <a:p>
          <a:r>
            <a:rPr lang="en-US" sz="1600" b="1" dirty="0">
              <a:solidFill>
                <a:schemeClr val="bg1"/>
              </a:solidFill>
            </a:rPr>
            <a:t>Estimate worm burden</a:t>
          </a:r>
        </a:p>
      </dgm:t>
    </dgm:pt>
    <dgm:pt modelId="{F7A8377D-824B-754D-81E8-A98CA49F8738}" type="parTrans" cxnId="{9E104B3F-2F37-004E-8C94-69D4B7D06B14}">
      <dgm:prSet/>
      <dgm:spPr/>
      <dgm:t>
        <a:bodyPr/>
        <a:lstStyle/>
        <a:p>
          <a:endParaRPr lang="en-US" b="1">
            <a:solidFill>
              <a:schemeClr val="bg1"/>
            </a:solidFill>
          </a:endParaRPr>
        </a:p>
      </dgm:t>
    </dgm:pt>
    <dgm:pt modelId="{70451E6C-A1EA-EB49-B07D-E5A6C11BACB8}" type="sibTrans" cxnId="{9E104B3F-2F37-004E-8C94-69D4B7D06B14}">
      <dgm:prSet/>
      <dgm:spPr/>
      <dgm:t>
        <a:bodyPr/>
        <a:lstStyle/>
        <a:p>
          <a:endParaRPr lang="en-US" b="1">
            <a:solidFill>
              <a:schemeClr val="bg1"/>
            </a:solidFill>
          </a:endParaRPr>
        </a:p>
      </dgm:t>
    </dgm:pt>
    <dgm:pt modelId="{4B5FDA16-1C3C-A24F-9877-95CCFC97EAAB}">
      <dgm:prSet phldrT="[Text]" custT="1"/>
      <dgm:spPr/>
      <dgm:t>
        <a:bodyPr/>
        <a:lstStyle/>
        <a:p>
          <a:r>
            <a:rPr lang="en-US" sz="2000" b="1" dirty="0">
              <a:solidFill>
                <a:schemeClr val="bg1"/>
              </a:solidFill>
            </a:rPr>
            <a:t>Intensity of infection?</a:t>
          </a:r>
        </a:p>
      </dgm:t>
    </dgm:pt>
    <dgm:pt modelId="{0C1DC5FE-18D3-9146-BB0C-C3B4FD3A6736}" type="parTrans" cxnId="{F87DD9A8-A43E-5148-85A0-253BCEF8E45B}">
      <dgm:prSet/>
      <dgm:spPr/>
      <dgm:t>
        <a:bodyPr/>
        <a:lstStyle/>
        <a:p>
          <a:endParaRPr lang="en-US"/>
        </a:p>
      </dgm:t>
    </dgm:pt>
    <dgm:pt modelId="{C9C666BE-6F6E-AB4A-B9A2-A494772F9770}" type="sibTrans" cxnId="{F87DD9A8-A43E-5148-85A0-253BCEF8E45B}">
      <dgm:prSet/>
      <dgm:spPr/>
      <dgm:t>
        <a:bodyPr/>
        <a:lstStyle/>
        <a:p>
          <a:endParaRPr lang="en-US"/>
        </a:p>
      </dgm:t>
    </dgm:pt>
    <dgm:pt modelId="{DB4F8B86-9D24-1A45-9A50-0B1B5821D42A}" type="pres">
      <dgm:prSet presAssocID="{A7F2C91D-E854-1146-B857-746C60C1ACAF}" presName="Name0" presStyleCnt="0">
        <dgm:presLayoutVars>
          <dgm:dir/>
          <dgm:resizeHandles/>
        </dgm:presLayoutVars>
      </dgm:prSet>
      <dgm:spPr/>
    </dgm:pt>
    <dgm:pt modelId="{7587A033-953E-B849-8F99-99F145EA5081}" type="pres">
      <dgm:prSet presAssocID="{BDCE04EC-E40C-D248-8F48-245395EB6698}" presName="compNode" presStyleCnt="0"/>
      <dgm:spPr/>
    </dgm:pt>
    <dgm:pt modelId="{04BD83C6-E5FD-3E49-B674-A43F5169CB3C}" type="pres">
      <dgm:prSet presAssocID="{BDCE04EC-E40C-D248-8F48-245395EB6698}" presName="dummyConnPt" presStyleCnt="0"/>
      <dgm:spPr/>
    </dgm:pt>
    <dgm:pt modelId="{6AE2B73F-AF79-9C4D-81C1-AF53B4698AF2}" type="pres">
      <dgm:prSet presAssocID="{BDCE04EC-E40C-D248-8F48-245395EB6698}" presName="node" presStyleLbl="node1" presStyleIdx="0" presStyleCnt="7" custLinFactNeighborX="-184" custLinFactNeighborY="3547">
        <dgm:presLayoutVars>
          <dgm:bulletEnabled val="1"/>
        </dgm:presLayoutVars>
      </dgm:prSet>
      <dgm:spPr/>
    </dgm:pt>
    <dgm:pt modelId="{A6ED0680-9277-C040-BF67-9D8CE27267A0}" type="pres">
      <dgm:prSet presAssocID="{C389C941-3F52-CD46-A75A-DC331938155C}" presName="sibTrans" presStyleLbl="bgSibTrans2D1" presStyleIdx="0" presStyleCnt="6"/>
      <dgm:spPr/>
    </dgm:pt>
    <dgm:pt modelId="{1BA20AF6-DF72-194F-A594-63704152BF38}" type="pres">
      <dgm:prSet presAssocID="{F651E1BD-535D-2440-9BDA-733B58DBFA00}" presName="compNode" presStyleCnt="0"/>
      <dgm:spPr/>
    </dgm:pt>
    <dgm:pt modelId="{1BE0A597-9355-ED4D-BE08-DF1F94FDE73C}" type="pres">
      <dgm:prSet presAssocID="{F651E1BD-535D-2440-9BDA-733B58DBFA00}" presName="dummyConnPt" presStyleCnt="0"/>
      <dgm:spPr/>
    </dgm:pt>
    <dgm:pt modelId="{73D06843-7353-FE4D-8555-10414366CE8E}" type="pres">
      <dgm:prSet presAssocID="{F651E1BD-535D-2440-9BDA-733B58DBFA00}" presName="node" presStyleLbl="node1" presStyleIdx="1" presStyleCnt="7">
        <dgm:presLayoutVars>
          <dgm:bulletEnabled val="1"/>
        </dgm:presLayoutVars>
      </dgm:prSet>
      <dgm:spPr/>
    </dgm:pt>
    <dgm:pt modelId="{38166902-C67B-434B-9D1A-10A9FD33711F}" type="pres">
      <dgm:prSet presAssocID="{D7633EA4-0F3E-7744-9CE2-9F94D0A2D31E}" presName="sibTrans" presStyleLbl="bgSibTrans2D1" presStyleIdx="1" presStyleCnt="6"/>
      <dgm:spPr/>
    </dgm:pt>
    <dgm:pt modelId="{80E925CD-2D58-D446-8B43-C274F2DD4669}" type="pres">
      <dgm:prSet presAssocID="{80C3C5E4-40C0-8D46-98D8-4A80F901B323}" presName="compNode" presStyleCnt="0"/>
      <dgm:spPr/>
    </dgm:pt>
    <dgm:pt modelId="{F114DDD9-AF1E-5940-B18F-D40D5902BBC8}" type="pres">
      <dgm:prSet presAssocID="{80C3C5E4-40C0-8D46-98D8-4A80F901B323}" presName="dummyConnPt" presStyleCnt="0"/>
      <dgm:spPr/>
    </dgm:pt>
    <dgm:pt modelId="{2172AF05-EB53-0A4A-9E70-D4B0540DBF8D}" type="pres">
      <dgm:prSet presAssocID="{80C3C5E4-40C0-8D46-98D8-4A80F901B323}" presName="node" presStyleLbl="node1" presStyleIdx="2" presStyleCnt="7">
        <dgm:presLayoutVars>
          <dgm:bulletEnabled val="1"/>
        </dgm:presLayoutVars>
      </dgm:prSet>
      <dgm:spPr/>
    </dgm:pt>
    <dgm:pt modelId="{17F90B5C-26E5-FD4C-9461-EBB254FE46CA}" type="pres">
      <dgm:prSet presAssocID="{4025E1C7-ECD7-C54A-A0F8-8135E9279D25}" presName="sibTrans" presStyleLbl="bgSibTrans2D1" presStyleIdx="2" presStyleCnt="6"/>
      <dgm:spPr/>
    </dgm:pt>
    <dgm:pt modelId="{23AC0531-08C8-7445-8F25-4AF04858E3E0}" type="pres">
      <dgm:prSet presAssocID="{8610C684-F8F5-A641-BD36-34B7B583C3B3}" presName="compNode" presStyleCnt="0"/>
      <dgm:spPr/>
    </dgm:pt>
    <dgm:pt modelId="{68FC01DC-33D8-C543-883B-6A60DF5F4741}" type="pres">
      <dgm:prSet presAssocID="{8610C684-F8F5-A641-BD36-34B7B583C3B3}" presName="dummyConnPt" presStyleCnt="0"/>
      <dgm:spPr/>
    </dgm:pt>
    <dgm:pt modelId="{9B6AFEA0-B170-9546-A5DE-22527DA8255B}" type="pres">
      <dgm:prSet presAssocID="{8610C684-F8F5-A641-BD36-34B7B583C3B3}" presName="node" presStyleLbl="node1" presStyleIdx="3" presStyleCnt="7">
        <dgm:presLayoutVars>
          <dgm:bulletEnabled val="1"/>
        </dgm:presLayoutVars>
      </dgm:prSet>
      <dgm:spPr/>
    </dgm:pt>
    <dgm:pt modelId="{442F12AF-EB1D-D645-94F5-EE5199DD3040}" type="pres">
      <dgm:prSet presAssocID="{18A2833E-E27A-3E49-8525-26BE81421932}" presName="sibTrans" presStyleLbl="bgSibTrans2D1" presStyleIdx="3" presStyleCnt="6"/>
      <dgm:spPr/>
    </dgm:pt>
    <dgm:pt modelId="{14CDEA81-264D-D246-B51E-9056279E2FEB}" type="pres">
      <dgm:prSet presAssocID="{92F04D9A-5797-984F-B1F8-A2A97F5ECCEF}" presName="compNode" presStyleCnt="0"/>
      <dgm:spPr/>
    </dgm:pt>
    <dgm:pt modelId="{D19C9F1E-1804-CC43-B5A2-7E155868C111}" type="pres">
      <dgm:prSet presAssocID="{92F04D9A-5797-984F-B1F8-A2A97F5ECCEF}" presName="dummyConnPt" presStyleCnt="0"/>
      <dgm:spPr/>
    </dgm:pt>
    <dgm:pt modelId="{7F47811C-F098-3744-972D-16E3EF879F46}" type="pres">
      <dgm:prSet presAssocID="{92F04D9A-5797-984F-B1F8-A2A97F5ECCEF}" presName="node" presStyleLbl="node1" presStyleIdx="4" presStyleCnt="7">
        <dgm:presLayoutVars>
          <dgm:bulletEnabled val="1"/>
        </dgm:presLayoutVars>
      </dgm:prSet>
      <dgm:spPr/>
    </dgm:pt>
    <dgm:pt modelId="{8E718C65-78B6-B944-AC42-A2FE4B51DDBF}" type="pres">
      <dgm:prSet presAssocID="{E74BAF82-AFFB-E84D-B2D5-03959B1D3951}" presName="sibTrans" presStyleLbl="bgSibTrans2D1" presStyleIdx="4" presStyleCnt="6"/>
      <dgm:spPr/>
    </dgm:pt>
    <dgm:pt modelId="{1D9FC1D7-0433-AA4E-B81E-827CE8C3EEF6}" type="pres">
      <dgm:prSet presAssocID="{CF7AB1DB-B836-2E43-8AD2-BF7E44E94AA9}" presName="compNode" presStyleCnt="0"/>
      <dgm:spPr/>
    </dgm:pt>
    <dgm:pt modelId="{D62B18F2-4B14-9046-B703-0236E3D300AF}" type="pres">
      <dgm:prSet presAssocID="{CF7AB1DB-B836-2E43-8AD2-BF7E44E94AA9}" presName="dummyConnPt" presStyleCnt="0"/>
      <dgm:spPr/>
    </dgm:pt>
    <dgm:pt modelId="{726F090C-6EC6-0247-BE8A-18231072054A}" type="pres">
      <dgm:prSet presAssocID="{CF7AB1DB-B836-2E43-8AD2-BF7E44E94AA9}" presName="node" presStyleLbl="node1" presStyleIdx="5" presStyleCnt="7" custLinFactNeighborY="-5452">
        <dgm:presLayoutVars>
          <dgm:bulletEnabled val="1"/>
        </dgm:presLayoutVars>
      </dgm:prSet>
      <dgm:spPr/>
    </dgm:pt>
    <dgm:pt modelId="{24AD9B69-D7B1-1940-B18A-1E93FBFE43BF}" type="pres">
      <dgm:prSet presAssocID="{70451E6C-A1EA-EB49-B07D-E5A6C11BACB8}" presName="sibTrans" presStyleLbl="bgSibTrans2D1" presStyleIdx="5" presStyleCnt="6"/>
      <dgm:spPr/>
    </dgm:pt>
    <dgm:pt modelId="{B4A177D0-EF88-8D40-AEBA-7142729F122E}" type="pres">
      <dgm:prSet presAssocID="{4B5FDA16-1C3C-A24F-9877-95CCFC97EAAB}" presName="compNode" presStyleCnt="0"/>
      <dgm:spPr/>
    </dgm:pt>
    <dgm:pt modelId="{71241A49-4C75-E64F-AD7F-3DFFB328C2E5}" type="pres">
      <dgm:prSet presAssocID="{4B5FDA16-1C3C-A24F-9877-95CCFC97EAAB}" presName="dummyConnPt" presStyleCnt="0"/>
      <dgm:spPr/>
    </dgm:pt>
    <dgm:pt modelId="{89A6A184-CBEB-A24C-BB53-AC6626E86E06}" type="pres">
      <dgm:prSet presAssocID="{4B5FDA16-1C3C-A24F-9877-95CCFC97EAAB}" presName="node" presStyleLbl="node1" presStyleIdx="6" presStyleCnt="7">
        <dgm:presLayoutVars>
          <dgm:bulletEnabled val="1"/>
        </dgm:presLayoutVars>
      </dgm:prSet>
      <dgm:spPr/>
    </dgm:pt>
  </dgm:ptLst>
  <dgm:cxnLst>
    <dgm:cxn modelId="{964C1119-9B64-1540-98DC-F52253BDC5F9}" type="presOf" srcId="{D7633EA4-0F3E-7744-9CE2-9F94D0A2D31E}" destId="{38166902-C67B-434B-9D1A-10A9FD33711F}" srcOrd="0" destOrd="0" presId="urn:microsoft.com/office/officeart/2005/8/layout/bProcess4"/>
    <dgm:cxn modelId="{B4DBC535-80F3-E945-AD63-9B6BC8841C89}" srcId="{A7F2C91D-E854-1146-B857-746C60C1ACAF}" destId="{80C3C5E4-40C0-8D46-98D8-4A80F901B323}" srcOrd="2" destOrd="0" parTransId="{6DF8444C-3E41-CC47-8E2A-5E52836E7557}" sibTransId="{4025E1C7-ECD7-C54A-A0F8-8135E9279D25}"/>
    <dgm:cxn modelId="{57657F37-1792-E846-8356-C5A7780DFF1F}" type="presOf" srcId="{A7F2C91D-E854-1146-B857-746C60C1ACAF}" destId="{DB4F8B86-9D24-1A45-9A50-0B1B5821D42A}" srcOrd="0" destOrd="0" presId="urn:microsoft.com/office/officeart/2005/8/layout/bProcess4"/>
    <dgm:cxn modelId="{7376DA3B-C393-5843-BB3E-3008A635ECB0}" type="presOf" srcId="{70451E6C-A1EA-EB49-B07D-E5A6C11BACB8}" destId="{24AD9B69-D7B1-1940-B18A-1E93FBFE43BF}" srcOrd="0" destOrd="0" presId="urn:microsoft.com/office/officeart/2005/8/layout/bProcess4"/>
    <dgm:cxn modelId="{9E104B3F-2F37-004E-8C94-69D4B7D06B14}" srcId="{A7F2C91D-E854-1146-B857-746C60C1ACAF}" destId="{CF7AB1DB-B836-2E43-8AD2-BF7E44E94AA9}" srcOrd="5" destOrd="0" parTransId="{F7A8377D-824B-754D-81E8-A98CA49F8738}" sibTransId="{70451E6C-A1EA-EB49-B07D-E5A6C11BACB8}"/>
    <dgm:cxn modelId="{E28C6570-5AED-3146-A636-08505171963C}" type="presOf" srcId="{18A2833E-E27A-3E49-8525-26BE81421932}" destId="{442F12AF-EB1D-D645-94F5-EE5199DD3040}" srcOrd="0" destOrd="0" presId="urn:microsoft.com/office/officeart/2005/8/layout/bProcess4"/>
    <dgm:cxn modelId="{680EBE75-F59E-BF4A-BC2C-389F3C1B98FE}" type="presOf" srcId="{BDCE04EC-E40C-D248-8F48-245395EB6698}" destId="{6AE2B73F-AF79-9C4D-81C1-AF53B4698AF2}" srcOrd="0" destOrd="0" presId="urn:microsoft.com/office/officeart/2005/8/layout/bProcess4"/>
    <dgm:cxn modelId="{C42A7089-974D-0540-9960-6B39AC43287A}" type="presOf" srcId="{92F04D9A-5797-984F-B1F8-A2A97F5ECCEF}" destId="{7F47811C-F098-3744-972D-16E3EF879F46}" srcOrd="0" destOrd="0" presId="urn:microsoft.com/office/officeart/2005/8/layout/bProcess4"/>
    <dgm:cxn modelId="{A951C794-D8B2-8A47-B310-65694B791812}" type="presOf" srcId="{F651E1BD-535D-2440-9BDA-733B58DBFA00}" destId="{73D06843-7353-FE4D-8555-10414366CE8E}" srcOrd="0" destOrd="0" presId="urn:microsoft.com/office/officeart/2005/8/layout/bProcess4"/>
    <dgm:cxn modelId="{BC639A95-1AD1-A047-B66C-639196911AA9}" type="presOf" srcId="{4025E1C7-ECD7-C54A-A0F8-8135E9279D25}" destId="{17F90B5C-26E5-FD4C-9461-EBB254FE46CA}" srcOrd="0" destOrd="0" presId="urn:microsoft.com/office/officeart/2005/8/layout/bProcess4"/>
    <dgm:cxn modelId="{CA218896-3507-A248-AB3F-A7322EFB7B8F}" type="presOf" srcId="{C389C941-3F52-CD46-A75A-DC331938155C}" destId="{A6ED0680-9277-C040-BF67-9D8CE27267A0}" srcOrd="0" destOrd="0" presId="urn:microsoft.com/office/officeart/2005/8/layout/bProcess4"/>
    <dgm:cxn modelId="{B479DBA7-80FF-4149-843D-393948F30C28}" type="presOf" srcId="{E74BAF82-AFFB-E84D-B2D5-03959B1D3951}" destId="{8E718C65-78B6-B944-AC42-A2FE4B51DDBF}" srcOrd="0" destOrd="0" presId="urn:microsoft.com/office/officeart/2005/8/layout/bProcess4"/>
    <dgm:cxn modelId="{F87DD9A8-A43E-5148-85A0-253BCEF8E45B}" srcId="{A7F2C91D-E854-1146-B857-746C60C1ACAF}" destId="{4B5FDA16-1C3C-A24F-9877-95CCFC97EAAB}" srcOrd="6" destOrd="0" parTransId="{0C1DC5FE-18D3-9146-BB0C-C3B4FD3A6736}" sibTransId="{C9C666BE-6F6E-AB4A-B9A2-A494772F9770}"/>
    <dgm:cxn modelId="{4A3AD3B5-FF96-8F4A-8A7E-A1A4D018A0F6}" type="presOf" srcId="{CF7AB1DB-B836-2E43-8AD2-BF7E44E94AA9}" destId="{726F090C-6EC6-0247-BE8A-18231072054A}" srcOrd="0" destOrd="0" presId="urn:microsoft.com/office/officeart/2005/8/layout/bProcess4"/>
    <dgm:cxn modelId="{097581C2-286D-EE44-B43D-50EA15C62D49}" type="presOf" srcId="{4B5FDA16-1C3C-A24F-9877-95CCFC97EAAB}" destId="{89A6A184-CBEB-A24C-BB53-AC6626E86E06}" srcOrd="0" destOrd="0" presId="urn:microsoft.com/office/officeart/2005/8/layout/bProcess4"/>
    <dgm:cxn modelId="{C583E4D2-D1FF-BC4D-A15A-F3E66467F22B}" type="presOf" srcId="{80C3C5E4-40C0-8D46-98D8-4A80F901B323}" destId="{2172AF05-EB53-0A4A-9E70-D4B0540DBF8D}" srcOrd="0" destOrd="0" presId="urn:microsoft.com/office/officeart/2005/8/layout/bProcess4"/>
    <dgm:cxn modelId="{B8D8FBE5-575B-5947-814E-C04CB97AD541}" type="presOf" srcId="{8610C684-F8F5-A641-BD36-34B7B583C3B3}" destId="{9B6AFEA0-B170-9546-A5DE-22527DA8255B}" srcOrd="0" destOrd="0" presId="urn:microsoft.com/office/officeart/2005/8/layout/bProcess4"/>
    <dgm:cxn modelId="{5FB60AEB-26BF-6E4B-8F3D-9FF113097E36}" srcId="{A7F2C91D-E854-1146-B857-746C60C1ACAF}" destId="{92F04D9A-5797-984F-B1F8-A2A97F5ECCEF}" srcOrd="4" destOrd="0" parTransId="{7BFB7703-A9BB-B84E-9C45-980CE5137CFC}" sibTransId="{E74BAF82-AFFB-E84D-B2D5-03959B1D3951}"/>
    <dgm:cxn modelId="{F0C2EDEC-3E89-E543-829C-5784E3574BB8}" srcId="{A7F2C91D-E854-1146-B857-746C60C1ACAF}" destId="{BDCE04EC-E40C-D248-8F48-245395EB6698}" srcOrd="0" destOrd="0" parTransId="{C230ADF9-24FA-494D-9614-30CF61318CD6}" sibTransId="{C389C941-3F52-CD46-A75A-DC331938155C}"/>
    <dgm:cxn modelId="{F38DCAEE-A5C8-9547-A830-A263E7D21C33}" srcId="{A7F2C91D-E854-1146-B857-746C60C1ACAF}" destId="{8610C684-F8F5-A641-BD36-34B7B583C3B3}" srcOrd="3" destOrd="0" parTransId="{DDCE0592-ED3C-FB46-AD50-B90619073B74}" sibTransId="{18A2833E-E27A-3E49-8525-26BE81421932}"/>
    <dgm:cxn modelId="{541316F4-3034-1240-AB45-E32A431396F0}" srcId="{A7F2C91D-E854-1146-B857-746C60C1ACAF}" destId="{F651E1BD-535D-2440-9BDA-733B58DBFA00}" srcOrd="1" destOrd="0" parTransId="{36F75D1A-0756-5748-B48C-012C99F22454}" sibTransId="{D7633EA4-0F3E-7744-9CE2-9F94D0A2D31E}"/>
    <dgm:cxn modelId="{D39282DF-353C-C441-BE33-B855BF99DC89}" type="presParOf" srcId="{DB4F8B86-9D24-1A45-9A50-0B1B5821D42A}" destId="{7587A033-953E-B849-8F99-99F145EA5081}" srcOrd="0" destOrd="0" presId="urn:microsoft.com/office/officeart/2005/8/layout/bProcess4"/>
    <dgm:cxn modelId="{004FA776-2504-474B-BEF0-CF271C8FA79E}" type="presParOf" srcId="{7587A033-953E-B849-8F99-99F145EA5081}" destId="{04BD83C6-E5FD-3E49-B674-A43F5169CB3C}" srcOrd="0" destOrd="0" presId="urn:microsoft.com/office/officeart/2005/8/layout/bProcess4"/>
    <dgm:cxn modelId="{B17FA94F-7E8B-CB4A-81E7-0E6CA100D9B7}" type="presParOf" srcId="{7587A033-953E-B849-8F99-99F145EA5081}" destId="{6AE2B73F-AF79-9C4D-81C1-AF53B4698AF2}" srcOrd="1" destOrd="0" presId="urn:microsoft.com/office/officeart/2005/8/layout/bProcess4"/>
    <dgm:cxn modelId="{CD9FBBEA-A17F-7445-B7CD-A8177BDFB3C8}" type="presParOf" srcId="{DB4F8B86-9D24-1A45-9A50-0B1B5821D42A}" destId="{A6ED0680-9277-C040-BF67-9D8CE27267A0}" srcOrd="1" destOrd="0" presId="urn:microsoft.com/office/officeart/2005/8/layout/bProcess4"/>
    <dgm:cxn modelId="{144511B2-1FA9-414D-BE76-3D89BB6F3FAB}" type="presParOf" srcId="{DB4F8B86-9D24-1A45-9A50-0B1B5821D42A}" destId="{1BA20AF6-DF72-194F-A594-63704152BF38}" srcOrd="2" destOrd="0" presId="urn:microsoft.com/office/officeart/2005/8/layout/bProcess4"/>
    <dgm:cxn modelId="{85B8C613-2595-B94F-8185-5492DE4F6043}" type="presParOf" srcId="{1BA20AF6-DF72-194F-A594-63704152BF38}" destId="{1BE0A597-9355-ED4D-BE08-DF1F94FDE73C}" srcOrd="0" destOrd="0" presId="urn:microsoft.com/office/officeart/2005/8/layout/bProcess4"/>
    <dgm:cxn modelId="{A6684B59-D65F-2F4F-AD94-04366D20A77A}" type="presParOf" srcId="{1BA20AF6-DF72-194F-A594-63704152BF38}" destId="{73D06843-7353-FE4D-8555-10414366CE8E}" srcOrd="1" destOrd="0" presId="urn:microsoft.com/office/officeart/2005/8/layout/bProcess4"/>
    <dgm:cxn modelId="{A6325BE2-8D49-4C40-B13D-16C50F6BB978}" type="presParOf" srcId="{DB4F8B86-9D24-1A45-9A50-0B1B5821D42A}" destId="{38166902-C67B-434B-9D1A-10A9FD33711F}" srcOrd="3" destOrd="0" presId="urn:microsoft.com/office/officeart/2005/8/layout/bProcess4"/>
    <dgm:cxn modelId="{233515BD-7DA6-084C-BF9D-C6A4AC79C1C3}" type="presParOf" srcId="{DB4F8B86-9D24-1A45-9A50-0B1B5821D42A}" destId="{80E925CD-2D58-D446-8B43-C274F2DD4669}" srcOrd="4" destOrd="0" presId="urn:microsoft.com/office/officeart/2005/8/layout/bProcess4"/>
    <dgm:cxn modelId="{64F34D51-A6FD-9349-875E-23BCAC925C7C}" type="presParOf" srcId="{80E925CD-2D58-D446-8B43-C274F2DD4669}" destId="{F114DDD9-AF1E-5940-B18F-D40D5902BBC8}" srcOrd="0" destOrd="0" presId="urn:microsoft.com/office/officeart/2005/8/layout/bProcess4"/>
    <dgm:cxn modelId="{6F3E3664-2C5A-A148-AA49-D076603BB7D3}" type="presParOf" srcId="{80E925CD-2D58-D446-8B43-C274F2DD4669}" destId="{2172AF05-EB53-0A4A-9E70-D4B0540DBF8D}" srcOrd="1" destOrd="0" presId="urn:microsoft.com/office/officeart/2005/8/layout/bProcess4"/>
    <dgm:cxn modelId="{8E065A0E-D0D8-B94C-944A-5CAEFB4AC6B6}" type="presParOf" srcId="{DB4F8B86-9D24-1A45-9A50-0B1B5821D42A}" destId="{17F90B5C-26E5-FD4C-9461-EBB254FE46CA}" srcOrd="5" destOrd="0" presId="urn:microsoft.com/office/officeart/2005/8/layout/bProcess4"/>
    <dgm:cxn modelId="{6090D036-2057-3844-874B-7C183CF36B34}" type="presParOf" srcId="{DB4F8B86-9D24-1A45-9A50-0B1B5821D42A}" destId="{23AC0531-08C8-7445-8F25-4AF04858E3E0}" srcOrd="6" destOrd="0" presId="urn:microsoft.com/office/officeart/2005/8/layout/bProcess4"/>
    <dgm:cxn modelId="{2D61D151-DE64-0443-9562-3B1B6A77C944}" type="presParOf" srcId="{23AC0531-08C8-7445-8F25-4AF04858E3E0}" destId="{68FC01DC-33D8-C543-883B-6A60DF5F4741}" srcOrd="0" destOrd="0" presId="urn:microsoft.com/office/officeart/2005/8/layout/bProcess4"/>
    <dgm:cxn modelId="{AD4B6731-D52A-4446-9879-B64E64B089CD}" type="presParOf" srcId="{23AC0531-08C8-7445-8F25-4AF04858E3E0}" destId="{9B6AFEA0-B170-9546-A5DE-22527DA8255B}" srcOrd="1" destOrd="0" presId="urn:microsoft.com/office/officeart/2005/8/layout/bProcess4"/>
    <dgm:cxn modelId="{5A8D137C-9B55-0041-A538-0AE915681150}" type="presParOf" srcId="{DB4F8B86-9D24-1A45-9A50-0B1B5821D42A}" destId="{442F12AF-EB1D-D645-94F5-EE5199DD3040}" srcOrd="7" destOrd="0" presId="urn:microsoft.com/office/officeart/2005/8/layout/bProcess4"/>
    <dgm:cxn modelId="{6B171154-894C-8B4F-A33D-B8A50254FC71}" type="presParOf" srcId="{DB4F8B86-9D24-1A45-9A50-0B1B5821D42A}" destId="{14CDEA81-264D-D246-B51E-9056279E2FEB}" srcOrd="8" destOrd="0" presId="urn:microsoft.com/office/officeart/2005/8/layout/bProcess4"/>
    <dgm:cxn modelId="{35D1EBD2-645D-4246-8B5E-51657790B268}" type="presParOf" srcId="{14CDEA81-264D-D246-B51E-9056279E2FEB}" destId="{D19C9F1E-1804-CC43-B5A2-7E155868C111}" srcOrd="0" destOrd="0" presId="urn:microsoft.com/office/officeart/2005/8/layout/bProcess4"/>
    <dgm:cxn modelId="{0683B1A7-E9B4-6447-B5F2-872DC98FCAD7}" type="presParOf" srcId="{14CDEA81-264D-D246-B51E-9056279E2FEB}" destId="{7F47811C-F098-3744-972D-16E3EF879F46}" srcOrd="1" destOrd="0" presId="urn:microsoft.com/office/officeart/2005/8/layout/bProcess4"/>
    <dgm:cxn modelId="{F42E18F8-C367-0544-982F-5B00453D83F9}" type="presParOf" srcId="{DB4F8B86-9D24-1A45-9A50-0B1B5821D42A}" destId="{8E718C65-78B6-B944-AC42-A2FE4B51DDBF}" srcOrd="9" destOrd="0" presId="urn:microsoft.com/office/officeart/2005/8/layout/bProcess4"/>
    <dgm:cxn modelId="{284BE78E-0A65-4D46-A08D-9B50F8380911}" type="presParOf" srcId="{DB4F8B86-9D24-1A45-9A50-0B1B5821D42A}" destId="{1D9FC1D7-0433-AA4E-B81E-827CE8C3EEF6}" srcOrd="10" destOrd="0" presId="urn:microsoft.com/office/officeart/2005/8/layout/bProcess4"/>
    <dgm:cxn modelId="{877D15A3-F336-F541-A5E4-E87ED59FEACF}" type="presParOf" srcId="{1D9FC1D7-0433-AA4E-B81E-827CE8C3EEF6}" destId="{D62B18F2-4B14-9046-B703-0236E3D300AF}" srcOrd="0" destOrd="0" presId="urn:microsoft.com/office/officeart/2005/8/layout/bProcess4"/>
    <dgm:cxn modelId="{15FFCE64-543B-7041-93F6-1FB6C5727201}" type="presParOf" srcId="{1D9FC1D7-0433-AA4E-B81E-827CE8C3EEF6}" destId="{726F090C-6EC6-0247-BE8A-18231072054A}" srcOrd="1" destOrd="0" presId="urn:microsoft.com/office/officeart/2005/8/layout/bProcess4"/>
    <dgm:cxn modelId="{8009ACF4-CBDF-974E-9B46-6D93C886BD59}" type="presParOf" srcId="{DB4F8B86-9D24-1A45-9A50-0B1B5821D42A}" destId="{24AD9B69-D7B1-1940-B18A-1E93FBFE43BF}" srcOrd="11" destOrd="0" presId="urn:microsoft.com/office/officeart/2005/8/layout/bProcess4"/>
    <dgm:cxn modelId="{6B75D76C-E2B0-0640-90DF-BDE117569E6C}" type="presParOf" srcId="{DB4F8B86-9D24-1A45-9A50-0B1B5821D42A}" destId="{B4A177D0-EF88-8D40-AEBA-7142729F122E}" srcOrd="12" destOrd="0" presId="urn:microsoft.com/office/officeart/2005/8/layout/bProcess4"/>
    <dgm:cxn modelId="{B584B888-266E-F042-9D2B-303D9647D5FA}" type="presParOf" srcId="{B4A177D0-EF88-8D40-AEBA-7142729F122E}" destId="{71241A49-4C75-E64F-AD7F-3DFFB328C2E5}" srcOrd="0" destOrd="0" presId="urn:microsoft.com/office/officeart/2005/8/layout/bProcess4"/>
    <dgm:cxn modelId="{37866E61-6115-5E46-9072-B478227B343B}" type="presParOf" srcId="{B4A177D0-EF88-8D40-AEBA-7142729F122E}" destId="{89A6A184-CBEB-A24C-BB53-AC6626E86E06}" srcOrd="1" destOrd="0" presId="urn:microsoft.com/office/officeart/2005/8/layout/b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7A355-5A93-6A4C-8A6C-954DC5C0C93A}" type="doc">
      <dgm:prSet loTypeId="urn:microsoft.com/office/officeart/2005/8/layout/process1" loCatId="" qsTypeId="urn:microsoft.com/office/officeart/2005/8/quickstyle/simple1" qsCatId="simple" csTypeId="urn:microsoft.com/office/officeart/2005/8/colors/accent1_2" csCatId="accent1" phldr="1"/>
      <dgm:spPr/>
    </dgm:pt>
    <dgm:pt modelId="{AE7B3529-F9B9-0F4C-97BA-95679542E72E}">
      <dgm:prSet phldrT="[Text]"/>
      <dgm:spPr/>
      <dgm:t>
        <a:bodyPr/>
        <a:lstStyle/>
        <a:p>
          <a:pPr algn="ctr"/>
          <a:r>
            <a:rPr lang="en-US" dirty="0"/>
            <a:t>  Poop	</a:t>
          </a:r>
        </a:p>
      </dgm:t>
    </dgm:pt>
    <dgm:pt modelId="{FA2A63D2-A281-2A46-AE92-61E0835A12A5}" type="parTrans" cxnId="{29DCF818-978E-1147-B6EE-203B8A4B7280}">
      <dgm:prSet/>
      <dgm:spPr/>
      <dgm:t>
        <a:bodyPr/>
        <a:lstStyle/>
        <a:p>
          <a:pPr algn="ctr"/>
          <a:endParaRPr lang="en-US"/>
        </a:p>
      </dgm:t>
    </dgm:pt>
    <dgm:pt modelId="{747FFA3E-3F93-0146-9DFB-643A6E0909DA}" type="sibTrans" cxnId="{29DCF818-978E-1147-B6EE-203B8A4B7280}">
      <dgm:prSet/>
      <dgm:spPr/>
      <dgm:t>
        <a:bodyPr/>
        <a:lstStyle/>
        <a:p>
          <a:pPr algn="ctr"/>
          <a:endParaRPr lang="en-US"/>
        </a:p>
      </dgm:t>
    </dgm:pt>
    <dgm:pt modelId="{9D7FD693-D270-0548-B9A0-94E2377178BE}">
      <dgm:prSet phldrT="[Text]"/>
      <dgm:spPr/>
      <dgm:t>
        <a:bodyPr/>
        <a:lstStyle/>
        <a:p>
          <a:pPr algn="ctr"/>
          <a:r>
            <a:rPr lang="en-US" dirty="0"/>
            <a:t>DNA</a:t>
          </a:r>
        </a:p>
      </dgm:t>
    </dgm:pt>
    <dgm:pt modelId="{1C3DA555-3C0A-634C-92DB-DF87D94CA030}" type="parTrans" cxnId="{335B812D-816C-8C4A-9385-931A80CA6A77}">
      <dgm:prSet/>
      <dgm:spPr/>
      <dgm:t>
        <a:bodyPr/>
        <a:lstStyle/>
        <a:p>
          <a:pPr algn="ctr"/>
          <a:endParaRPr lang="en-US"/>
        </a:p>
      </dgm:t>
    </dgm:pt>
    <dgm:pt modelId="{89073893-0AC4-DA47-A2F9-A10A41C7A983}" type="sibTrans" cxnId="{335B812D-816C-8C4A-9385-931A80CA6A77}">
      <dgm:prSet/>
      <dgm:spPr/>
      <dgm:t>
        <a:bodyPr/>
        <a:lstStyle/>
        <a:p>
          <a:pPr algn="ctr"/>
          <a:endParaRPr lang="en-US"/>
        </a:p>
      </dgm:t>
    </dgm:pt>
    <dgm:pt modelId="{9E381620-1841-B844-A6E3-876808CE2B20}" type="pres">
      <dgm:prSet presAssocID="{14E7A355-5A93-6A4C-8A6C-954DC5C0C93A}" presName="Name0" presStyleCnt="0">
        <dgm:presLayoutVars>
          <dgm:dir/>
          <dgm:resizeHandles val="exact"/>
        </dgm:presLayoutVars>
      </dgm:prSet>
      <dgm:spPr/>
    </dgm:pt>
    <dgm:pt modelId="{2DDAA68C-5951-0647-96D4-6C5AC7902D44}" type="pres">
      <dgm:prSet presAssocID="{AE7B3529-F9B9-0F4C-97BA-95679542E72E}" presName="node" presStyleLbl="node1" presStyleIdx="0" presStyleCnt="2">
        <dgm:presLayoutVars>
          <dgm:bulletEnabled val="1"/>
        </dgm:presLayoutVars>
      </dgm:prSet>
      <dgm:spPr/>
    </dgm:pt>
    <dgm:pt modelId="{58FBAF5A-6273-284A-84CE-60689765681A}" type="pres">
      <dgm:prSet presAssocID="{747FFA3E-3F93-0146-9DFB-643A6E0909DA}" presName="sibTrans" presStyleLbl="sibTrans2D1" presStyleIdx="0" presStyleCnt="1"/>
      <dgm:spPr/>
    </dgm:pt>
    <dgm:pt modelId="{DF3C2A8F-1716-AF40-AE7E-6C1D3D0AD19F}" type="pres">
      <dgm:prSet presAssocID="{747FFA3E-3F93-0146-9DFB-643A6E0909DA}" presName="connectorText" presStyleLbl="sibTrans2D1" presStyleIdx="0" presStyleCnt="1"/>
      <dgm:spPr/>
    </dgm:pt>
    <dgm:pt modelId="{42701496-AEDE-0741-8A1B-77344F2FBC90}" type="pres">
      <dgm:prSet presAssocID="{9D7FD693-D270-0548-B9A0-94E2377178BE}" presName="node" presStyleLbl="node1" presStyleIdx="1" presStyleCnt="2">
        <dgm:presLayoutVars>
          <dgm:bulletEnabled val="1"/>
        </dgm:presLayoutVars>
      </dgm:prSet>
      <dgm:spPr/>
    </dgm:pt>
  </dgm:ptLst>
  <dgm:cxnLst>
    <dgm:cxn modelId="{29DCF818-978E-1147-B6EE-203B8A4B7280}" srcId="{14E7A355-5A93-6A4C-8A6C-954DC5C0C93A}" destId="{AE7B3529-F9B9-0F4C-97BA-95679542E72E}" srcOrd="0" destOrd="0" parTransId="{FA2A63D2-A281-2A46-AE92-61E0835A12A5}" sibTransId="{747FFA3E-3F93-0146-9DFB-643A6E0909DA}"/>
    <dgm:cxn modelId="{6720D420-3D01-7748-A710-1C29C1C1118C}" type="presOf" srcId="{747FFA3E-3F93-0146-9DFB-643A6E0909DA}" destId="{58FBAF5A-6273-284A-84CE-60689765681A}" srcOrd="0" destOrd="0" presId="urn:microsoft.com/office/officeart/2005/8/layout/process1"/>
    <dgm:cxn modelId="{335B812D-816C-8C4A-9385-931A80CA6A77}" srcId="{14E7A355-5A93-6A4C-8A6C-954DC5C0C93A}" destId="{9D7FD693-D270-0548-B9A0-94E2377178BE}" srcOrd="1" destOrd="0" parTransId="{1C3DA555-3C0A-634C-92DB-DF87D94CA030}" sibTransId="{89073893-0AC4-DA47-A2F9-A10A41C7A983}"/>
    <dgm:cxn modelId="{604C434A-67E5-C644-8770-D8AA3E9F685C}" type="presOf" srcId="{14E7A355-5A93-6A4C-8A6C-954DC5C0C93A}" destId="{9E381620-1841-B844-A6E3-876808CE2B20}" srcOrd="0" destOrd="0" presId="urn:microsoft.com/office/officeart/2005/8/layout/process1"/>
    <dgm:cxn modelId="{8B983973-449C-3E4A-8C3F-51F820540252}" type="presOf" srcId="{AE7B3529-F9B9-0F4C-97BA-95679542E72E}" destId="{2DDAA68C-5951-0647-96D4-6C5AC7902D44}" srcOrd="0" destOrd="0" presId="urn:microsoft.com/office/officeart/2005/8/layout/process1"/>
    <dgm:cxn modelId="{63546F9E-959E-F243-A326-A6F52F421D8C}" type="presOf" srcId="{747FFA3E-3F93-0146-9DFB-643A6E0909DA}" destId="{DF3C2A8F-1716-AF40-AE7E-6C1D3D0AD19F}" srcOrd="1" destOrd="0" presId="urn:microsoft.com/office/officeart/2005/8/layout/process1"/>
    <dgm:cxn modelId="{A3E360C3-D1EB-0349-8F55-0F9ECC6838C1}" type="presOf" srcId="{9D7FD693-D270-0548-B9A0-94E2377178BE}" destId="{42701496-AEDE-0741-8A1B-77344F2FBC90}" srcOrd="0" destOrd="0" presId="urn:microsoft.com/office/officeart/2005/8/layout/process1"/>
    <dgm:cxn modelId="{D2AD2608-04FC-2E4C-B6D8-085207E7382F}" type="presParOf" srcId="{9E381620-1841-B844-A6E3-876808CE2B20}" destId="{2DDAA68C-5951-0647-96D4-6C5AC7902D44}" srcOrd="0" destOrd="0" presId="urn:microsoft.com/office/officeart/2005/8/layout/process1"/>
    <dgm:cxn modelId="{0EE9F32A-D3A0-2A4E-A93F-A3D6ED93C375}" type="presParOf" srcId="{9E381620-1841-B844-A6E3-876808CE2B20}" destId="{58FBAF5A-6273-284A-84CE-60689765681A}" srcOrd="1" destOrd="0" presId="urn:microsoft.com/office/officeart/2005/8/layout/process1"/>
    <dgm:cxn modelId="{8C0B34B7-89C4-7C49-82D6-175789B6458C}" type="presParOf" srcId="{58FBAF5A-6273-284A-84CE-60689765681A}" destId="{DF3C2A8F-1716-AF40-AE7E-6C1D3D0AD19F}" srcOrd="0" destOrd="0" presId="urn:microsoft.com/office/officeart/2005/8/layout/process1"/>
    <dgm:cxn modelId="{26A1425D-ADD4-6D46-A04F-F01C81516D48}" type="presParOf" srcId="{9E381620-1841-B844-A6E3-876808CE2B20}" destId="{42701496-AEDE-0741-8A1B-77344F2FBC9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7A355-5A93-6A4C-8A6C-954DC5C0C93A}" type="doc">
      <dgm:prSet loTypeId="urn:microsoft.com/office/officeart/2005/8/layout/process1" loCatId="" qsTypeId="urn:microsoft.com/office/officeart/2005/8/quickstyle/simple1" qsCatId="simple" csTypeId="urn:microsoft.com/office/officeart/2005/8/colors/accent1_2" csCatId="accent1" phldr="1"/>
      <dgm:spPr/>
    </dgm:pt>
    <dgm:pt modelId="{AE7B3529-F9B9-0F4C-97BA-95679542E72E}">
      <dgm:prSet phldrT="[Text]"/>
      <dgm:spPr/>
      <dgm:t>
        <a:bodyPr/>
        <a:lstStyle/>
        <a:p>
          <a:pPr algn="ctr"/>
          <a:r>
            <a:rPr lang="en-US" dirty="0"/>
            <a:t>  DNA	</a:t>
          </a:r>
        </a:p>
      </dgm:t>
    </dgm:pt>
    <dgm:pt modelId="{FA2A63D2-A281-2A46-AE92-61E0835A12A5}" type="parTrans" cxnId="{29DCF818-978E-1147-B6EE-203B8A4B7280}">
      <dgm:prSet/>
      <dgm:spPr/>
      <dgm:t>
        <a:bodyPr/>
        <a:lstStyle/>
        <a:p>
          <a:pPr algn="ctr"/>
          <a:endParaRPr lang="en-US"/>
        </a:p>
      </dgm:t>
    </dgm:pt>
    <dgm:pt modelId="{747FFA3E-3F93-0146-9DFB-643A6E0909DA}" type="sibTrans" cxnId="{29DCF818-978E-1147-B6EE-203B8A4B7280}">
      <dgm:prSet/>
      <dgm:spPr/>
      <dgm:t>
        <a:bodyPr/>
        <a:lstStyle/>
        <a:p>
          <a:pPr algn="ctr"/>
          <a:endParaRPr lang="en-US"/>
        </a:p>
      </dgm:t>
    </dgm:pt>
    <dgm:pt modelId="{9D7FD693-D270-0548-B9A0-94E2377178BE}">
      <dgm:prSet phldrT="[Text]"/>
      <dgm:spPr/>
      <dgm:t>
        <a:bodyPr/>
        <a:lstStyle/>
        <a:p>
          <a:pPr algn="ctr"/>
          <a:r>
            <a:rPr lang="en-US" dirty="0"/>
            <a:t>qPCR</a:t>
          </a:r>
        </a:p>
      </dgm:t>
    </dgm:pt>
    <dgm:pt modelId="{1C3DA555-3C0A-634C-92DB-DF87D94CA030}" type="parTrans" cxnId="{335B812D-816C-8C4A-9385-931A80CA6A77}">
      <dgm:prSet/>
      <dgm:spPr/>
      <dgm:t>
        <a:bodyPr/>
        <a:lstStyle/>
        <a:p>
          <a:pPr algn="ctr"/>
          <a:endParaRPr lang="en-US"/>
        </a:p>
      </dgm:t>
    </dgm:pt>
    <dgm:pt modelId="{89073893-0AC4-DA47-A2F9-A10A41C7A983}" type="sibTrans" cxnId="{335B812D-816C-8C4A-9385-931A80CA6A77}">
      <dgm:prSet/>
      <dgm:spPr/>
      <dgm:t>
        <a:bodyPr/>
        <a:lstStyle/>
        <a:p>
          <a:pPr algn="ctr"/>
          <a:endParaRPr lang="en-US"/>
        </a:p>
      </dgm:t>
    </dgm:pt>
    <dgm:pt modelId="{9E381620-1841-B844-A6E3-876808CE2B20}" type="pres">
      <dgm:prSet presAssocID="{14E7A355-5A93-6A4C-8A6C-954DC5C0C93A}" presName="Name0" presStyleCnt="0">
        <dgm:presLayoutVars>
          <dgm:dir/>
          <dgm:resizeHandles val="exact"/>
        </dgm:presLayoutVars>
      </dgm:prSet>
      <dgm:spPr/>
    </dgm:pt>
    <dgm:pt modelId="{2DDAA68C-5951-0647-96D4-6C5AC7902D44}" type="pres">
      <dgm:prSet presAssocID="{AE7B3529-F9B9-0F4C-97BA-95679542E72E}" presName="node" presStyleLbl="node1" presStyleIdx="0" presStyleCnt="2">
        <dgm:presLayoutVars>
          <dgm:bulletEnabled val="1"/>
        </dgm:presLayoutVars>
      </dgm:prSet>
      <dgm:spPr/>
    </dgm:pt>
    <dgm:pt modelId="{58FBAF5A-6273-284A-84CE-60689765681A}" type="pres">
      <dgm:prSet presAssocID="{747FFA3E-3F93-0146-9DFB-643A6E0909DA}" presName="sibTrans" presStyleLbl="sibTrans2D1" presStyleIdx="0" presStyleCnt="1"/>
      <dgm:spPr/>
    </dgm:pt>
    <dgm:pt modelId="{DF3C2A8F-1716-AF40-AE7E-6C1D3D0AD19F}" type="pres">
      <dgm:prSet presAssocID="{747FFA3E-3F93-0146-9DFB-643A6E0909DA}" presName="connectorText" presStyleLbl="sibTrans2D1" presStyleIdx="0" presStyleCnt="1"/>
      <dgm:spPr/>
    </dgm:pt>
    <dgm:pt modelId="{42701496-AEDE-0741-8A1B-77344F2FBC90}" type="pres">
      <dgm:prSet presAssocID="{9D7FD693-D270-0548-B9A0-94E2377178BE}" presName="node" presStyleLbl="node1" presStyleIdx="1" presStyleCnt="2">
        <dgm:presLayoutVars>
          <dgm:bulletEnabled val="1"/>
        </dgm:presLayoutVars>
      </dgm:prSet>
      <dgm:spPr/>
    </dgm:pt>
  </dgm:ptLst>
  <dgm:cxnLst>
    <dgm:cxn modelId="{29DCF818-978E-1147-B6EE-203B8A4B7280}" srcId="{14E7A355-5A93-6A4C-8A6C-954DC5C0C93A}" destId="{AE7B3529-F9B9-0F4C-97BA-95679542E72E}" srcOrd="0" destOrd="0" parTransId="{FA2A63D2-A281-2A46-AE92-61E0835A12A5}" sibTransId="{747FFA3E-3F93-0146-9DFB-643A6E0909DA}"/>
    <dgm:cxn modelId="{6720D420-3D01-7748-A710-1C29C1C1118C}" type="presOf" srcId="{747FFA3E-3F93-0146-9DFB-643A6E0909DA}" destId="{58FBAF5A-6273-284A-84CE-60689765681A}" srcOrd="0" destOrd="0" presId="urn:microsoft.com/office/officeart/2005/8/layout/process1"/>
    <dgm:cxn modelId="{335B812D-816C-8C4A-9385-931A80CA6A77}" srcId="{14E7A355-5A93-6A4C-8A6C-954DC5C0C93A}" destId="{9D7FD693-D270-0548-B9A0-94E2377178BE}" srcOrd="1" destOrd="0" parTransId="{1C3DA555-3C0A-634C-92DB-DF87D94CA030}" sibTransId="{89073893-0AC4-DA47-A2F9-A10A41C7A983}"/>
    <dgm:cxn modelId="{604C434A-67E5-C644-8770-D8AA3E9F685C}" type="presOf" srcId="{14E7A355-5A93-6A4C-8A6C-954DC5C0C93A}" destId="{9E381620-1841-B844-A6E3-876808CE2B20}" srcOrd="0" destOrd="0" presId="urn:microsoft.com/office/officeart/2005/8/layout/process1"/>
    <dgm:cxn modelId="{8B983973-449C-3E4A-8C3F-51F820540252}" type="presOf" srcId="{AE7B3529-F9B9-0F4C-97BA-95679542E72E}" destId="{2DDAA68C-5951-0647-96D4-6C5AC7902D44}" srcOrd="0" destOrd="0" presId="urn:microsoft.com/office/officeart/2005/8/layout/process1"/>
    <dgm:cxn modelId="{63546F9E-959E-F243-A326-A6F52F421D8C}" type="presOf" srcId="{747FFA3E-3F93-0146-9DFB-643A6E0909DA}" destId="{DF3C2A8F-1716-AF40-AE7E-6C1D3D0AD19F}" srcOrd="1" destOrd="0" presId="urn:microsoft.com/office/officeart/2005/8/layout/process1"/>
    <dgm:cxn modelId="{A3E360C3-D1EB-0349-8F55-0F9ECC6838C1}" type="presOf" srcId="{9D7FD693-D270-0548-B9A0-94E2377178BE}" destId="{42701496-AEDE-0741-8A1B-77344F2FBC90}" srcOrd="0" destOrd="0" presId="urn:microsoft.com/office/officeart/2005/8/layout/process1"/>
    <dgm:cxn modelId="{D2AD2608-04FC-2E4C-B6D8-085207E7382F}" type="presParOf" srcId="{9E381620-1841-B844-A6E3-876808CE2B20}" destId="{2DDAA68C-5951-0647-96D4-6C5AC7902D44}" srcOrd="0" destOrd="0" presId="urn:microsoft.com/office/officeart/2005/8/layout/process1"/>
    <dgm:cxn modelId="{0EE9F32A-D3A0-2A4E-A93F-A3D6ED93C375}" type="presParOf" srcId="{9E381620-1841-B844-A6E3-876808CE2B20}" destId="{58FBAF5A-6273-284A-84CE-60689765681A}" srcOrd="1" destOrd="0" presId="urn:microsoft.com/office/officeart/2005/8/layout/process1"/>
    <dgm:cxn modelId="{8C0B34B7-89C4-7C49-82D6-175789B6458C}" type="presParOf" srcId="{58FBAF5A-6273-284A-84CE-60689765681A}" destId="{DF3C2A8F-1716-AF40-AE7E-6C1D3D0AD19F}" srcOrd="0" destOrd="0" presId="urn:microsoft.com/office/officeart/2005/8/layout/process1"/>
    <dgm:cxn modelId="{26A1425D-ADD4-6D46-A04F-F01C81516D48}" type="presParOf" srcId="{9E381620-1841-B844-A6E3-876808CE2B20}" destId="{42701496-AEDE-0741-8A1B-77344F2FBC9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E7A355-5A93-6A4C-8A6C-954DC5C0C93A}" type="doc">
      <dgm:prSet loTypeId="urn:microsoft.com/office/officeart/2005/8/layout/process1" loCatId="" qsTypeId="urn:microsoft.com/office/officeart/2005/8/quickstyle/simple1" qsCatId="simple" csTypeId="urn:microsoft.com/office/officeart/2005/8/colors/accent1_2" csCatId="accent1" phldr="1"/>
      <dgm:spPr/>
    </dgm:pt>
    <dgm:pt modelId="{AE7B3529-F9B9-0F4C-97BA-95679542E72E}">
      <dgm:prSet phldrT="[Text]"/>
      <dgm:spPr/>
      <dgm:t>
        <a:bodyPr/>
        <a:lstStyle/>
        <a:p>
          <a:pPr algn="ctr"/>
          <a:r>
            <a:rPr lang="en-US" dirty="0"/>
            <a:t> qPCR	</a:t>
          </a:r>
        </a:p>
      </dgm:t>
    </dgm:pt>
    <dgm:pt modelId="{FA2A63D2-A281-2A46-AE92-61E0835A12A5}" type="parTrans" cxnId="{29DCF818-978E-1147-B6EE-203B8A4B7280}">
      <dgm:prSet/>
      <dgm:spPr/>
      <dgm:t>
        <a:bodyPr/>
        <a:lstStyle/>
        <a:p>
          <a:pPr algn="ctr"/>
          <a:endParaRPr lang="en-US"/>
        </a:p>
      </dgm:t>
    </dgm:pt>
    <dgm:pt modelId="{747FFA3E-3F93-0146-9DFB-643A6E0909DA}" type="sibTrans" cxnId="{29DCF818-978E-1147-B6EE-203B8A4B7280}">
      <dgm:prSet/>
      <dgm:spPr/>
      <dgm:t>
        <a:bodyPr/>
        <a:lstStyle/>
        <a:p>
          <a:pPr algn="ctr"/>
          <a:endParaRPr lang="en-US"/>
        </a:p>
      </dgm:t>
    </dgm:pt>
    <dgm:pt modelId="{9D7FD693-D270-0548-B9A0-94E2377178BE}">
      <dgm:prSet phldrT="[Text]"/>
      <dgm:spPr/>
      <dgm:t>
        <a:bodyPr/>
        <a:lstStyle/>
        <a:p>
          <a:pPr algn="ctr"/>
          <a:r>
            <a:rPr lang="en-US" dirty="0"/>
            <a:t>Eggs</a:t>
          </a:r>
        </a:p>
      </dgm:t>
    </dgm:pt>
    <dgm:pt modelId="{1C3DA555-3C0A-634C-92DB-DF87D94CA030}" type="parTrans" cxnId="{335B812D-816C-8C4A-9385-931A80CA6A77}">
      <dgm:prSet/>
      <dgm:spPr/>
      <dgm:t>
        <a:bodyPr/>
        <a:lstStyle/>
        <a:p>
          <a:pPr algn="ctr"/>
          <a:endParaRPr lang="en-US"/>
        </a:p>
      </dgm:t>
    </dgm:pt>
    <dgm:pt modelId="{89073893-0AC4-DA47-A2F9-A10A41C7A983}" type="sibTrans" cxnId="{335B812D-816C-8C4A-9385-931A80CA6A77}">
      <dgm:prSet/>
      <dgm:spPr/>
      <dgm:t>
        <a:bodyPr/>
        <a:lstStyle/>
        <a:p>
          <a:pPr algn="ctr"/>
          <a:endParaRPr lang="en-US"/>
        </a:p>
      </dgm:t>
    </dgm:pt>
    <dgm:pt modelId="{9E381620-1841-B844-A6E3-876808CE2B20}" type="pres">
      <dgm:prSet presAssocID="{14E7A355-5A93-6A4C-8A6C-954DC5C0C93A}" presName="Name0" presStyleCnt="0">
        <dgm:presLayoutVars>
          <dgm:dir/>
          <dgm:resizeHandles val="exact"/>
        </dgm:presLayoutVars>
      </dgm:prSet>
      <dgm:spPr/>
    </dgm:pt>
    <dgm:pt modelId="{2DDAA68C-5951-0647-96D4-6C5AC7902D44}" type="pres">
      <dgm:prSet presAssocID="{AE7B3529-F9B9-0F4C-97BA-95679542E72E}" presName="node" presStyleLbl="node1" presStyleIdx="0" presStyleCnt="2">
        <dgm:presLayoutVars>
          <dgm:bulletEnabled val="1"/>
        </dgm:presLayoutVars>
      </dgm:prSet>
      <dgm:spPr/>
    </dgm:pt>
    <dgm:pt modelId="{58FBAF5A-6273-284A-84CE-60689765681A}" type="pres">
      <dgm:prSet presAssocID="{747FFA3E-3F93-0146-9DFB-643A6E0909DA}" presName="sibTrans" presStyleLbl="sibTrans2D1" presStyleIdx="0" presStyleCnt="1"/>
      <dgm:spPr/>
    </dgm:pt>
    <dgm:pt modelId="{DF3C2A8F-1716-AF40-AE7E-6C1D3D0AD19F}" type="pres">
      <dgm:prSet presAssocID="{747FFA3E-3F93-0146-9DFB-643A6E0909DA}" presName="connectorText" presStyleLbl="sibTrans2D1" presStyleIdx="0" presStyleCnt="1"/>
      <dgm:spPr/>
    </dgm:pt>
    <dgm:pt modelId="{42701496-AEDE-0741-8A1B-77344F2FBC90}" type="pres">
      <dgm:prSet presAssocID="{9D7FD693-D270-0548-B9A0-94E2377178BE}" presName="node" presStyleLbl="node1" presStyleIdx="1" presStyleCnt="2">
        <dgm:presLayoutVars>
          <dgm:bulletEnabled val="1"/>
        </dgm:presLayoutVars>
      </dgm:prSet>
      <dgm:spPr/>
    </dgm:pt>
  </dgm:ptLst>
  <dgm:cxnLst>
    <dgm:cxn modelId="{29DCF818-978E-1147-B6EE-203B8A4B7280}" srcId="{14E7A355-5A93-6A4C-8A6C-954DC5C0C93A}" destId="{AE7B3529-F9B9-0F4C-97BA-95679542E72E}" srcOrd="0" destOrd="0" parTransId="{FA2A63D2-A281-2A46-AE92-61E0835A12A5}" sibTransId="{747FFA3E-3F93-0146-9DFB-643A6E0909DA}"/>
    <dgm:cxn modelId="{6720D420-3D01-7748-A710-1C29C1C1118C}" type="presOf" srcId="{747FFA3E-3F93-0146-9DFB-643A6E0909DA}" destId="{58FBAF5A-6273-284A-84CE-60689765681A}" srcOrd="0" destOrd="0" presId="urn:microsoft.com/office/officeart/2005/8/layout/process1"/>
    <dgm:cxn modelId="{335B812D-816C-8C4A-9385-931A80CA6A77}" srcId="{14E7A355-5A93-6A4C-8A6C-954DC5C0C93A}" destId="{9D7FD693-D270-0548-B9A0-94E2377178BE}" srcOrd="1" destOrd="0" parTransId="{1C3DA555-3C0A-634C-92DB-DF87D94CA030}" sibTransId="{89073893-0AC4-DA47-A2F9-A10A41C7A983}"/>
    <dgm:cxn modelId="{604C434A-67E5-C644-8770-D8AA3E9F685C}" type="presOf" srcId="{14E7A355-5A93-6A4C-8A6C-954DC5C0C93A}" destId="{9E381620-1841-B844-A6E3-876808CE2B20}" srcOrd="0" destOrd="0" presId="urn:microsoft.com/office/officeart/2005/8/layout/process1"/>
    <dgm:cxn modelId="{8B983973-449C-3E4A-8C3F-51F820540252}" type="presOf" srcId="{AE7B3529-F9B9-0F4C-97BA-95679542E72E}" destId="{2DDAA68C-5951-0647-96D4-6C5AC7902D44}" srcOrd="0" destOrd="0" presId="urn:microsoft.com/office/officeart/2005/8/layout/process1"/>
    <dgm:cxn modelId="{63546F9E-959E-F243-A326-A6F52F421D8C}" type="presOf" srcId="{747FFA3E-3F93-0146-9DFB-643A6E0909DA}" destId="{DF3C2A8F-1716-AF40-AE7E-6C1D3D0AD19F}" srcOrd="1" destOrd="0" presId="urn:microsoft.com/office/officeart/2005/8/layout/process1"/>
    <dgm:cxn modelId="{A3E360C3-D1EB-0349-8F55-0F9ECC6838C1}" type="presOf" srcId="{9D7FD693-D270-0548-B9A0-94E2377178BE}" destId="{42701496-AEDE-0741-8A1B-77344F2FBC90}" srcOrd="0" destOrd="0" presId="urn:microsoft.com/office/officeart/2005/8/layout/process1"/>
    <dgm:cxn modelId="{D2AD2608-04FC-2E4C-B6D8-085207E7382F}" type="presParOf" srcId="{9E381620-1841-B844-A6E3-876808CE2B20}" destId="{2DDAA68C-5951-0647-96D4-6C5AC7902D44}" srcOrd="0" destOrd="0" presId="urn:microsoft.com/office/officeart/2005/8/layout/process1"/>
    <dgm:cxn modelId="{0EE9F32A-D3A0-2A4E-A93F-A3D6ED93C375}" type="presParOf" srcId="{9E381620-1841-B844-A6E3-876808CE2B20}" destId="{58FBAF5A-6273-284A-84CE-60689765681A}" srcOrd="1" destOrd="0" presId="urn:microsoft.com/office/officeart/2005/8/layout/process1"/>
    <dgm:cxn modelId="{8C0B34B7-89C4-7C49-82D6-175789B6458C}" type="presParOf" srcId="{58FBAF5A-6273-284A-84CE-60689765681A}" destId="{DF3C2A8F-1716-AF40-AE7E-6C1D3D0AD19F}" srcOrd="0" destOrd="0" presId="urn:microsoft.com/office/officeart/2005/8/layout/process1"/>
    <dgm:cxn modelId="{26A1425D-ADD4-6D46-A04F-F01C81516D48}" type="presParOf" srcId="{9E381620-1841-B844-A6E3-876808CE2B20}" destId="{42701496-AEDE-0741-8A1B-77344F2FBC9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B1216-B98E-F543-8403-362484256825}">
      <dsp:nvSpPr>
        <dsp:cNvPr id="0" name=""/>
        <dsp:cNvSpPr/>
      </dsp:nvSpPr>
      <dsp:spPr>
        <a:xfrm>
          <a:off x="6189" y="1886224"/>
          <a:ext cx="2298978" cy="1646218"/>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Faecal matter	</a:t>
          </a:r>
        </a:p>
      </dsp:txBody>
      <dsp:txXfrm>
        <a:off x="54405" y="1934440"/>
        <a:ext cx="2202546" cy="1549786"/>
      </dsp:txXfrm>
    </dsp:sp>
    <dsp:sp modelId="{7539EA0B-4C12-B24C-85F4-A14E8DE0B12E}">
      <dsp:nvSpPr>
        <dsp:cNvPr id="0" name=""/>
        <dsp:cNvSpPr/>
      </dsp:nvSpPr>
      <dsp:spPr>
        <a:xfrm>
          <a:off x="2460789" y="2516363"/>
          <a:ext cx="329917" cy="3859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60789" y="2593551"/>
        <a:ext cx="230942" cy="231564"/>
      </dsp:txXfrm>
    </dsp:sp>
    <dsp:sp modelId="{7D932EA7-496F-014D-AE63-4BB02BD050A5}">
      <dsp:nvSpPr>
        <dsp:cNvPr id="0" name=""/>
        <dsp:cNvSpPr/>
      </dsp:nvSpPr>
      <dsp:spPr>
        <a:xfrm>
          <a:off x="2927653" y="1886224"/>
          <a:ext cx="2298978" cy="1646218"/>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Mixing stool/slide preparation</a:t>
          </a:r>
        </a:p>
      </dsp:txBody>
      <dsp:txXfrm>
        <a:off x="2975869" y="1934440"/>
        <a:ext cx="2202546" cy="1549786"/>
      </dsp:txXfrm>
    </dsp:sp>
    <dsp:sp modelId="{84DD18CC-BB74-0041-A0B0-35CCD85C692A}">
      <dsp:nvSpPr>
        <dsp:cNvPr id="0" name=""/>
        <dsp:cNvSpPr/>
      </dsp:nvSpPr>
      <dsp:spPr>
        <a:xfrm>
          <a:off x="5382252" y="2516363"/>
          <a:ext cx="329917" cy="3859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82252" y="2593551"/>
        <a:ext cx="230942" cy="231564"/>
      </dsp:txXfrm>
    </dsp:sp>
    <dsp:sp modelId="{7A8B4C65-C97B-E94F-89E1-BA9D9169F9BA}">
      <dsp:nvSpPr>
        <dsp:cNvPr id="0" name=""/>
        <dsp:cNvSpPr/>
      </dsp:nvSpPr>
      <dsp:spPr>
        <a:xfrm>
          <a:off x="5849116" y="1886224"/>
          <a:ext cx="2272693" cy="1646218"/>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Read via microscopy/calculate eggs present </a:t>
          </a:r>
        </a:p>
      </dsp:txBody>
      <dsp:txXfrm>
        <a:off x="5897332" y="1934440"/>
        <a:ext cx="2176261" cy="1549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0680-9277-C040-BF67-9D8CE27267A0}">
      <dsp:nvSpPr>
        <dsp:cNvPr id="0" name=""/>
        <dsp:cNvSpPr/>
      </dsp:nvSpPr>
      <dsp:spPr>
        <a:xfrm rot="5391251">
          <a:off x="-269887" y="1001499"/>
          <a:ext cx="1237333"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6AE2B73F-AF79-9C4D-81C1-AF53B4698AF2}">
      <dsp:nvSpPr>
        <dsp:cNvPr id="0" name=""/>
        <dsp:cNvSpPr/>
      </dsp:nvSpPr>
      <dsp:spPr>
        <a:xfrm>
          <a:off x="4" y="201865"/>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Faecal matter</a:t>
          </a:r>
        </a:p>
      </dsp:txBody>
      <dsp:txXfrm>
        <a:off x="30080" y="231941"/>
        <a:ext cx="1651286" cy="966710"/>
      </dsp:txXfrm>
    </dsp:sp>
    <dsp:sp modelId="{38166902-C67B-434B-9D1A-10A9FD33711F}">
      <dsp:nvSpPr>
        <dsp:cNvPr id="0" name=""/>
        <dsp:cNvSpPr/>
      </dsp:nvSpPr>
      <dsp:spPr>
        <a:xfrm rot="5400000">
          <a:off x="-286522" y="2266867"/>
          <a:ext cx="1273752"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73D06843-7353-FE4D-8555-10414366CE8E}">
      <dsp:nvSpPr>
        <dsp:cNvPr id="0" name=""/>
        <dsp:cNvSpPr/>
      </dsp:nvSpPr>
      <dsp:spPr>
        <a:xfrm>
          <a:off x="3153" y="1449021"/>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DNA extraction </a:t>
          </a:r>
        </a:p>
      </dsp:txBody>
      <dsp:txXfrm>
        <a:off x="33229" y="1479097"/>
        <a:ext cx="1651286" cy="966710"/>
      </dsp:txXfrm>
    </dsp:sp>
    <dsp:sp modelId="{17F90B5C-26E5-FD4C-9461-EBB254FE46CA}">
      <dsp:nvSpPr>
        <dsp:cNvPr id="0" name=""/>
        <dsp:cNvSpPr/>
      </dsp:nvSpPr>
      <dsp:spPr>
        <a:xfrm>
          <a:off x="355267" y="2908656"/>
          <a:ext cx="2266386"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2172AF05-EB53-0A4A-9E70-D4B0540DBF8D}">
      <dsp:nvSpPr>
        <dsp:cNvPr id="0" name=""/>
        <dsp:cNvSpPr/>
      </dsp:nvSpPr>
      <dsp:spPr>
        <a:xfrm>
          <a:off x="3153" y="2732599"/>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qPCR</a:t>
          </a:r>
        </a:p>
      </dsp:txBody>
      <dsp:txXfrm>
        <a:off x="33229" y="2762675"/>
        <a:ext cx="1651286" cy="966710"/>
      </dsp:txXfrm>
    </dsp:sp>
    <dsp:sp modelId="{442F12AF-EB1D-D645-94F5-EE5199DD3040}">
      <dsp:nvSpPr>
        <dsp:cNvPr id="0" name=""/>
        <dsp:cNvSpPr/>
      </dsp:nvSpPr>
      <dsp:spPr>
        <a:xfrm rot="16200000">
          <a:off x="1989690" y="2266867"/>
          <a:ext cx="1273752"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9B6AFEA0-B170-9546-A5DE-22527DA8255B}">
      <dsp:nvSpPr>
        <dsp:cNvPr id="0" name=""/>
        <dsp:cNvSpPr/>
      </dsp:nvSpPr>
      <dsp:spPr>
        <a:xfrm>
          <a:off x="2279366" y="2732599"/>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bg1"/>
              </a:solidFill>
            </a:rPr>
            <a:t>C</a:t>
          </a:r>
          <a:r>
            <a:rPr lang="en-US" sz="1500" b="1" kern="1200" baseline="-25000" dirty="0" err="1">
              <a:solidFill>
                <a:schemeClr val="bg1"/>
              </a:solidFill>
            </a:rPr>
            <a:t>q</a:t>
          </a:r>
          <a:r>
            <a:rPr lang="en-US" sz="1500" b="1" kern="1200" dirty="0">
              <a:solidFill>
                <a:schemeClr val="bg1"/>
              </a:solidFill>
            </a:rPr>
            <a:t> value/Target copy number present</a:t>
          </a:r>
        </a:p>
      </dsp:txBody>
      <dsp:txXfrm>
        <a:off x="2309442" y="2762675"/>
        <a:ext cx="1651286" cy="966710"/>
      </dsp:txXfrm>
    </dsp:sp>
    <dsp:sp modelId="{8E718C65-78B6-B944-AC42-A2FE4B51DDBF}">
      <dsp:nvSpPr>
        <dsp:cNvPr id="0" name=""/>
        <dsp:cNvSpPr/>
      </dsp:nvSpPr>
      <dsp:spPr>
        <a:xfrm rot="16200000">
          <a:off x="1961698" y="955296"/>
          <a:ext cx="1329737"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7F47811C-F098-3744-972D-16E3EF879F46}">
      <dsp:nvSpPr>
        <dsp:cNvPr id="0" name=""/>
        <dsp:cNvSpPr/>
      </dsp:nvSpPr>
      <dsp:spPr>
        <a:xfrm>
          <a:off x="2279366" y="1449021"/>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Correlation to eggs present in X grams of stool? </a:t>
          </a:r>
        </a:p>
      </dsp:txBody>
      <dsp:txXfrm>
        <a:off x="2309442" y="1479097"/>
        <a:ext cx="1651286" cy="966710"/>
      </dsp:txXfrm>
    </dsp:sp>
    <dsp:sp modelId="{24AD9B69-D7B1-1940-B18A-1E93FBFE43BF}">
      <dsp:nvSpPr>
        <dsp:cNvPr id="0" name=""/>
        <dsp:cNvSpPr/>
      </dsp:nvSpPr>
      <dsp:spPr>
        <a:xfrm rot="77287">
          <a:off x="2626280" y="315963"/>
          <a:ext cx="2271873" cy="154029"/>
        </a:xfrm>
        <a:prstGeom prst="rect">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726F090C-6EC6-0247-BE8A-18231072054A}">
      <dsp:nvSpPr>
        <dsp:cNvPr id="0" name=""/>
        <dsp:cNvSpPr/>
      </dsp:nvSpPr>
      <dsp:spPr>
        <a:xfrm>
          <a:off x="2279366" y="109457"/>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Estimate worm burden</a:t>
          </a:r>
        </a:p>
      </dsp:txBody>
      <dsp:txXfrm>
        <a:off x="2309442" y="139533"/>
        <a:ext cx="1651286" cy="966710"/>
      </dsp:txXfrm>
    </dsp:sp>
    <dsp:sp modelId="{89A6A184-CBEB-A24C-BB53-AC6626E86E06}">
      <dsp:nvSpPr>
        <dsp:cNvPr id="0" name=""/>
        <dsp:cNvSpPr/>
      </dsp:nvSpPr>
      <dsp:spPr>
        <a:xfrm>
          <a:off x="4555579" y="165442"/>
          <a:ext cx="1711438" cy="102686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Intensity of infection?</a:t>
          </a:r>
        </a:p>
      </dsp:txBody>
      <dsp:txXfrm>
        <a:off x="4585655" y="195518"/>
        <a:ext cx="1651286" cy="966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A68C-5951-0647-96D4-6C5AC7902D44}">
      <dsp:nvSpPr>
        <dsp:cNvPr id="0" name=""/>
        <dsp:cNvSpPr/>
      </dsp:nvSpPr>
      <dsp:spPr>
        <a:xfrm>
          <a:off x="826"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  Poop	</a:t>
          </a:r>
        </a:p>
      </dsp:txBody>
      <dsp:txXfrm>
        <a:off x="31804" y="542491"/>
        <a:ext cx="1700803" cy="995699"/>
      </dsp:txXfrm>
    </dsp:sp>
    <dsp:sp modelId="{58FBAF5A-6273-284A-84CE-60689765681A}">
      <dsp:nvSpPr>
        <dsp:cNvPr id="0" name=""/>
        <dsp:cNvSpPr/>
      </dsp:nvSpPr>
      <dsp:spPr>
        <a:xfrm>
          <a:off x="1939861" y="821759"/>
          <a:ext cx="373704" cy="437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39861" y="909192"/>
        <a:ext cx="261593" cy="262298"/>
      </dsp:txXfrm>
    </dsp:sp>
    <dsp:sp modelId="{42701496-AEDE-0741-8A1B-77344F2FBC90}">
      <dsp:nvSpPr>
        <dsp:cNvPr id="0" name=""/>
        <dsp:cNvSpPr/>
      </dsp:nvSpPr>
      <dsp:spPr>
        <a:xfrm>
          <a:off x="2468689"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DNA</a:t>
          </a:r>
        </a:p>
      </dsp:txBody>
      <dsp:txXfrm>
        <a:off x="2499667" y="542491"/>
        <a:ext cx="1700803" cy="995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A68C-5951-0647-96D4-6C5AC7902D44}">
      <dsp:nvSpPr>
        <dsp:cNvPr id="0" name=""/>
        <dsp:cNvSpPr/>
      </dsp:nvSpPr>
      <dsp:spPr>
        <a:xfrm>
          <a:off x="826"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  DNA	</a:t>
          </a:r>
        </a:p>
      </dsp:txBody>
      <dsp:txXfrm>
        <a:off x="31804" y="542491"/>
        <a:ext cx="1700803" cy="995699"/>
      </dsp:txXfrm>
    </dsp:sp>
    <dsp:sp modelId="{58FBAF5A-6273-284A-84CE-60689765681A}">
      <dsp:nvSpPr>
        <dsp:cNvPr id="0" name=""/>
        <dsp:cNvSpPr/>
      </dsp:nvSpPr>
      <dsp:spPr>
        <a:xfrm>
          <a:off x="1939861" y="821759"/>
          <a:ext cx="373704" cy="437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39861" y="909192"/>
        <a:ext cx="261593" cy="262298"/>
      </dsp:txXfrm>
    </dsp:sp>
    <dsp:sp modelId="{42701496-AEDE-0741-8A1B-77344F2FBC90}">
      <dsp:nvSpPr>
        <dsp:cNvPr id="0" name=""/>
        <dsp:cNvSpPr/>
      </dsp:nvSpPr>
      <dsp:spPr>
        <a:xfrm>
          <a:off x="2468689"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qPCR</a:t>
          </a:r>
        </a:p>
      </dsp:txBody>
      <dsp:txXfrm>
        <a:off x="2499667" y="542491"/>
        <a:ext cx="1700803" cy="995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A68C-5951-0647-96D4-6C5AC7902D44}">
      <dsp:nvSpPr>
        <dsp:cNvPr id="0" name=""/>
        <dsp:cNvSpPr/>
      </dsp:nvSpPr>
      <dsp:spPr>
        <a:xfrm>
          <a:off x="826"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 qPCR	</a:t>
          </a:r>
        </a:p>
      </dsp:txBody>
      <dsp:txXfrm>
        <a:off x="31804" y="542491"/>
        <a:ext cx="1700803" cy="995699"/>
      </dsp:txXfrm>
    </dsp:sp>
    <dsp:sp modelId="{58FBAF5A-6273-284A-84CE-60689765681A}">
      <dsp:nvSpPr>
        <dsp:cNvPr id="0" name=""/>
        <dsp:cNvSpPr/>
      </dsp:nvSpPr>
      <dsp:spPr>
        <a:xfrm>
          <a:off x="1939861" y="821759"/>
          <a:ext cx="373704" cy="437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39861" y="909192"/>
        <a:ext cx="261593" cy="262298"/>
      </dsp:txXfrm>
    </dsp:sp>
    <dsp:sp modelId="{42701496-AEDE-0741-8A1B-77344F2FBC90}">
      <dsp:nvSpPr>
        <dsp:cNvPr id="0" name=""/>
        <dsp:cNvSpPr/>
      </dsp:nvSpPr>
      <dsp:spPr>
        <a:xfrm>
          <a:off x="2468689" y="511513"/>
          <a:ext cx="1762759" cy="1057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Eggs</a:t>
          </a:r>
        </a:p>
      </dsp:txBody>
      <dsp:txXfrm>
        <a:off x="2499667" y="542491"/>
        <a:ext cx="1700803" cy="9956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1DB23-B9B6-3340-9827-AD5ABD22A023}" type="datetimeFigureOut">
              <a:rPr lang="en-US" smtClean="0"/>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E2EC2-B6D2-1F45-A2D9-9705DDAC855A}" type="slidenum">
              <a:rPr lang="en-US" smtClean="0"/>
              <a:t>‹#›</a:t>
            </a:fld>
            <a:endParaRPr lang="en-US"/>
          </a:p>
        </p:txBody>
      </p:sp>
    </p:spTree>
    <p:extLst>
      <p:ext uri="{BB962C8B-B14F-4D97-AF65-F5344CB8AC3E}">
        <p14:creationId xmlns:p14="http://schemas.microsoft.com/office/powerpoint/2010/main" val="2542985611"/>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a:t>One of the few ones I could find, and it is not completely accurate. Imagine the strands separated when the probe/primers bind </a:t>
            </a:r>
          </a:p>
          <a:p>
            <a:pPr marL="171450" indent="-171450">
              <a:buFont typeface="Wingdings" pitchFamily="2" charset="2"/>
              <a:buChar char="Ø"/>
            </a:pPr>
            <a:endParaRPr lang="en-US" dirty="0"/>
          </a:p>
          <a:p>
            <a:pPr marL="171450" indent="-171450">
              <a:buFont typeface="Wingdings" pitchFamily="2" charset="2"/>
              <a:buChar char="Ø"/>
            </a:pPr>
            <a:r>
              <a:rPr lang="en-US" dirty="0"/>
              <a:t>Also, moving forward from </a:t>
            </a:r>
            <a:r>
              <a:rPr lang="en-US" dirty="0" err="1"/>
              <a:t>Cq</a:t>
            </a:r>
            <a:r>
              <a:rPr lang="en-US" dirty="0"/>
              <a:t> values and from presence absence to quantitation of the target copy present is something we are still  looking into… More in a bit</a:t>
            </a:r>
          </a:p>
        </p:txBody>
      </p:sp>
      <p:sp>
        <p:nvSpPr>
          <p:cNvPr id="4" name="Slide Number Placeholder 3"/>
          <p:cNvSpPr>
            <a:spLocks noGrp="1"/>
          </p:cNvSpPr>
          <p:nvPr>
            <p:ph type="sldNum" sz="quarter" idx="5"/>
          </p:nvPr>
        </p:nvSpPr>
        <p:spPr/>
        <p:txBody>
          <a:bodyPr/>
          <a:lstStyle/>
          <a:p>
            <a:fld id="{2CFE2EC2-B6D2-1F45-A2D9-9705DDAC855A}" type="slidenum">
              <a:rPr lang="en-US" smtClean="0"/>
              <a:t>2</a:t>
            </a:fld>
            <a:endParaRPr lang="en-US"/>
          </a:p>
        </p:txBody>
      </p:sp>
    </p:spTree>
    <p:extLst>
      <p:ext uri="{BB962C8B-B14F-4D97-AF65-F5344CB8AC3E}">
        <p14:creationId xmlns:p14="http://schemas.microsoft.com/office/powerpoint/2010/main" val="349449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have shown the sensitivity of qPCR over coprological methods and most people will argue that qPCR is still costly to implement in field settings… </a:t>
            </a:r>
          </a:p>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3</a:t>
            </a:fld>
            <a:endParaRPr lang="en-US"/>
          </a:p>
        </p:txBody>
      </p:sp>
    </p:spTree>
    <p:extLst>
      <p:ext uri="{BB962C8B-B14F-4D97-AF65-F5344CB8AC3E}">
        <p14:creationId xmlns:p14="http://schemas.microsoft.com/office/powerpoint/2010/main" val="218030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Microscopy has been used for many many years in diagnosis of soil-transmitted helminths (mostly in field settings) due to simplicity, cost, convenience.. But also due to the ability to quantitate (somewhat sufficiently for the purposes) the level of the infection present. And this is where microscopy outweighs qPCR (as the costs of qPCR are also going down over the years)… </a:t>
            </a:r>
          </a:p>
          <a:p>
            <a:r>
              <a:rPr lang="en-US" dirty="0"/>
              <a:t>However, in low-infection settings or post-MDA programs it is very easy to miss infections present </a:t>
            </a:r>
          </a:p>
        </p:txBody>
      </p:sp>
      <p:sp>
        <p:nvSpPr>
          <p:cNvPr id="4" name="Slide Number Placeholder 3"/>
          <p:cNvSpPr>
            <a:spLocks noGrp="1"/>
          </p:cNvSpPr>
          <p:nvPr>
            <p:ph type="sldNum" sz="quarter" idx="5"/>
          </p:nvPr>
        </p:nvSpPr>
        <p:spPr/>
        <p:txBody>
          <a:bodyPr/>
          <a:lstStyle/>
          <a:p>
            <a:fld id="{2CFE2EC2-B6D2-1F45-A2D9-9705DDAC855A}" type="slidenum">
              <a:rPr lang="en-US" smtClean="0"/>
              <a:t>4</a:t>
            </a:fld>
            <a:endParaRPr lang="en-US"/>
          </a:p>
        </p:txBody>
      </p:sp>
    </p:spTree>
    <p:extLst>
      <p:ext uri="{BB962C8B-B14F-4D97-AF65-F5344CB8AC3E}">
        <p14:creationId xmlns:p14="http://schemas.microsoft.com/office/powerpoint/2010/main" val="48379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uncertainties be controlled or measured? </a:t>
            </a:r>
          </a:p>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5</a:t>
            </a:fld>
            <a:endParaRPr lang="en-US"/>
          </a:p>
        </p:txBody>
      </p:sp>
    </p:spTree>
    <p:extLst>
      <p:ext uri="{BB962C8B-B14F-4D97-AF65-F5344CB8AC3E}">
        <p14:creationId xmlns:p14="http://schemas.microsoft.com/office/powerpoint/2010/main" val="188469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6</a:t>
            </a:fld>
            <a:endParaRPr lang="en-US"/>
          </a:p>
        </p:txBody>
      </p:sp>
    </p:spTree>
    <p:extLst>
      <p:ext uri="{BB962C8B-B14F-4D97-AF65-F5344CB8AC3E}">
        <p14:creationId xmlns:p14="http://schemas.microsoft.com/office/powerpoint/2010/main" val="155429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7</a:t>
            </a:fld>
            <a:endParaRPr lang="en-US"/>
          </a:p>
        </p:txBody>
      </p:sp>
    </p:spTree>
    <p:extLst>
      <p:ext uri="{BB962C8B-B14F-4D97-AF65-F5344CB8AC3E}">
        <p14:creationId xmlns:p14="http://schemas.microsoft.com/office/powerpoint/2010/main" val="151462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8</a:t>
            </a:fld>
            <a:endParaRPr lang="en-US"/>
          </a:p>
        </p:txBody>
      </p:sp>
    </p:spTree>
    <p:extLst>
      <p:ext uri="{BB962C8B-B14F-4D97-AF65-F5344CB8AC3E}">
        <p14:creationId xmlns:p14="http://schemas.microsoft.com/office/powerpoint/2010/main" val="115966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9</a:t>
            </a:fld>
            <a:endParaRPr lang="en-US"/>
          </a:p>
        </p:txBody>
      </p:sp>
    </p:spTree>
    <p:extLst>
      <p:ext uri="{BB962C8B-B14F-4D97-AF65-F5344CB8AC3E}">
        <p14:creationId xmlns:p14="http://schemas.microsoft.com/office/powerpoint/2010/main" val="29966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E2EC2-B6D2-1F45-A2D9-9705DDAC855A}" type="slidenum">
              <a:rPr lang="en-US" smtClean="0"/>
              <a:t>10</a:t>
            </a:fld>
            <a:endParaRPr lang="en-US"/>
          </a:p>
        </p:txBody>
      </p:sp>
    </p:spTree>
    <p:extLst>
      <p:ext uri="{BB962C8B-B14F-4D97-AF65-F5344CB8AC3E}">
        <p14:creationId xmlns:p14="http://schemas.microsoft.com/office/powerpoint/2010/main" val="36318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5"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5" y="4777381"/>
            <a:ext cx="8915399" cy="1126283"/>
          </a:xfrm>
        </p:spPr>
        <p:txBody>
          <a:bodyPr anchor="t"/>
          <a:lstStyle>
            <a:lvl1pPr marL="0" indent="0" algn="l">
              <a:buNone/>
              <a:defRPr>
                <a:solidFill>
                  <a:schemeClr val="tx1">
                    <a:lumMod val="65000"/>
                    <a:lumOff val="3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2"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5" y="4529540"/>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125129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4354047"/>
            <a:ext cx="8915399" cy="1555864"/>
          </a:xfrm>
        </p:spPr>
        <p:txBody>
          <a:bodyPr anchor="ctr">
            <a:normAutofit/>
          </a:bodyPr>
          <a:lstStyle>
            <a:lvl1pPr marL="0" indent="0" algn="l">
              <a:buNone/>
              <a:defRPr sz="18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0"/>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84116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5" y="4354047"/>
            <a:ext cx="8915399" cy="1555864"/>
          </a:xfrm>
        </p:spPr>
        <p:txBody>
          <a:bodyPr anchor="ctr">
            <a:normAutofit/>
          </a:bodyPr>
          <a:lstStyle>
            <a:lvl1pPr marL="0" indent="0" algn="l">
              <a:buNone/>
              <a:defRPr sz="18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0"/>
            <a:ext cx="779767" cy="365125"/>
          </a:xfrm>
        </p:spPr>
        <p:txBody>
          <a:bodyPr/>
          <a:lstStyle/>
          <a:p>
            <a:fld id="{7110BB18-FEE9-AC4A-AD42-B3F8C918B4B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557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88"/>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207733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8" y="49117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88"/>
            <a:ext cx="779767" cy="365125"/>
          </a:xfrm>
        </p:spPr>
        <p:txBody>
          <a:bodyPr/>
          <a:lstStyle/>
          <a:p>
            <a:fld id="{7110BB18-FEE9-AC4A-AD42-B3F8C918B4B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411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5"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88"/>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131371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79593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4" y="627408"/>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8"/>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46026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7" y="624109"/>
            <a:ext cx="8911687" cy="1280891"/>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2"/>
            <a:ext cx="8915400" cy="3777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11278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5" y="2058751"/>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3530129"/>
            <a:ext cx="8915399" cy="860400"/>
          </a:xfrm>
        </p:spPr>
        <p:txBody>
          <a:bodyPr anchor="t"/>
          <a:lstStyle>
            <a:lvl1pPr marL="0" indent="0" algn="l">
              <a:buNone/>
              <a:defRPr sz="20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9E52C-6401-E84E-9072-D9EEB5243812}"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0"/>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97302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2"/>
            <a:ext cx="4313864" cy="37776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3"/>
            <a:ext cx="4313864" cy="37776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5" y="787784"/>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201621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5" y="1972705"/>
            <a:ext cx="3992732" cy="576263"/>
          </a:xfrm>
        </p:spPr>
        <p:txBody>
          <a:bodyPr anchor="b">
            <a:noAutofit/>
          </a:bodyPr>
          <a:lstStyle>
            <a:lvl1pPr marL="0" indent="0">
              <a:buNone/>
              <a:defRPr sz="24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2" y="1969477"/>
            <a:ext cx="3999001" cy="576263"/>
          </a:xfrm>
        </p:spPr>
        <p:txBody>
          <a:bodyPr anchor="b">
            <a:noAutofit/>
          </a:bodyPr>
          <a:lstStyle>
            <a:lvl1pPr marL="0" indent="0">
              <a:buNone/>
              <a:defRPr sz="24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29E52C-6401-E84E-9072-D9EEB5243812}"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5" y="787784"/>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2105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29E52C-6401-E84E-9072-D9EEB5243812}"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7757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9E52C-6401-E84E-9072-D9EEB5243812}"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33333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5" y="1598615"/>
            <a:ext cx="3505199" cy="4262436"/>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7143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140934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1"/>
          </a:xfrm>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9E52C-6401-E84E-9072-D9EEB5243812}"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88"/>
            <a:ext cx="779767" cy="365125"/>
          </a:xfrm>
        </p:spPr>
        <p:txBody>
          <a:bodyPr/>
          <a:lstStyle/>
          <a:p>
            <a:fld id="{7110BB18-FEE9-AC4A-AD42-B3F8C918B4B9}" type="slidenum">
              <a:rPr lang="en-US" smtClean="0"/>
              <a:t>‹#›</a:t>
            </a:fld>
            <a:endParaRPr lang="en-US"/>
          </a:p>
        </p:txBody>
      </p:sp>
    </p:spTree>
    <p:extLst>
      <p:ext uri="{BB962C8B-B14F-4D97-AF65-F5344CB8AC3E}">
        <p14:creationId xmlns:p14="http://schemas.microsoft.com/office/powerpoint/2010/main" val="106821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2"/>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4"/>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7" y="624109"/>
            <a:ext cx="8911687" cy="128089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9"/>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29E52C-6401-E84E-9072-D9EEB5243812}" type="datetimeFigureOut">
              <a:rPr lang="en-US" smtClean="0"/>
              <a:t>6/14/2019</a:t>
            </a:fld>
            <a:endParaRPr lang="en-US"/>
          </a:p>
        </p:txBody>
      </p:sp>
      <p:sp>
        <p:nvSpPr>
          <p:cNvPr id="5" name="Footer Placeholder 4"/>
          <p:cNvSpPr>
            <a:spLocks noGrp="1"/>
          </p:cNvSpPr>
          <p:nvPr>
            <p:ph type="ftr" sz="quarter" idx="3"/>
          </p:nvPr>
        </p:nvSpPr>
        <p:spPr>
          <a:xfrm>
            <a:off x="2589215"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5"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7110BB18-FEE9-AC4A-AD42-B3F8C918B4B9}" type="slidenum">
              <a:rPr lang="en-US" smtClean="0"/>
              <a:t>‹#›</a:t>
            </a:fld>
            <a:endParaRPr lang="en-US"/>
          </a:p>
        </p:txBody>
      </p:sp>
    </p:spTree>
    <p:extLst>
      <p:ext uri="{BB962C8B-B14F-4D97-AF65-F5344CB8AC3E}">
        <p14:creationId xmlns:p14="http://schemas.microsoft.com/office/powerpoint/2010/main" val="3208752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78"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2" indent="-342882" algn="l" defTabSz="457178"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13" indent="-285737" algn="l" defTabSz="457178"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2" indent="-228589" algn="l" defTabSz="457178"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20"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98"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74"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52"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29"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06"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ediaa.com/difference-between-pcr-and-qpc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34AB2F-B933-224D-8650-8875B2BBD1D4}"/>
              </a:ext>
            </a:extLst>
          </p:cNvPr>
          <p:cNvSpPr/>
          <p:nvPr/>
        </p:nvSpPr>
        <p:spPr>
          <a:xfrm>
            <a:off x="2467430" y="3889608"/>
            <a:ext cx="9608457" cy="1077218"/>
          </a:xfrm>
          <a:prstGeom prst="rect">
            <a:avLst/>
          </a:prstGeom>
        </p:spPr>
        <p:txBody>
          <a:bodyPr wrap="square">
            <a:spAutoFit/>
          </a:bodyPr>
          <a:lstStyle/>
          <a:p>
            <a:r>
              <a:rPr lang="en-US" sz="3200" dirty="0"/>
              <a:t>“qPCR-based diagnostics: how close are we to translating </a:t>
            </a:r>
            <a:r>
              <a:rPr lang="en-US" sz="3200" dirty="0" err="1"/>
              <a:t>C</a:t>
            </a:r>
            <a:r>
              <a:rPr lang="en-US" sz="3200" baseline="-25000" dirty="0" err="1"/>
              <a:t>q</a:t>
            </a:r>
            <a:r>
              <a:rPr lang="en-US" sz="3200" baseline="-25000" dirty="0"/>
              <a:t> </a:t>
            </a:r>
            <a:r>
              <a:rPr lang="en-US" sz="3200" dirty="0"/>
              <a:t>values to intensity of infection?”</a:t>
            </a:r>
          </a:p>
        </p:txBody>
      </p:sp>
      <p:sp>
        <p:nvSpPr>
          <p:cNvPr id="5" name="Rectangle 4">
            <a:extLst>
              <a:ext uri="{FF2B5EF4-FFF2-40B4-BE49-F238E27FC236}">
                <a16:creationId xmlns:a16="http://schemas.microsoft.com/office/drawing/2014/main" id="{39801DB4-035A-9448-9414-6DA763938EAC}"/>
              </a:ext>
            </a:extLst>
          </p:cNvPr>
          <p:cNvSpPr/>
          <p:nvPr/>
        </p:nvSpPr>
        <p:spPr>
          <a:xfrm>
            <a:off x="2855235" y="5991272"/>
            <a:ext cx="8832846" cy="508088"/>
          </a:xfrm>
          <a:prstGeom prst="rect">
            <a:avLst/>
          </a:prstGeom>
        </p:spPr>
        <p:txBody>
          <a:bodyPr wrap="square">
            <a:spAutoFit/>
          </a:bodyPr>
          <a:lstStyle/>
          <a:p>
            <a:r>
              <a:rPr lang="en-US" sz="1351" dirty="0"/>
              <a:t>Marina Papaiakovou, D. Timothy J. Littlewood |Natural History Museum | June 6, 2019</a:t>
            </a:r>
          </a:p>
          <a:p>
            <a:endParaRPr lang="en-US" sz="1351" dirty="0"/>
          </a:p>
        </p:txBody>
      </p:sp>
      <p:pic>
        <p:nvPicPr>
          <p:cNvPr id="7" name="Picture 6">
            <a:extLst>
              <a:ext uri="{FF2B5EF4-FFF2-40B4-BE49-F238E27FC236}">
                <a16:creationId xmlns:a16="http://schemas.microsoft.com/office/drawing/2014/main" id="{408ECA5D-D5BF-FA43-B62F-69448C6CD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7021" y="612684"/>
            <a:ext cx="2554515" cy="1380261"/>
          </a:xfrm>
          <a:prstGeom prst="rect">
            <a:avLst/>
          </a:prstGeom>
        </p:spPr>
      </p:pic>
    </p:spTree>
    <p:extLst>
      <p:ext uri="{BB962C8B-B14F-4D97-AF65-F5344CB8AC3E}">
        <p14:creationId xmlns:p14="http://schemas.microsoft.com/office/powerpoint/2010/main" val="326816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C9C289-A497-D04D-AD1D-81161BD855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971787" y="1133230"/>
            <a:ext cx="5410734" cy="4591540"/>
          </a:xfrm>
          <a:prstGeom prst="ellipse">
            <a:avLst/>
          </a:prstGeom>
          <a:ln>
            <a:noFill/>
          </a:ln>
          <a:effectLst>
            <a:softEdge rad="112500"/>
          </a:effectLst>
          <a:scene3d>
            <a:camera prst="orthographicFront">
              <a:rot lat="21599969" lon="10799999" rev="10799999"/>
            </a:camera>
            <a:lightRig rig="threePt" dir="t"/>
          </a:scene3d>
        </p:spPr>
      </p:pic>
      <p:sp>
        <p:nvSpPr>
          <p:cNvPr id="6" name="TextBox 5">
            <a:extLst>
              <a:ext uri="{FF2B5EF4-FFF2-40B4-BE49-F238E27FC236}">
                <a16:creationId xmlns:a16="http://schemas.microsoft.com/office/drawing/2014/main" id="{B4BE4DC6-1FFA-8F49-A019-5FB2C24C0E03}"/>
              </a:ext>
            </a:extLst>
          </p:cNvPr>
          <p:cNvSpPr txBox="1"/>
          <p:nvPr/>
        </p:nvSpPr>
        <p:spPr>
          <a:xfrm>
            <a:off x="5210174" y="5498276"/>
            <a:ext cx="5029200" cy="769441"/>
          </a:xfrm>
          <a:prstGeom prst="rect">
            <a:avLst/>
          </a:prstGeom>
          <a:noFill/>
        </p:spPr>
        <p:txBody>
          <a:bodyPr wrap="square" rtlCol="0">
            <a:spAutoFit/>
          </a:bodyPr>
          <a:lstStyle/>
          <a:p>
            <a:r>
              <a:rPr lang="en-US" sz="4400" dirty="0">
                <a:solidFill>
                  <a:srgbClr val="A53010"/>
                </a:solidFill>
              </a:rPr>
              <a:t>Questions?</a:t>
            </a:r>
          </a:p>
        </p:txBody>
      </p:sp>
    </p:spTree>
    <p:extLst>
      <p:ext uri="{BB962C8B-B14F-4D97-AF65-F5344CB8AC3E}">
        <p14:creationId xmlns:p14="http://schemas.microsoft.com/office/powerpoint/2010/main" val="216770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FF610A-0E33-D04E-8DCE-3223E89EC1C6}"/>
              </a:ext>
            </a:extLst>
          </p:cNvPr>
          <p:cNvSpPr txBox="1"/>
          <p:nvPr/>
        </p:nvSpPr>
        <p:spPr>
          <a:xfrm>
            <a:off x="515901" y="152402"/>
            <a:ext cx="8096251" cy="523220"/>
          </a:xfrm>
          <a:prstGeom prst="rect">
            <a:avLst/>
          </a:prstGeom>
          <a:noFill/>
        </p:spPr>
        <p:txBody>
          <a:bodyPr wrap="square" rtlCol="0">
            <a:spAutoFit/>
          </a:bodyPr>
          <a:lstStyle/>
          <a:p>
            <a:pPr algn="just"/>
            <a:r>
              <a:rPr lang="en-US" sz="2800" dirty="0"/>
              <a:t>For those unfamiliar with the technique… </a:t>
            </a:r>
          </a:p>
        </p:txBody>
      </p:sp>
      <p:pic>
        <p:nvPicPr>
          <p:cNvPr id="5" name="Picture 4">
            <a:extLst>
              <a:ext uri="{FF2B5EF4-FFF2-40B4-BE49-F238E27FC236}">
                <a16:creationId xmlns:a16="http://schemas.microsoft.com/office/drawing/2014/main" id="{8D7E6DA2-F904-5F4C-8698-7DD8DFCB0145}"/>
              </a:ext>
            </a:extLst>
          </p:cNvPr>
          <p:cNvPicPr>
            <a:picLocks noChangeAspect="1"/>
          </p:cNvPicPr>
          <p:nvPr/>
        </p:nvPicPr>
        <p:blipFill>
          <a:blip r:embed="rId3"/>
          <a:stretch>
            <a:fillRect/>
          </a:stretch>
        </p:blipFill>
        <p:spPr>
          <a:xfrm>
            <a:off x="7793003" y="675621"/>
            <a:ext cx="4398999" cy="5782331"/>
          </a:xfrm>
          <a:prstGeom prst="rect">
            <a:avLst/>
          </a:prstGeom>
          <a:ln>
            <a:noFill/>
          </a:ln>
          <a:effectLst>
            <a:softEdge rad="112500"/>
          </a:effectLst>
        </p:spPr>
      </p:pic>
      <p:sp>
        <p:nvSpPr>
          <p:cNvPr id="6" name="TextBox 5">
            <a:extLst>
              <a:ext uri="{FF2B5EF4-FFF2-40B4-BE49-F238E27FC236}">
                <a16:creationId xmlns:a16="http://schemas.microsoft.com/office/drawing/2014/main" id="{7606083F-CCCA-AC47-9668-F78DC46F3F71}"/>
              </a:ext>
            </a:extLst>
          </p:cNvPr>
          <p:cNvSpPr txBox="1"/>
          <p:nvPr/>
        </p:nvSpPr>
        <p:spPr>
          <a:xfrm>
            <a:off x="2712383" y="1026338"/>
            <a:ext cx="4852020" cy="5431615"/>
          </a:xfrm>
          <a:prstGeom prst="rect">
            <a:avLst/>
          </a:prstGeom>
          <a:noFill/>
        </p:spPr>
        <p:txBody>
          <a:bodyPr wrap="square" rtlCol="0">
            <a:spAutoFit/>
          </a:bodyPr>
          <a:lstStyle/>
          <a:p>
            <a:pPr algn="just">
              <a:lnSpc>
                <a:spcPct val="200000"/>
              </a:lnSpc>
            </a:pPr>
            <a:r>
              <a:rPr lang="en-US" sz="1600" dirty="0">
                <a:sym typeface="Wingdings" pitchFamily="2" charset="2"/>
              </a:rPr>
              <a:t> </a:t>
            </a:r>
            <a:r>
              <a:rPr lang="en-US" sz="1600" dirty="0"/>
              <a:t>DNA strand denaturation </a:t>
            </a:r>
          </a:p>
          <a:p>
            <a:pPr>
              <a:lnSpc>
                <a:spcPct val="200000"/>
              </a:lnSpc>
            </a:pPr>
            <a:r>
              <a:rPr lang="en-US" sz="1600" dirty="0">
                <a:sym typeface="Wingdings" pitchFamily="2" charset="2"/>
              </a:rPr>
              <a:t> probe (which adds specificity and the advantage of real-time detection due to fluorophore addition) and FWD/REV primer binding </a:t>
            </a:r>
          </a:p>
          <a:p>
            <a:pPr algn="just">
              <a:lnSpc>
                <a:spcPct val="200000"/>
              </a:lnSpc>
            </a:pPr>
            <a:r>
              <a:rPr lang="en-US" sz="1600" dirty="0">
                <a:sym typeface="Wingdings" pitchFamily="2" charset="2"/>
              </a:rPr>
              <a:t> polymerase extension </a:t>
            </a:r>
          </a:p>
          <a:p>
            <a:pPr algn="just">
              <a:lnSpc>
                <a:spcPct val="200000"/>
              </a:lnSpc>
            </a:pPr>
            <a:r>
              <a:rPr lang="en-US" sz="1600" dirty="0">
                <a:sym typeface="Wingdings" pitchFamily="2" charset="2"/>
              </a:rPr>
              <a:t> cleavage of fluorophore </a:t>
            </a:r>
          </a:p>
          <a:p>
            <a:pPr marL="285737" indent="-285737" algn="just">
              <a:lnSpc>
                <a:spcPct val="200000"/>
              </a:lnSpc>
              <a:buFont typeface="Wingdings" pitchFamily="2" charset="2"/>
              <a:buChar char="à"/>
            </a:pPr>
            <a:r>
              <a:rPr lang="en-US" sz="1600" dirty="0">
                <a:sym typeface="Wingdings" pitchFamily="2" charset="2"/>
              </a:rPr>
              <a:t>accumulation of fluorescence </a:t>
            </a:r>
          </a:p>
          <a:p>
            <a:pPr marL="285737" indent="-285737" algn="just">
              <a:lnSpc>
                <a:spcPct val="200000"/>
              </a:lnSpc>
              <a:buFont typeface="Wingdings" pitchFamily="2" charset="2"/>
              <a:buChar char="à"/>
            </a:pPr>
            <a:r>
              <a:rPr lang="en-US" sz="1600" dirty="0">
                <a:sym typeface="Wingdings" pitchFamily="2" charset="2"/>
              </a:rPr>
              <a:t>crossing threshold detectable by laser </a:t>
            </a:r>
          </a:p>
          <a:p>
            <a:pPr marL="285737" indent="-285737" algn="just">
              <a:lnSpc>
                <a:spcPct val="200000"/>
              </a:lnSpc>
              <a:buFont typeface="Wingdings" pitchFamily="2" charset="2"/>
              <a:buChar char="à"/>
            </a:pPr>
            <a:r>
              <a:rPr lang="en-US" sz="1600" dirty="0">
                <a:sym typeface="Wingdings" pitchFamily="2" charset="2"/>
              </a:rPr>
              <a:t>software output as ‘cycle’ (C) where the signal can be quantitated (</a:t>
            </a:r>
            <a:r>
              <a:rPr lang="en-US" sz="1600" baseline="-25000" dirty="0">
                <a:sym typeface="Wingdings" pitchFamily="2" charset="2"/>
              </a:rPr>
              <a:t>q</a:t>
            </a:r>
            <a:r>
              <a:rPr lang="en-US" sz="1600" dirty="0">
                <a:sym typeface="Wingdings" pitchFamily="2" charset="2"/>
              </a:rPr>
              <a:t>) = </a:t>
            </a:r>
            <a:r>
              <a:rPr lang="en-US" sz="1600" dirty="0" err="1">
                <a:sym typeface="Wingdings" pitchFamily="2" charset="2"/>
              </a:rPr>
              <a:t>C</a:t>
            </a:r>
            <a:r>
              <a:rPr lang="en-US" sz="1600" baseline="-25000" dirty="0" err="1">
                <a:sym typeface="Wingdings" pitchFamily="2" charset="2"/>
              </a:rPr>
              <a:t>q</a:t>
            </a:r>
            <a:r>
              <a:rPr lang="en-US" sz="1600" baseline="-25000" dirty="0">
                <a:sym typeface="Wingdings" pitchFamily="2" charset="2"/>
              </a:rPr>
              <a:t> </a:t>
            </a:r>
            <a:r>
              <a:rPr lang="en-US" sz="1600" dirty="0">
                <a:sym typeface="Wingdings" pitchFamily="2" charset="2"/>
              </a:rPr>
              <a:t>value</a:t>
            </a:r>
          </a:p>
        </p:txBody>
      </p:sp>
      <p:sp>
        <p:nvSpPr>
          <p:cNvPr id="7" name="TextBox 6">
            <a:extLst>
              <a:ext uri="{FF2B5EF4-FFF2-40B4-BE49-F238E27FC236}">
                <a16:creationId xmlns:a16="http://schemas.microsoft.com/office/drawing/2014/main" id="{ABF2FA25-8925-D144-990E-22AAECF73D17}"/>
              </a:ext>
            </a:extLst>
          </p:cNvPr>
          <p:cNvSpPr txBox="1"/>
          <p:nvPr/>
        </p:nvSpPr>
        <p:spPr>
          <a:xfrm>
            <a:off x="8250205" y="6372940"/>
            <a:ext cx="6972300" cy="246221"/>
          </a:xfrm>
          <a:prstGeom prst="rect">
            <a:avLst/>
          </a:prstGeom>
          <a:noFill/>
        </p:spPr>
        <p:txBody>
          <a:bodyPr wrap="square" rtlCol="0">
            <a:spAutoFit/>
          </a:bodyPr>
          <a:lstStyle/>
          <a:p>
            <a:r>
              <a:rPr lang="en-US" sz="1000" u="sng" dirty="0">
                <a:hlinkClick r:id="rId4"/>
              </a:rPr>
              <a:t>https://pediaa.com/difference-between-pcr-and-qpcr/</a:t>
            </a:r>
            <a:endParaRPr lang="en-US" sz="1000" u="sng" dirty="0"/>
          </a:p>
        </p:txBody>
      </p:sp>
    </p:spTree>
    <p:extLst>
      <p:ext uri="{BB962C8B-B14F-4D97-AF65-F5344CB8AC3E}">
        <p14:creationId xmlns:p14="http://schemas.microsoft.com/office/powerpoint/2010/main" val="51519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1001AB-587A-AF49-A89E-6E66177B568D}"/>
              </a:ext>
            </a:extLst>
          </p:cNvPr>
          <p:cNvSpPr txBox="1"/>
          <p:nvPr/>
        </p:nvSpPr>
        <p:spPr>
          <a:xfrm>
            <a:off x="102870" y="165746"/>
            <a:ext cx="9448800" cy="954107"/>
          </a:xfrm>
          <a:prstGeom prst="rect">
            <a:avLst/>
          </a:prstGeom>
          <a:noFill/>
        </p:spPr>
        <p:txBody>
          <a:bodyPr wrap="square" rtlCol="0">
            <a:spAutoFit/>
          </a:bodyPr>
          <a:lstStyle/>
          <a:p>
            <a:r>
              <a:rPr lang="en-US" sz="2800" dirty="0"/>
              <a:t>Where qPCR ‘outsmarts’ Kato-Katz... </a:t>
            </a:r>
          </a:p>
          <a:p>
            <a:endParaRPr lang="en-US" sz="2800" dirty="0"/>
          </a:p>
        </p:txBody>
      </p:sp>
      <p:sp>
        <p:nvSpPr>
          <p:cNvPr id="3" name="TextBox 2">
            <a:extLst>
              <a:ext uri="{FF2B5EF4-FFF2-40B4-BE49-F238E27FC236}">
                <a16:creationId xmlns:a16="http://schemas.microsoft.com/office/drawing/2014/main" id="{0BED7E36-B061-2C49-9368-8F6E6FA76568}"/>
              </a:ext>
            </a:extLst>
          </p:cNvPr>
          <p:cNvSpPr txBox="1"/>
          <p:nvPr/>
        </p:nvSpPr>
        <p:spPr>
          <a:xfrm>
            <a:off x="2316480" y="1172813"/>
            <a:ext cx="6141720" cy="2985433"/>
          </a:xfrm>
          <a:prstGeom prst="rect">
            <a:avLst/>
          </a:prstGeom>
          <a:noFill/>
        </p:spPr>
        <p:txBody>
          <a:bodyPr wrap="square" rtlCol="0">
            <a:spAutoFit/>
          </a:bodyPr>
          <a:lstStyle/>
          <a:p>
            <a:pPr marL="285750" indent="-285750">
              <a:buFont typeface="Arial" panose="020B0604020202020204" pitchFamily="34" charset="0"/>
              <a:buChar char="•"/>
            </a:pPr>
            <a:r>
              <a:rPr lang="en-US" sz="2000" dirty="0"/>
              <a:t>Sensitivity (maximized)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Species-specificity (maximized)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User-related variability (minimized)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Throughput (maximized)</a:t>
            </a:r>
          </a:p>
          <a:p>
            <a:pPr lvl="8"/>
            <a:r>
              <a:rPr lang="en-US" sz="2000" i="1" dirty="0"/>
              <a:t>…to name a few</a:t>
            </a:r>
          </a:p>
          <a:p>
            <a:pPr marL="285750" indent="-28575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5D587BDA-5EB6-A14B-A433-D7CDAAB0CDE8}"/>
              </a:ext>
            </a:extLst>
          </p:cNvPr>
          <p:cNvSpPr txBox="1"/>
          <p:nvPr/>
        </p:nvSpPr>
        <p:spPr>
          <a:xfrm>
            <a:off x="2426970" y="4523118"/>
            <a:ext cx="7448550" cy="1754326"/>
          </a:xfrm>
          <a:prstGeom prst="rect">
            <a:avLst/>
          </a:prstGeom>
          <a:noFill/>
        </p:spPr>
        <p:txBody>
          <a:bodyPr wrap="square" rtlCol="0">
            <a:spAutoFit/>
          </a:bodyPr>
          <a:lstStyle/>
          <a:p>
            <a:r>
              <a:rPr lang="en-US" sz="3600" dirty="0"/>
              <a:t>…</a:t>
            </a:r>
            <a:r>
              <a:rPr lang="en-US" sz="2400" dirty="0"/>
              <a:t>and yet there is no health intervention or programmatic effort that recruits qPCR as the cornerstone diagnostic tool for assessing infection levels…  </a:t>
            </a:r>
          </a:p>
        </p:txBody>
      </p:sp>
      <p:sp>
        <p:nvSpPr>
          <p:cNvPr id="6" name="TextBox 5">
            <a:extLst>
              <a:ext uri="{FF2B5EF4-FFF2-40B4-BE49-F238E27FC236}">
                <a16:creationId xmlns:a16="http://schemas.microsoft.com/office/drawing/2014/main" id="{B570C7FE-253A-B748-B4B6-9090D6836224}"/>
              </a:ext>
            </a:extLst>
          </p:cNvPr>
          <p:cNvSpPr txBox="1"/>
          <p:nvPr/>
        </p:nvSpPr>
        <p:spPr>
          <a:xfrm>
            <a:off x="10267950" y="5954279"/>
            <a:ext cx="1924050" cy="646331"/>
          </a:xfrm>
          <a:prstGeom prst="rect">
            <a:avLst/>
          </a:prstGeom>
          <a:noFill/>
        </p:spPr>
        <p:txBody>
          <a:bodyPr wrap="square" rtlCol="0">
            <a:spAutoFit/>
          </a:bodyPr>
          <a:lstStyle/>
          <a:p>
            <a:r>
              <a:rPr lang="en-US" sz="3600" dirty="0"/>
              <a:t>WHY?</a:t>
            </a:r>
          </a:p>
        </p:txBody>
      </p:sp>
    </p:spTree>
    <p:extLst>
      <p:ext uri="{BB962C8B-B14F-4D97-AF65-F5344CB8AC3E}">
        <p14:creationId xmlns:p14="http://schemas.microsoft.com/office/powerpoint/2010/main" val="3398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046114E-195A-A141-A8F5-189691DA9ADC}"/>
              </a:ext>
            </a:extLst>
          </p:cNvPr>
          <p:cNvGraphicFramePr/>
          <p:nvPr>
            <p:extLst>
              <p:ext uri="{D42A27DB-BD31-4B8C-83A1-F6EECF244321}">
                <p14:modId xmlns:p14="http://schemas.microsoft.com/office/powerpoint/2010/main" val="3771844497"/>
              </p:ext>
            </p:extLst>
          </p:nvPr>
        </p:nvGraphicFramePr>
        <p:xfrm>
          <a:off x="1524907" y="328378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2438439-1C8E-374B-9189-5056AEEF55C9}"/>
              </a:ext>
            </a:extLst>
          </p:cNvPr>
          <p:cNvGraphicFramePr/>
          <p:nvPr>
            <p:extLst>
              <p:ext uri="{D42A27DB-BD31-4B8C-83A1-F6EECF244321}">
                <p14:modId xmlns:p14="http://schemas.microsoft.com/office/powerpoint/2010/main" val="1063989106"/>
              </p:ext>
            </p:extLst>
          </p:nvPr>
        </p:nvGraphicFramePr>
        <p:xfrm>
          <a:off x="1524908" y="1191129"/>
          <a:ext cx="6270171" cy="3924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524AC465-CA7B-D24A-A5B6-84E9C0FBEBD6}"/>
              </a:ext>
            </a:extLst>
          </p:cNvPr>
          <p:cNvSpPr txBox="1"/>
          <p:nvPr/>
        </p:nvSpPr>
        <p:spPr>
          <a:xfrm>
            <a:off x="318407" y="190502"/>
            <a:ext cx="9448800" cy="954107"/>
          </a:xfrm>
          <a:prstGeom prst="rect">
            <a:avLst/>
          </a:prstGeom>
          <a:noFill/>
        </p:spPr>
        <p:txBody>
          <a:bodyPr wrap="square" rtlCol="0">
            <a:spAutoFit/>
          </a:bodyPr>
          <a:lstStyle/>
          <a:p>
            <a:r>
              <a:rPr lang="en-US" sz="2800" dirty="0"/>
              <a:t>Where Kato-Katz still ‘outsmarts’ qPCR... </a:t>
            </a:r>
          </a:p>
          <a:p>
            <a:endParaRPr lang="en-US" sz="2800" dirty="0"/>
          </a:p>
        </p:txBody>
      </p:sp>
      <p:sp>
        <p:nvSpPr>
          <p:cNvPr id="10" name="TextBox 9">
            <a:extLst>
              <a:ext uri="{FF2B5EF4-FFF2-40B4-BE49-F238E27FC236}">
                <a16:creationId xmlns:a16="http://schemas.microsoft.com/office/drawing/2014/main" id="{7341BDA9-5FD3-784B-926D-72D1E9C458E9}"/>
              </a:ext>
            </a:extLst>
          </p:cNvPr>
          <p:cNvSpPr txBox="1"/>
          <p:nvPr/>
        </p:nvSpPr>
        <p:spPr>
          <a:xfrm>
            <a:off x="6179005" y="3283784"/>
            <a:ext cx="1504951" cy="523220"/>
          </a:xfrm>
          <a:prstGeom prst="rect">
            <a:avLst/>
          </a:prstGeom>
          <a:noFill/>
        </p:spPr>
        <p:txBody>
          <a:bodyPr wrap="square" rtlCol="0">
            <a:spAutoFit/>
          </a:bodyPr>
          <a:lstStyle/>
          <a:p>
            <a:r>
              <a:rPr lang="en-US" sz="2800" b="1" dirty="0"/>
              <a:t>qPCR </a:t>
            </a:r>
          </a:p>
        </p:txBody>
      </p:sp>
      <p:sp>
        <p:nvSpPr>
          <p:cNvPr id="11" name="TextBox 10">
            <a:extLst>
              <a:ext uri="{FF2B5EF4-FFF2-40B4-BE49-F238E27FC236}">
                <a16:creationId xmlns:a16="http://schemas.microsoft.com/office/drawing/2014/main" id="{E9C3D735-6685-0D4E-AD5B-FD9C8F134FE9}"/>
              </a:ext>
            </a:extLst>
          </p:cNvPr>
          <p:cNvSpPr txBox="1"/>
          <p:nvPr/>
        </p:nvSpPr>
        <p:spPr>
          <a:xfrm>
            <a:off x="9843410" y="5731507"/>
            <a:ext cx="2348593" cy="523220"/>
          </a:xfrm>
          <a:prstGeom prst="rect">
            <a:avLst/>
          </a:prstGeom>
          <a:noFill/>
        </p:spPr>
        <p:txBody>
          <a:bodyPr wrap="square" rtlCol="0">
            <a:spAutoFit/>
          </a:bodyPr>
          <a:lstStyle/>
          <a:p>
            <a:r>
              <a:rPr lang="en-US" sz="2800" b="1" dirty="0"/>
              <a:t>Microscopy</a:t>
            </a:r>
          </a:p>
        </p:txBody>
      </p:sp>
      <p:sp>
        <p:nvSpPr>
          <p:cNvPr id="25" name="Rectangle 24">
            <a:extLst>
              <a:ext uri="{FF2B5EF4-FFF2-40B4-BE49-F238E27FC236}">
                <a16:creationId xmlns:a16="http://schemas.microsoft.com/office/drawing/2014/main" id="{0FCAF892-C2A4-8B4D-AB9E-1B81854DD8F0}"/>
              </a:ext>
            </a:extLst>
          </p:cNvPr>
          <p:cNvSpPr/>
          <p:nvPr/>
        </p:nvSpPr>
        <p:spPr>
          <a:xfrm>
            <a:off x="7510917" y="2567996"/>
            <a:ext cx="4663168" cy="2117183"/>
          </a:xfrm>
          <a:prstGeom prst="rect">
            <a:avLst/>
          </a:prstGeom>
        </p:spPr>
        <p:txBody>
          <a:bodyPr wrap="square">
            <a:spAutoFit/>
          </a:bodyPr>
          <a:lstStyle/>
          <a:p>
            <a:pPr algn="ctr">
              <a:lnSpc>
                <a:spcPct val="150000"/>
              </a:lnSpc>
            </a:pPr>
            <a:r>
              <a:rPr lang="en-US" i="1" dirty="0">
                <a:solidFill>
                  <a:schemeClr val="bg1"/>
                </a:solidFill>
                <a:effectLst>
                  <a:glow rad="584200">
                    <a:schemeClr val="tx1">
                      <a:alpha val="40000"/>
                    </a:schemeClr>
                  </a:glow>
                </a:effectLst>
              </a:rPr>
              <a:t>In terms of correlating its output to worm load, microscopy is more ‘quantitative’ than qPCR as there are FEWER variables that cannot be controlled OR measured… </a:t>
            </a:r>
          </a:p>
        </p:txBody>
      </p:sp>
    </p:spTree>
    <p:extLst>
      <p:ext uri="{BB962C8B-B14F-4D97-AF65-F5344CB8AC3E}">
        <p14:creationId xmlns:p14="http://schemas.microsoft.com/office/powerpoint/2010/main" val="37475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4" grpId="0">
        <p:bldAsOne/>
      </p:bldGraphic>
      <p:bldP spid="10" grpId="0"/>
      <p:bldP spid="11"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182BF-3594-674E-A27C-32E099955716}"/>
              </a:ext>
            </a:extLst>
          </p:cNvPr>
          <p:cNvSpPr txBox="1"/>
          <p:nvPr/>
        </p:nvSpPr>
        <p:spPr>
          <a:xfrm>
            <a:off x="8362951" y="6211671"/>
            <a:ext cx="9505951" cy="646331"/>
          </a:xfrm>
          <a:prstGeom prst="rect">
            <a:avLst/>
          </a:prstGeom>
          <a:noFill/>
        </p:spPr>
        <p:txBody>
          <a:bodyPr wrap="square" rtlCol="0">
            <a:spAutoFit/>
          </a:bodyPr>
          <a:lstStyle/>
          <a:p>
            <a:r>
              <a:rPr lang="en-US" sz="3600" dirty="0"/>
              <a:t>…or can they?</a:t>
            </a:r>
          </a:p>
        </p:txBody>
      </p:sp>
    </p:spTree>
    <p:extLst>
      <p:ext uri="{BB962C8B-B14F-4D97-AF65-F5344CB8AC3E}">
        <p14:creationId xmlns:p14="http://schemas.microsoft.com/office/powerpoint/2010/main" val="5513167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AD2F25A2-8DE3-9446-A14A-864C3A449DE1}"/>
              </a:ext>
            </a:extLst>
          </p:cNvPr>
          <p:cNvGraphicFramePr/>
          <p:nvPr>
            <p:extLst>
              <p:ext uri="{D42A27DB-BD31-4B8C-83A1-F6EECF244321}">
                <p14:modId xmlns:p14="http://schemas.microsoft.com/office/powerpoint/2010/main" val="315830639"/>
              </p:ext>
            </p:extLst>
          </p:nvPr>
        </p:nvGraphicFramePr>
        <p:xfrm>
          <a:off x="1863725" y="1"/>
          <a:ext cx="4232275" cy="2080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6AAD24C-5B42-564C-965F-AB7649D117DA}"/>
              </a:ext>
            </a:extLst>
          </p:cNvPr>
          <p:cNvSpPr txBox="1"/>
          <p:nvPr/>
        </p:nvSpPr>
        <p:spPr>
          <a:xfrm>
            <a:off x="6626227" y="427470"/>
            <a:ext cx="5448300" cy="2554545"/>
          </a:xfrm>
          <a:prstGeom prst="rect">
            <a:avLst/>
          </a:prstGeom>
          <a:noFill/>
        </p:spPr>
        <p:txBody>
          <a:bodyPr wrap="square" rtlCol="0">
            <a:spAutoFit/>
          </a:bodyPr>
          <a:lstStyle/>
          <a:p>
            <a:pPr marL="342882" indent="-342882">
              <a:buFont typeface="Wingdings" pitchFamily="2" charset="2"/>
              <a:buChar char="§"/>
            </a:pPr>
            <a:r>
              <a:rPr lang="en-US" sz="1600" dirty="0"/>
              <a:t>Sufficient homogenization of stool is essential </a:t>
            </a:r>
          </a:p>
          <a:p>
            <a:pPr marL="800060" lvl="1" indent="-342882">
              <a:buFont typeface="Wingdings" pitchFamily="2" charset="2"/>
              <a:buChar char="§"/>
            </a:pPr>
            <a:r>
              <a:rPr lang="en-US" sz="1600" dirty="0"/>
              <a:t>homogenizers come to the rescue</a:t>
            </a:r>
          </a:p>
          <a:p>
            <a:pPr marL="342882" indent="-342882">
              <a:buFont typeface="Wingdings" pitchFamily="2" charset="2"/>
              <a:buChar char="§"/>
            </a:pPr>
            <a:endParaRPr lang="en-US" sz="1600" dirty="0"/>
          </a:p>
          <a:p>
            <a:pPr marL="342882" indent="-342882">
              <a:buFont typeface="Wingdings" pitchFamily="2" charset="2"/>
              <a:buChar char="§"/>
            </a:pPr>
            <a:r>
              <a:rPr lang="en-US" sz="1600" dirty="0"/>
              <a:t>Only a tiny volume (50-250mg) is used from the entire sample (2-5g) collected </a:t>
            </a:r>
          </a:p>
          <a:p>
            <a:pPr marL="800060" lvl="1" indent="-342882">
              <a:buFont typeface="Wingdings" pitchFamily="2" charset="2"/>
              <a:buChar char="§"/>
            </a:pPr>
            <a:r>
              <a:rPr lang="en-US" sz="1600" dirty="0"/>
              <a:t>still PCR way more sensitive than microscopy</a:t>
            </a:r>
          </a:p>
          <a:p>
            <a:pPr lvl="1"/>
            <a:endParaRPr lang="en-US" sz="1600" dirty="0"/>
          </a:p>
          <a:p>
            <a:pPr marL="342882" indent="-342882">
              <a:buFont typeface="Wingdings" pitchFamily="2" charset="2"/>
              <a:buChar char="§"/>
            </a:pPr>
            <a:r>
              <a:rPr lang="en-US" sz="1600" dirty="0"/>
              <a:t>DNA recovery from stool can be as little as  30 % !! </a:t>
            </a:r>
          </a:p>
          <a:p>
            <a:pPr marL="800060" lvl="1" indent="-342882">
              <a:buFont typeface="Wingdings" pitchFamily="2" charset="2"/>
              <a:buChar char="§"/>
            </a:pPr>
            <a:r>
              <a:rPr lang="en-US" sz="1600" dirty="0"/>
              <a:t>use of internal extraction control</a:t>
            </a:r>
          </a:p>
          <a:p>
            <a:pPr marL="800060" lvl="1" indent="-342882">
              <a:buFont typeface="Wingdings" pitchFamily="2" charset="2"/>
              <a:buChar char="§"/>
            </a:pPr>
            <a:endParaRPr lang="en-US" sz="1600" dirty="0"/>
          </a:p>
        </p:txBody>
      </p:sp>
      <p:graphicFrame>
        <p:nvGraphicFramePr>
          <p:cNvPr id="19" name="Diagram 18">
            <a:extLst>
              <a:ext uri="{FF2B5EF4-FFF2-40B4-BE49-F238E27FC236}">
                <a16:creationId xmlns:a16="http://schemas.microsoft.com/office/drawing/2014/main" id="{C4AC305B-10CD-B946-BD5F-E62DA5F4CC55}"/>
              </a:ext>
            </a:extLst>
          </p:cNvPr>
          <p:cNvGraphicFramePr/>
          <p:nvPr>
            <p:extLst>
              <p:ext uri="{D42A27DB-BD31-4B8C-83A1-F6EECF244321}">
                <p14:modId xmlns:p14="http://schemas.microsoft.com/office/powerpoint/2010/main" val="388703448"/>
              </p:ext>
            </p:extLst>
          </p:nvPr>
        </p:nvGraphicFramePr>
        <p:xfrm>
          <a:off x="6743701" y="2388660"/>
          <a:ext cx="4232275" cy="20806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Box 19">
            <a:extLst>
              <a:ext uri="{FF2B5EF4-FFF2-40B4-BE49-F238E27FC236}">
                <a16:creationId xmlns:a16="http://schemas.microsoft.com/office/drawing/2014/main" id="{EA164B4C-C0B7-7D4E-8EC5-EA385EF9D533}"/>
              </a:ext>
            </a:extLst>
          </p:cNvPr>
          <p:cNvSpPr txBox="1"/>
          <p:nvPr/>
        </p:nvSpPr>
        <p:spPr>
          <a:xfrm>
            <a:off x="1657348" y="1266592"/>
            <a:ext cx="4762500" cy="4108112"/>
          </a:xfrm>
          <a:prstGeom prst="rect">
            <a:avLst/>
          </a:prstGeom>
          <a:noFill/>
        </p:spPr>
        <p:txBody>
          <a:bodyPr wrap="square" rtlCol="0">
            <a:spAutoFit/>
          </a:bodyPr>
          <a:lstStyle/>
          <a:p>
            <a:pPr>
              <a:lnSpc>
                <a:spcPct val="150000"/>
              </a:lnSpc>
            </a:pPr>
            <a:endParaRPr lang="en-US" sz="1600" dirty="0"/>
          </a:p>
          <a:p>
            <a:pPr marL="342882" indent="-342882">
              <a:lnSpc>
                <a:spcPct val="150000"/>
              </a:lnSpc>
              <a:buFont typeface="Wingdings" pitchFamily="2" charset="2"/>
              <a:buChar char="§"/>
            </a:pPr>
            <a:r>
              <a:rPr lang="en-US" sz="1600" dirty="0"/>
              <a:t>Target DNA present is doubled after every cycle (assuming 100% efficiency (E) of qPCR)</a:t>
            </a:r>
          </a:p>
          <a:p>
            <a:pPr marL="342882" indent="-342882">
              <a:lnSpc>
                <a:spcPct val="150000"/>
              </a:lnSpc>
              <a:buFont typeface="Wingdings" pitchFamily="2" charset="2"/>
              <a:buChar char="§"/>
            </a:pPr>
            <a:r>
              <a:rPr lang="en-US" sz="1600" dirty="0"/>
              <a:t>100% E is almost NEVER achieved (temperature variation, inhibition present, reagent exhaustion)</a:t>
            </a:r>
          </a:p>
          <a:p>
            <a:pPr marL="342882" indent="-342882">
              <a:lnSpc>
                <a:spcPct val="150000"/>
              </a:lnSpc>
              <a:buFont typeface="Wingdings" pitchFamily="2" charset="2"/>
              <a:buChar char="§"/>
            </a:pPr>
            <a:r>
              <a:rPr lang="en-US" sz="1600" dirty="0"/>
              <a:t>E is routinely calculated based on titration of purified standards (by linear regression)</a:t>
            </a:r>
          </a:p>
          <a:p>
            <a:pPr marL="342882" indent="-342882">
              <a:lnSpc>
                <a:spcPct val="150000"/>
              </a:lnSpc>
              <a:buFont typeface="Wingdings" pitchFamily="2" charset="2"/>
              <a:buChar char="§"/>
            </a:pPr>
            <a:r>
              <a:rPr lang="en-US" sz="1600" dirty="0"/>
              <a:t>E is also important in accurately calculating how much target is present</a:t>
            </a:r>
          </a:p>
        </p:txBody>
      </p:sp>
      <p:graphicFrame>
        <p:nvGraphicFramePr>
          <p:cNvPr id="21" name="Diagram 20">
            <a:extLst>
              <a:ext uri="{FF2B5EF4-FFF2-40B4-BE49-F238E27FC236}">
                <a16:creationId xmlns:a16="http://schemas.microsoft.com/office/drawing/2014/main" id="{C97D2059-F996-AF4B-9CF7-F2BAC8B5E679}"/>
              </a:ext>
            </a:extLst>
          </p:cNvPr>
          <p:cNvGraphicFramePr/>
          <p:nvPr>
            <p:extLst>
              <p:ext uri="{D42A27DB-BD31-4B8C-83A1-F6EECF244321}">
                <p14:modId xmlns:p14="http://schemas.microsoft.com/office/powerpoint/2010/main" val="2602417082"/>
              </p:ext>
            </p:extLst>
          </p:nvPr>
        </p:nvGraphicFramePr>
        <p:xfrm>
          <a:off x="1922461" y="5044017"/>
          <a:ext cx="4232275" cy="208068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4" name="Picture 23">
            <a:extLst>
              <a:ext uri="{FF2B5EF4-FFF2-40B4-BE49-F238E27FC236}">
                <a16:creationId xmlns:a16="http://schemas.microsoft.com/office/drawing/2014/main" id="{326CBB6A-E868-284E-A38F-E224ABFCED1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64476" y="4179359"/>
            <a:ext cx="2692353" cy="2545292"/>
          </a:xfrm>
          <a:prstGeom prst="rect">
            <a:avLst/>
          </a:prstGeom>
        </p:spPr>
      </p:pic>
    </p:spTree>
    <p:extLst>
      <p:ext uri="{BB962C8B-B14F-4D97-AF65-F5344CB8AC3E}">
        <p14:creationId xmlns:p14="http://schemas.microsoft.com/office/powerpoint/2010/main" val="18996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8" grpId="0"/>
      <p:bldGraphic spid="19" grpId="0">
        <p:bldAsOne/>
      </p:bldGraphic>
      <p:bldP spid="20" grpId="0"/>
      <p:bldGraphic spid="2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439B9E-34B4-4C4A-81A2-AFB706D818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2072" y="0"/>
            <a:ext cx="7309928" cy="6724650"/>
          </a:xfrm>
          <a:prstGeom prst="rect">
            <a:avLst/>
          </a:prstGeom>
        </p:spPr>
      </p:pic>
      <p:sp>
        <p:nvSpPr>
          <p:cNvPr id="5" name="Rectangle 4">
            <a:extLst>
              <a:ext uri="{FF2B5EF4-FFF2-40B4-BE49-F238E27FC236}">
                <a16:creationId xmlns:a16="http://schemas.microsoft.com/office/drawing/2014/main" id="{4267A9FA-4090-5D4D-B4F1-520A326DFBA0}"/>
              </a:ext>
            </a:extLst>
          </p:cNvPr>
          <p:cNvSpPr/>
          <p:nvPr/>
        </p:nvSpPr>
        <p:spPr>
          <a:xfrm>
            <a:off x="133349" y="2113607"/>
            <a:ext cx="5124451" cy="2630785"/>
          </a:xfrm>
          <a:prstGeom prst="rect">
            <a:avLst/>
          </a:prstGeom>
        </p:spPr>
        <p:txBody>
          <a:bodyPr wrap="square">
            <a:spAutoFit/>
          </a:bodyPr>
          <a:lstStyle/>
          <a:p>
            <a:pPr marL="285750" indent="-285750">
              <a:lnSpc>
                <a:spcPct val="150000"/>
              </a:lnSpc>
              <a:buFont typeface="Wingdings" pitchFamily="2" charset="2"/>
              <a:buChar char="§"/>
            </a:pPr>
            <a:r>
              <a:rPr lang="en-US" sz="1600" dirty="0"/>
              <a:t> Cell number/ STH egg, varies (b, c)</a:t>
            </a:r>
          </a:p>
          <a:p>
            <a:pPr marL="342882" indent="-342882">
              <a:lnSpc>
                <a:spcPct val="150000"/>
              </a:lnSpc>
              <a:buFont typeface="Wingdings" pitchFamily="2" charset="2"/>
              <a:buChar char="§"/>
            </a:pPr>
            <a:r>
              <a:rPr lang="en-US" sz="1600" dirty="0"/>
              <a:t>qPCR target copy number/ haploid genome MAY vary (?) </a:t>
            </a:r>
          </a:p>
          <a:p>
            <a:pPr marL="342882" indent="-342882">
              <a:lnSpc>
                <a:spcPct val="150000"/>
              </a:lnSpc>
              <a:buFont typeface="Wingdings" pitchFamily="2" charset="2"/>
              <a:buChar char="§"/>
            </a:pPr>
            <a:r>
              <a:rPr lang="en-US" sz="1600" dirty="0"/>
              <a:t>Presence/pattern of target (if repeat-based) VARIES TOO (d, e)</a:t>
            </a:r>
          </a:p>
          <a:p>
            <a:pPr marL="342882" indent="-342882">
              <a:lnSpc>
                <a:spcPct val="150000"/>
              </a:lnSpc>
              <a:buFont typeface="Wingdings" pitchFamily="2" charset="2"/>
              <a:buChar char="§"/>
            </a:pPr>
            <a:r>
              <a:rPr lang="en-US" sz="1600" dirty="0"/>
              <a:t>Presence of ‘free’ DNA found in stool remains UNKNOWN</a:t>
            </a:r>
          </a:p>
        </p:txBody>
      </p:sp>
      <p:sp>
        <p:nvSpPr>
          <p:cNvPr id="6" name="TextBox 5">
            <a:extLst>
              <a:ext uri="{FF2B5EF4-FFF2-40B4-BE49-F238E27FC236}">
                <a16:creationId xmlns:a16="http://schemas.microsoft.com/office/drawing/2014/main" id="{DACA9C57-52F6-F443-9078-791A5F94D317}"/>
              </a:ext>
            </a:extLst>
          </p:cNvPr>
          <p:cNvSpPr txBox="1"/>
          <p:nvPr/>
        </p:nvSpPr>
        <p:spPr>
          <a:xfrm>
            <a:off x="3056505" y="6593845"/>
            <a:ext cx="2315595" cy="261610"/>
          </a:xfrm>
          <a:prstGeom prst="rect">
            <a:avLst/>
          </a:prstGeom>
          <a:noFill/>
        </p:spPr>
        <p:txBody>
          <a:bodyPr wrap="square" rtlCol="0">
            <a:spAutoFit/>
          </a:bodyPr>
          <a:lstStyle/>
          <a:p>
            <a:r>
              <a:rPr lang="en-US" sz="1100" dirty="0"/>
              <a:t>Papaiakovou M., et al., 2019</a:t>
            </a:r>
          </a:p>
        </p:txBody>
      </p:sp>
      <p:sp>
        <p:nvSpPr>
          <p:cNvPr id="7" name="TextBox 6">
            <a:extLst>
              <a:ext uri="{FF2B5EF4-FFF2-40B4-BE49-F238E27FC236}">
                <a16:creationId xmlns:a16="http://schemas.microsoft.com/office/drawing/2014/main" id="{C3D4838F-4287-6B44-B085-9A215E9D1009}"/>
              </a:ext>
            </a:extLst>
          </p:cNvPr>
          <p:cNvSpPr txBox="1"/>
          <p:nvPr/>
        </p:nvSpPr>
        <p:spPr>
          <a:xfrm flipH="1">
            <a:off x="133349" y="95250"/>
            <a:ext cx="4629150" cy="584775"/>
          </a:xfrm>
          <a:prstGeom prst="rect">
            <a:avLst/>
          </a:prstGeom>
          <a:noFill/>
        </p:spPr>
        <p:txBody>
          <a:bodyPr wrap="square" rtlCol="0">
            <a:spAutoFit/>
          </a:bodyPr>
          <a:lstStyle/>
          <a:p>
            <a:r>
              <a:rPr lang="en-US" sz="3200" b="1" dirty="0">
                <a:solidFill>
                  <a:srgbClr val="7030A0"/>
                </a:solidFill>
              </a:rPr>
              <a:t>Sources of variability</a:t>
            </a:r>
          </a:p>
        </p:txBody>
      </p:sp>
    </p:spTree>
    <p:extLst>
      <p:ext uri="{BB962C8B-B14F-4D97-AF65-F5344CB8AC3E}">
        <p14:creationId xmlns:p14="http://schemas.microsoft.com/office/powerpoint/2010/main" val="906655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8CAA7F-84EF-EF46-9E30-261ACCDF9C8A}"/>
              </a:ext>
            </a:extLst>
          </p:cNvPr>
          <p:cNvSpPr txBox="1"/>
          <p:nvPr/>
        </p:nvSpPr>
        <p:spPr>
          <a:xfrm flipH="1">
            <a:off x="193136" y="82386"/>
            <a:ext cx="4629150" cy="584775"/>
          </a:xfrm>
          <a:prstGeom prst="rect">
            <a:avLst/>
          </a:prstGeom>
          <a:noFill/>
        </p:spPr>
        <p:txBody>
          <a:bodyPr wrap="square" rtlCol="0">
            <a:spAutoFit/>
          </a:bodyPr>
          <a:lstStyle/>
          <a:p>
            <a:r>
              <a:rPr lang="en-US" sz="3200" b="1" dirty="0">
                <a:solidFill>
                  <a:srgbClr val="7030A0"/>
                </a:solidFill>
              </a:rPr>
              <a:t>Pointy Qs remaining</a:t>
            </a:r>
          </a:p>
        </p:txBody>
      </p:sp>
      <p:sp>
        <p:nvSpPr>
          <p:cNvPr id="9" name="Rectangle 8">
            <a:extLst>
              <a:ext uri="{FF2B5EF4-FFF2-40B4-BE49-F238E27FC236}">
                <a16:creationId xmlns:a16="http://schemas.microsoft.com/office/drawing/2014/main" id="{3511D3CF-785C-F247-9E1A-D467C8D0E41B}"/>
              </a:ext>
            </a:extLst>
          </p:cNvPr>
          <p:cNvSpPr/>
          <p:nvPr/>
        </p:nvSpPr>
        <p:spPr>
          <a:xfrm>
            <a:off x="380998" y="1084532"/>
            <a:ext cx="4629151" cy="632410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Does presence equal infection? (especially when using qPCR with environmental sampling?)</a:t>
            </a:r>
          </a:p>
          <a:p>
            <a:pPr marL="285750" indent="-285750">
              <a:lnSpc>
                <a:spcPct val="150000"/>
              </a:lnSpc>
              <a:buFont typeface="Arial" panose="020B0604020202020204" pitchFamily="34" charset="0"/>
              <a:buChar char="•"/>
            </a:pPr>
            <a:r>
              <a:rPr lang="en-US" sz="1600" dirty="0"/>
              <a:t>What does the presence of ‘4,000 target copies’ in your sample tell you biologically? </a:t>
            </a:r>
          </a:p>
          <a:p>
            <a:pPr marL="285750" indent="-285750">
              <a:lnSpc>
                <a:spcPct val="150000"/>
              </a:lnSpc>
              <a:buFont typeface="Arial" panose="020B0604020202020204" pitchFamily="34" charset="0"/>
              <a:buChar char="•"/>
            </a:pPr>
            <a:r>
              <a:rPr lang="en-US" sz="1600" dirty="0"/>
              <a:t>How many times is your target present in an haploid genome?</a:t>
            </a:r>
          </a:p>
          <a:p>
            <a:pPr marL="285750" indent="-285750">
              <a:lnSpc>
                <a:spcPct val="150000"/>
              </a:lnSpc>
              <a:buFont typeface="Arial" panose="020B0604020202020204" pitchFamily="34" charset="0"/>
              <a:buChar char="•"/>
            </a:pPr>
            <a:r>
              <a:rPr lang="en-US" sz="1600" dirty="0"/>
              <a:t>How do you translate qPCR to level of infection (</a:t>
            </a:r>
            <a:r>
              <a:rPr lang="en-US" sz="1600" dirty="0" err="1"/>
              <a:t>C</a:t>
            </a:r>
            <a:r>
              <a:rPr lang="en-US" sz="1600" baseline="-25000" dirty="0" err="1"/>
              <a:t>q</a:t>
            </a:r>
            <a:r>
              <a:rPr lang="en-US" sz="1600" dirty="0"/>
              <a:t> values/copy numbers to egg number)?</a:t>
            </a:r>
          </a:p>
          <a:p>
            <a:pPr marL="285750" indent="-285750">
              <a:lnSpc>
                <a:spcPct val="150000"/>
              </a:lnSpc>
              <a:buFont typeface="Arial" panose="020B0604020202020204" pitchFamily="34" charset="0"/>
              <a:buChar char="•"/>
            </a:pPr>
            <a:r>
              <a:rPr lang="en-US" sz="1600" dirty="0"/>
              <a:t>How do you account for the DNA loss during the DNA extraction?</a:t>
            </a:r>
          </a:p>
          <a:p>
            <a:pPr marL="285750" indent="-285750">
              <a:lnSpc>
                <a:spcPct val="150000"/>
              </a:lnSpc>
              <a:buFont typeface="Arial" panose="020B0604020202020204" pitchFamily="34" charset="0"/>
              <a:buChar char="•"/>
            </a:pPr>
            <a:r>
              <a:rPr lang="en-US" sz="1600" dirty="0"/>
              <a:t>Is it worth investing in?</a:t>
            </a:r>
          </a:p>
          <a:p>
            <a:pPr>
              <a:lnSpc>
                <a:spcPct val="150000"/>
              </a:lnSpc>
            </a:pPr>
            <a:endParaRPr lang="en-US" sz="1600" dirty="0"/>
          </a:p>
          <a:p>
            <a:pPr>
              <a:lnSpc>
                <a:spcPct val="150000"/>
              </a:lnSpc>
            </a:pPr>
            <a:endParaRPr lang="en-US" sz="1600" dirty="0"/>
          </a:p>
          <a:p>
            <a:pPr>
              <a:lnSpc>
                <a:spcPct val="150000"/>
              </a:lnSpc>
            </a:pPr>
            <a:endParaRPr lang="en-US" sz="1600" dirty="0"/>
          </a:p>
        </p:txBody>
      </p:sp>
      <p:pic>
        <p:nvPicPr>
          <p:cNvPr id="2" name="Picture 1">
            <a:extLst>
              <a:ext uri="{FF2B5EF4-FFF2-40B4-BE49-F238E27FC236}">
                <a16:creationId xmlns:a16="http://schemas.microsoft.com/office/drawing/2014/main" id="{E4439B9E-34B4-4C4A-81A2-AFB706D818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2072" y="0"/>
            <a:ext cx="7309928" cy="6724650"/>
          </a:xfrm>
          <a:prstGeom prst="rect">
            <a:avLst/>
          </a:prstGeom>
        </p:spPr>
      </p:pic>
      <p:sp>
        <p:nvSpPr>
          <p:cNvPr id="6" name="TextBox 5">
            <a:extLst>
              <a:ext uri="{FF2B5EF4-FFF2-40B4-BE49-F238E27FC236}">
                <a16:creationId xmlns:a16="http://schemas.microsoft.com/office/drawing/2014/main" id="{DACA9C57-52F6-F443-9078-791A5F94D317}"/>
              </a:ext>
            </a:extLst>
          </p:cNvPr>
          <p:cNvSpPr txBox="1"/>
          <p:nvPr/>
        </p:nvSpPr>
        <p:spPr>
          <a:xfrm>
            <a:off x="3056505" y="6593845"/>
            <a:ext cx="2315595" cy="261610"/>
          </a:xfrm>
          <a:prstGeom prst="rect">
            <a:avLst/>
          </a:prstGeom>
          <a:noFill/>
        </p:spPr>
        <p:txBody>
          <a:bodyPr wrap="square" rtlCol="0">
            <a:spAutoFit/>
          </a:bodyPr>
          <a:lstStyle/>
          <a:p>
            <a:r>
              <a:rPr lang="en-US" sz="1100" dirty="0"/>
              <a:t>Papaiakovou M., et al., 2019</a:t>
            </a:r>
          </a:p>
        </p:txBody>
      </p:sp>
    </p:spTree>
    <p:extLst>
      <p:ext uri="{BB962C8B-B14F-4D97-AF65-F5344CB8AC3E}">
        <p14:creationId xmlns:p14="http://schemas.microsoft.com/office/powerpoint/2010/main" val="332459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B57E3-BDC3-7B4E-940C-57BDB923C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947944" cy="6858000"/>
          </a:xfrm>
          <a:prstGeom prst="rect">
            <a:avLst/>
          </a:prstGeom>
        </p:spPr>
      </p:pic>
      <p:sp>
        <p:nvSpPr>
          <p:cNvPr id="5" name="TextBox 4">
            <a:extLst>
              <a:ext uri="{FF2B5EF4-FFF2-40B4-BE49-F238E27FC236}">
                <a16:creationId xmlns:a16="http://schemas.microsoft.com/office/drawing/2014/main" id="{F97572E7-50DF-214A-8AB0-6259D9AC422D}"/>
              </a:ext>
            </a:extLst>
          </p:cNvPr>
          <p:cNvSpPr txBox="1"/>
          <p:nvPr/>
        </p:nvSpPr>
        <p:spPr>
          <a:xfrm>
            <a:off x="933449" y="457200"/>
            <a:ext cx="6953251" cy="523220"/>
          </a:xfrm>
          <a:prstGeom prst="rect">
            <a:avLst/>
          </a:prstGeom>
          <a:noFill/>
        </p:spPr>
        <p:txBody>
          <a:bodyPr wrap="square" rtlCol="0">
            <a:spAutoFit/>
          </a:bodyPr>
          <a:lstStyle/>
          <a:p>
            <a:r>
              <a:rPr lang="en-US" sz="2800" b="1" dirty="0">
                <a:solidFill>
                  <a:schemeClr val="accent1"/>
                </a:solidFill>
              </a:rPr>
              <a:t>More details… </a:t>
            </a:r>
          </a:p>
        </p:txBody>
      </p:sp>
    </p:spTree>
    <p:extLst>
      <p:ext uri="{BB962C8B-B14F-4D97-AF65-F5344CB8AC3E}">
        <p14:creationId xmlns:p14="http://schemas.microsoft.com/office/powerpoint/2010/main" val="177048428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1273</TotalTime>
  <Words>722</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Papaiakovou</dc:creator>
  <cp:lastModifiedBy>francis peel</cp:lastModifiedBy>
  <cp:revision>67</cp:revision>
  <dcterms:created xsi:type="dcterms:W3CDTF">2019-06-04T14:29:54Z</dcterms:created>
  <dcterms:modified xsi:type="dcterms:W3CDTF">2019-06-14T13:25:14Z</dcterms:modified>
</cp:coreProperties>
</file>