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39"/>
  </p:notesMasterIdLst>
  <p:sldIdLst>
    <p:sldId id="256" r:id="rId5"/>
    <p:sldId id="518" r:id="rId6"/>
    <p:sldId id="257" r:id="rId7"/>
    <p:sldId id="498" r:id="rId8"/>
    <p:sldId id="499" r:id="rId9"/>
    <p:sldId id="391" r:id="rId10"/>
    <p:sldId id="519" r:id="rId11"/>
    <p:sldId id="505" r:id="rId12"/>
    <p:sldId id="538" r:id="rId13"/>
    <p:sldId id="497" r:id="rId14"/>
    <p:sldId id="506" r:id="rId15"/>
    <p:sldId id="520" r:id="rId16"/>
    <p:sldId id="521" r:id="rId17"/>
    <p:sldId id="523" r:id="rId18"/>
    <p:sldId id="533" r:id="rId19"/>
    <p:sldId id="539" r:id="rId20"/>
    <p:sldId id="534" r:id="rId21"/>
    <p:sldId id="535" r:id="rId22"/>
    <p:sldId id="536" r:id="rId23"/>
    <p:sldId id="540" r:id="rId24"/>
    <p:sldId id="524" r:id="rId25"/>
    <p:sldId id="525" r:id="rId26"/>
    <p:sldId id="526" r:id="rId27"/>
    <p:sldId id="298" r:id="rId28"/>
    <p:sldId id="527" r:id="rId29"/>
    <p:sldId id="528" r:id="rId30"/>
    <p:sldId id="529" r:id="rId31"/>
    <p:sldId id="530" r:id="rId32"/>
    <p:sldId id="541" r:id="rId33"/>
    <p:sldId id="542" r:id="rId34"/>
    <p:sldId id="543" r:id="rId35"/>
    <p:sldId id="544" r:id="rId36"/>
    <p:sldId id="545" r:id="rId37"/>
    <p:sldId id="494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7" autoAdjust="0"/>
    <p:restoredTop sz="77611" autoAdjust="0"/>
  </p:normalViewPr>
  <p:slideViewPr>
    <p:cSldViewPr snapToGrid="0" snapToObjects="1">
      <p:cViewPr varScale="1">
        <p:scale>
          <a:sx n="66" d="100"/>
          <a:sy n="66" d="100"/>
        </p:scale>
        <p:origin x="181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bonw:Documents:SCORE%20Xenomonitoring:Zanzibar%20Xenomonitoring%20:Zanzibar%20Oct-Nov%202016:Workbook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660066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Kinyasini</c:v>
                </c:pt>
                <c:pt idx="1">
                  <c:v>Kizimbani</c:v>
                </c:pt>
                <c:pt idx="2">
                  <c:v>Chambani</c:v>
                </c:pt>
                <c:pt idx="3">
                  <c:v>Uwandani</c:v>
                </c:pt>
                <c:pt idx="4">
                  <c:v>Wambaa</c:v>
                </c:pt>
                <c:pt idx="5">
                  <c:v>Wawi</c:v>
                </c:pt>
                <c:pt idx="6">
                  <c:v>Ole</c:v>
                </c:pt>
                <c:pt idx="7">
                  <c:v>Matale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27</c:v>
                </c:pt>
                <c:pt idx="1">
                  <c:v>29</c:v>
                </c:pt>
                <c:pt idx="2">
                  <c:v>22</c:v>
                </c:pt>
                <c:pt idx="3">
                  <c:v>22</c:v>
                </c:pt>
                <c:pt idx="4">
                  <c:v>5</c:v>
                </c:pt>
                <c:pt idx="5">
                  <c:v>2</c:v>
                </c:pt>
                <c:pt idx="6">
                  <c:v>4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5C-194B-BD6C-6CBFDA808C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Kinyasini</c:v>
                </c:pt>
                <c:pt idx="1">
                  <c:v>Kizimbani</c:v>
                </c:pt>
                <c:pt idx="2">
                  <c:v>Chambani</c:v>
                </c:pt>
                <c:pt idx="3">
                  <c:v>Uwandani</c:v>
                </c:pt>
                <c:pt idx="4">
                  <c:v>Wambaa</c:v>
                </c:pt>
                <c:pt idx="5">
                  <c:v>Wawi</c:v>
                </c:pt>
                <c:pt idx="6">
                  <c:v>Ole</c:v>
                </c:pt>
                <c:pt idx="7">
                  <c:v>Matale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25</c:v>
                </c:pt>
                <c:pt idx="1">
                  <c:v>21</c:v>
                </c:pt>
                <c:pt idx="2">
                  <c:v>21</c:v>
                </c:pt>
                <c:pt idx="3">
                  <c:v>24</c:v>
                </c:pt>
                <c:pt idx="4">
                  <c:v>6</c:v>
                </c:pt>
                <c:pt idx="5">
                  <c:v>3</c:v>
                </c:pt>
                <c:pt idx="6">
                  <c:v>3</c:v>
                </c:pt>
                <c:pt idx="7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5C-194B-BD6C-6CBFDA808C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Kinyasini</c:v>
                </c:pt>
                <c:pt idx="1">
                  <c:v>Kizimbani</c:v>
                </c:pt>
                <c:pt idx="2">
                  <c:v>Chambani</c:v>
                </c:pt>
                <c:pt idx="3">
                  <c:v>Uwandani</c:v>
                </c:pt>
                <c:pt idx="4">
                  <c:v>Wambaa</c:v>
                </c:pt>
                <c:pt idx="5">
                  <c:v>Wawi</c:v>
                </c:pt>
                <c:pt idx="6">
                  <c:v>Ole</c:v>
                </c:pt>
                <c:pt idx="7">
                  <c:v>Matale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17</c:v>
                </c:pt>
                <c:pt idx="1">
                  <c:v>21</c:v>
                </c:pt>
                <c:pt idx="2">
                  <c:v>11</c:v>
                </c:pt>
                <c:pt idx="3">
                  <c:v>18</c:v>
                </c:pt>
                <c:pt idx="4">
                  <c:v>9</c:v>
                </c:pt>
                <c:pt idx="5">
                  <c:v>6</c:v>
                </c:pt>
                <c:pt idx="6">
                  <c:v>3.5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5C-194B-BD6C-6CBFDA808C6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Kinyasini</c:v>
                </c:pt>
                <c:pt idx="1">
                  <c:v>Kizimbani</c:v>
                </c:pt>
                <c:pt idx="2">
                  <c:v>Chambani</c:v>
                </c:pt>
                <c:pt idx="3">
                  <c:v>Uwandani</c:v>
                </c:pt>
                <c:pt idx="4">
                  <c:v>Wambaa</c:v>
                </c:pt>
                <c:pt idx="5">
                  <c:v>Wawi</c:v>
                </c:pt>
                <c:pt idx="6">
                  <c:v>Ole</c:v>
                </c:pt>
                <c:pt idx="7">
                  <c:v>Matale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12</c:v>
                </c:pt>
                <c:pt idx="1">
                  <c:v>14</c:v>
                </c:pt>
                <c:pt idx="2">
                  <c:v>19</c:v>
                </c:pt>
                <c:pt idx="3">
                  <c:v>13</c:v>
                </c:pt>
                <c:pt idx="4">
                  <c:v>21</c:v>
                </c:pt>
                <c:pt idx="5">
                  <c:v>7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5C-194B-BD6C-6CBFDA808C6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Kinyasini</c:v>
                </c:pt>
                <c:pt idx="1">
                  <c:v>Kizimbani</c:v>
                </c:pt>
                <c:pt idx="2">
                  <c:v>Chambani</c:v>
                </c:pt>
                <c:pt idx="3">
                  <c:v>Uwandani</c:v>
                </c:pt>
                <c:pt idx="4">
                  <c:v>Wambaa</c:v>
                </c:pt>
                <c:pt idx="5">
                  <c:v>Wawi</c:v>
                </c:pt>
                <c:pt idx="6">
                  <c:v>Ole</c:v>
                </c:pt>
                <c:pt idx="7">
                  <c:v>Matale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  <c:pt idx="0">
                  <c:v>2</c:v>
                </c:pt>
                <c:pt idx="1">
                  <c:v>8</c:v>
                </c:pt>
                <c:pt idx="2">
                  <c:v>16</c:v>
                </c:pt>
                <c:pt idx="3">
                  <c:v>29</c:v>
                </c:pt>
                <c:pt idx="4">
                  <c:v>7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5C-194B-BD6C-6CBFDA808C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5194904"/>
        <c:axId val="-2144788456"/>
      </c:barChart>
      <c:catAx>
        <c:axId val="-2145194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 i="0"/>
            </a:pPr>
            <a:endParaRPr lang="en-US"/>
          </a:p>
        </c:txPr>
        <c:crossAx val="-2144788456"/>
        <c:crosses val="autoZero"/>
        <c:auto val="1"/>
        <c:lblAlgn val="ctr"/>
        <c:lblOffset val="100"/>
        <c:noMultiLvlLbl val="0"/>
      </c:catAx>
      <c:valAx>
        <c:axId val="-21447884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2145194904"/>
        <c:crosses val="autoZero"/>
        <c:crossBetween val="between"/>
      </c:valAx>
      <c:spPr>
        <a:noFill/>
      </c:spPr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E17C1-E56C-C546-AF88-4ECA293292FC}" type="datetimeFigureOut">
              <a:rPr lang="en-US" smtClean="0"/>
              <a:t>6/14/2019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50B90-033C-2546-9B20-83EAE33890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35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50B90-033C-2546-9B20-83EAE338901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593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50B90-033C-2546-9B20-83EAE338901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405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50B90-033C-2546-9B20-83EAE338901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872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50B90-033C-2546-9B20-83EAE338901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895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50B90-033C-2546-9B20-83EAE338901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617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50B90-033C-2546-9B20-83EAE338901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08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50B90-033C-2546-9B20-83EAE338901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310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50B90-033C-2546-9B20-83EAE338901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769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50B90-033C-2546-9B20-83EAE338901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017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50B90-033C-2546-9B20-83EAE338901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242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50B90-033C-2546-9B20-83EAE338901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48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50B90-033C-2546-9B20-83EAE338901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278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50B90-033C-2546-9B20-83EAE338901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335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50B90-033C-2546-9B20-83EAE338901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0456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50B90-033C-2546-9B20-83EAE338901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2054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50B90-033C-2546-9B20-83EAE338901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63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50B90-033C-2546-9B20-83EAE338901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691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50B90-033C-2546-9B20-83EAE338901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273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50B90-033C-2546-9B20-83EAE338901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026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7F5A8-1E05-A44D-99D0-C3F6FAA013D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424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50B90-033C-2546-9B20-83EAE338901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30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50B90-033C-2546-9B20-83EAE338901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624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50B90-033C-2546-9B20-83EAE338901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4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tiff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tiff"/><Relationship Id="rId3" Type="http://schemas.openxmlformats.org/officeDocument/2006/relationships/image" Target="../media/image72.tiff"/><Relationship Id="rId7" Type="http://schemas.openxmlformats.org/officeDocument/2006/relationships/image" Target="../media/image7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tiff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tiff"/><Relationship Id="rId4" Type="http://schemas.openxmlformats.org/officeDocument/2006/relationships/image" Target="../media/image72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tiff"/><Relationship Id="rId3" Type="http://schemas.openxmlformats.org/officeDocument/2006/relationships/image" Target="../media/image78.tiff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67.tiff"/><Relationship Id="rId7" Type="http://schemas.openxmlformats.org/officeDocument/2006/relationships/image" Target="../media/image8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tiff"/><Relationship Id="rId5" Type="http://schemas.openxmlformats.org/officeDocument/2006/relationships/image" Target="../media/image84.jpeg"/><Relationship Id="rId4" Type="http://schemas.openxmlformats.org/officeDocument/2006/relationships/image" Target="../media/image83.tif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67.tiff"/><Relationship Id="rId7" Type="http://schemas.openxmlformats.org/officeDocument/2006/relationships/image" Target="../media/image8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tiff"/><Relationship Id="rId5" Type="http://schemas.openxmlformats.org/officeDocument/2006/relationships/image" Target="../media/image84.jpeg"/><Relationship Id="rId4" Type="http://schemas.openxmlformats.org/officeDocument/2006/relationships/image" Target="../media/image83.tif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67.tiff"/><Relationship Id="rId7" Type="http://schemas.openxmlformats.org/officeDocument/2006/relationships/image" Target="../media/image8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tiff"/><Relationship Id="rId5" Type="http://schemas.openxmlformats.org/officeDocument/2006/relationships/image" Target="../media/image84.jpeg"/><Relationship Id="rId10" Type="http://schemas.openxmlformats.org/officeDocument/2006/relationships/image" Target="../media/image87.jpeg"/><Relationship Id="rId4" Type="http://schemas.openxmlformats.org/officeDocument/2006/relationships/image" Target="../media/image83.tiff"/><Relationship Id="rId9" Type="http://schemas.microsoft.com/office/2007/relationships/hdphoto" Target="../media/hdphoto14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67.tiff"/><Relationship Id="rId7" Type="http://schemas.openxmlformats.org/officeDocument/2006/relationships/image" Target="../media/image90.png"/><Relationship Id="rId12" Type="http://schemas.openxmlformats.org/officeDocument/2006/relationships/image" Target="../media/image72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11" Type="http://schemas.openxmlformats.org/officeDocument/2006/relationships/image" Target="../media/image33.jpeg"/><Relationship Id="rId5" Type="http://schemas.microsoft.com/office/2007/relationships/hdphoto" Target="../media/hdphoto15.wdp"/><Relationship Id="rId10" Type="http://schemas.openxmlformats.org/officeDocument/2006/relationships/image" Target="../media/image92.jpeg"/><Relationship Id="rId4" Type="http://schemas.openxmlformats.org/officeDocument/2006/relationships/image" Target="../media/image89.png"/><Relationship Id="rId9" Type="http://schemas.openxmlformats.org/officeDocument/2006/relationships/image" Target="../media/image9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tiff"/><Relationship Id="rId13" Type="http://schemas.microsoft.com/office/2007/relationships/hdphoto" Target="../media/hdphoto16.wdp"/><Relationship Id="rId18" Type="http://schemas.openxmlformats.org/officeDocument/2006/relationships/image" Target="../media/image97.png"/><Relationship Id="rId3" Type="http://schemas.openxmlformats.org/officeDocument/2006/relationships/image" Target="../media/image93.jpeg"/><Relationship Id="rId7" Type="http://schemas.microsoft.com/office/2007/relationships/hdphoto" Target="../media/hdphoto18.wdp"/><Relationship Id="rId12" Type="http://schemas.openxmlformats.org/officeDocument/2006/relationships/image" Target="../media/image90.png"/><Relationship Id="rId17" Type="http://schemas.openxmlformats.org/officeDocument/2006/relationships/image" Target="../media/image96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7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87.jpeg"/><Relationship Id="rId5" Type="http://schemas.microsoft.com/office/2007/relationships/hdphoto" Target="../media/hdphoto17.wdp"/><Relationship Id="rId15" Type="http://schemas.openxmlformats.org/officeDocument/2006/relationships/image" Target="../media/image92.jpeg"/><Relationship Id="rId10" Type="http://schemas.microsoft.com/office/2007/relationships/hdphoto" Target="../media/hdphoto15.wdp"/><Relationship Id="rId19" Type="http://schemas.microsoft.com/office/2007/relationships/hdphoto" Target="../media/hdphoto19.wdp"/><Relationship Id="rId4" Type="http://schemas.openxmlformats.org/officeDocument/2006/relationships/image" Target="../media/image94.png"/><Relationship Id="rId9" Type="http://schemas.openxmlformats.org/officeDocument/2006/relationships/image" Target="../media/image89.png"/><Relationship Id="rId14" Type="http://schemas.openxmlformats.org/officeDocument/2006/relationships/image" Target="../media/image91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13" Type="http://schemas.microsoft.com/office/2007/relationships/hdphoto" Target="../media/hdphoto20.wdp"/><Relationship Id="rId3" Type="http://schemas.openxmlformats.org/officeDocument/2006/relationships/image" Target="../media/image67.tiff"/><Relationship Id="rId7" Type="http://schemas.openxmlformats.org/officeDocument/2006/relationships/image" Target="../media/image90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11" Type="http://schemas.openxmlformats.org/officeDocument/2006/relationships/image" Target="../media/image72.tiff"/><Relationship Id="rId5" Type="http://schemas.microsoft.com/office/2007/relationships/hdphoto" Target="../media/hdphoto15.wdp"/><Relationship Id="rId15" Type="http://schemas.microsoft.com/office/2007/relationships/hdphoto" Target="../media/hdphoto21.wdp"/><Relationship Id="rId10" Type="http://schemas.openxmlformats.org/officeDocument/2006/relationships/image" Target="../media/image92.jpeg"/><Relationship Id="rId4" Type="http://schemas.openxmlformats.org/officeDocument/2006/relationships/image" Target="../media/image89.png"/><Relationship Id="rId9" Type="http://schemas.openxmlformats.org/officeDocument/2006/relationships/image" Target="../media/image91.jpeg"/><Relationship Id="rId14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microsoft.com/office/2007/relationships/hdphoto" Target="../media/hdphoto4.wdp"/><Relationship Id="rId3" Type="http://schemas.openxmlformats.org/officeDocument/2006/relationships/image" Target="../media/image12.jpeg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image" Target="../media/image11.pn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microsoft.com/office/2007/relationships/hdphoto" Target="../media/hdphoto2.wdp"/><Relationship Id="rId5" Type="http://schemas.openxmlformats.org/officeDocument/2006/relationships/image" Target="../media/image14.png"/><Relationship Id="rId15" Type="http://schemas.openxmlformats.org/officeDocument/2006/relationships/image" Target="../media/image20.jpeg"/><Relationship Id="rId10" Type="http://schemas.openxmlformats.org/officeDocument/2006/relationships/image" Target="../media/image18.png"/><Relationship Id="rId4" Type="http://schemas.openxmlformats.org/officeDocument/2006/relationships/image" Target="../media/image13.jpeg"/><Relationship Id="rId9" Type="http://schemas.openxmlformats.org/officeDocument/2006/relationships/image" Target="../media/image17.tiff"/><Relationship Id="rId14" Type="http://schemas.openxmlformats.org/officeDocument/2006/relationships/image" Target="../media/image19.tiff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3" Type="http://schemas.openxmlformats.org/officeDocument/2006/relationships/image" Target="../media/image100.png"/><Relationship Id="rId7" Type="http://schemas.openxmlformats.org/officeDocument/2006/relationships/image" Target="../media/image103.png"/><Relationship Id="rId12" Type="http://schemas.openxmlformats.org/officeDocument/2006/relationships/image" Target="../media/image67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2.wdp"/><Relationship Id="rId11" Type="http://schemas.openxmlformats.org/officeDocument/2006/relationships/image" Target="../media/image80.jpeg"/><Relationship Id="rId5" Type="http://schemas.openxmlformats.org/officeDocument/2006/relationships/image" Target="../media/image102.png"/><Relationship Id="rId10" Type="http://schemas.microsoft.com/office/2007/relationships/hdphoto" Target="../media/hdphoto24.wdp"/><Relationship Id="rId4" Type="http://schemas.openxmlformats.org/officeDocument/2006/relationships/image" Target="../media/image101.jpeg"/><Relationship Id="rId9" Type="http://schemas.openxmlformats.org/officeDocument/2006/relationships/image" Target="../media/image104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3" Type="http://schemas.openxmlformats.org/officeDocument/2006/relationships/image" Target="../media/image100.png"/><Relationship Id="rId7" Type="http://schemas.openxmlformats.org/officeDocument/2006/relationships/image" Target="../media/image103.png"/><Relationship Id="rId12" Type="http://schemas.openxmlformats.org/officeDocument/2006/relationships/image" Target="../media/image67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2.wdp"/><Relationship Id="rId11" Type="http://schemas.openxmlformats.org/officeDocument/2006/relationships/image" Target="../media/image72.tiff"/><Relationship Id="rId5" Type="http://schemas.openxmlformats.org/officeDocument/2006/relationships/image" Target="../media/image102.png"/><Relationship Id="rId10" Type="http://schemas.microsoft.com/office/2007/relationships/hdphoto" Target="../media/hdphoto24.wdp"/><Relationship Id="rId4" Type="http://schemas.openxmlformats.org/officeDocument/2006/relationships/image" Target="../media/image101.jpeg"/><Relationship Id="rId9" Type="http://schemas.openxmlformats.org/officeDocument/2006/relationships/image" Target="../media/image10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6.jpeg"/><Relationship Id="rId18" Type="http://schemas.openxmlformats.org/officeDocument/2006/relationships/image" Target="../media/image111.tiff"/><Relationship Id="rId3" Type="http://schemas.openxmlformats.org/officeDocument/2006/relationships/image" Target="../media/image101.jpeg"/><Relationship Id="rId21" Type="http://schemas.openxmlformats.org/officeDocument/2006/relationships/image" Target="../media/image114.png"/><Relationship Id="rId7" Type="http://schemas.microsoft.com/office/2007/relationships/hdphoto" Target="../media/hdphoto23.wdp"/><Relationship Id="rId12" Type="http://schemas.openxmlformats.org/officeDocument/2006/relationships/image" Target="../media/image105.jpeg"/><Relationship Id="rId17" Type="http://schemas.openxmlformats.org/officeDocument/2006/relationships/image" Target="../media/image11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09.png"/><Relationship Id="rId20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67.tiff"/><Relationship Id="rId5" Type="http://schemas.microsoft.com/office/2007/relationships/hdphoto" Target="../media/hdphoto22.wdp"/><Relationship Id="rId15" Type="http://schemas.openxmlformats.org/officeDocument/2006/relationships/image" Target="../media/image108.jpeg"/><Relationship Id="rId10" Type="http://schemas.openxmlformats.org/officeDocument/2006/relationships/image" Target="../media/image72.tiff"/><Relationship Id="rId19" Type="http://schemas.openxmlformats.org/officeDocument/2006/relationships/image" Target="../media/image112.tiff"/><Relationship Id="rId4" Type="http://schemas.openxmlformats.org/officeDocument/2006/relationships/image" Target="../media/image102.png"/><Relationship Id="rId9" Type="http://schemas.microsoft.com/office/2007/relationships/hdphoto" Target="../media/hdphoto24.wdp"/><Relationship Id="rId14" Type="http://schemas.openxmlformats.org/officeDocument/2006/relationships/image" Target="../media/image107.png"/><Relationship Id="rId22" Type="http://schemas.microsoft.com/office/2007/relationships/hdphoto" Target="../media/hdphoto25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01.jpeg"/><Relationship Id="rId7" Type="http://schemas.microsoft.com/office/2007/relationships/hdphoto" Target="../media/hdphoto26.wdp"/><Relationship Id="rId12" Type="http://schemas.openxmlformats.org/officeDocument/2006/relationships/image" Target="../media/image10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microsoft.com/office/2007/relationships/hdphoto" Target="../media/hdphoto13.wdp"/><Relationship Id="rId5" Type="http://schemas.openxmlformats.org/officeDocument/2006/relationships/image" Target="../media/image115.png"/><Relationship Id="rId10" Type="http://schemas.openxmlformats.org/officeDocument/2006/relationships/image" Target="../media/image41.png"/><Relationship Id="rId4" Type="http://schemas.openxmlformats.org/officeDocument/2006/relationships/image" Target="../media/image67.tiff"/><Relationship Id="rId9" Type="http://schemas.microsoft.com/office/2007/relationships/hdphoto" Target="../media/hdphoto27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tiff"/><Relationship Id="rId3" Type="http://schemas.openxmlformats.org/officeDocument/2006/relationships/image" Target="../media/image118.emf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jpeg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Relationship Id="rId9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3" Type="http://schemas.openxmlformats.org/officeDocument/2006/relationships/image" Target="../media/image8.gif"/><Relationship Id="rId7" Type="http://schemas.openxmlformats.org/officeDocument/2006/relationships/image" Target="../media/image103.pn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2.wdp"/><Relationship Id="rId11" Type="http://schemas.openxmlformats.org/officeDocument/2006/relationships/image" Target="../media/image122.emf"/><Relationship Id="rId5" Type="http://schemas.openxmlformats.org/officeDocument/2006/relationships/image" Target="../media/image102.png"/><Relationship Id="rId10" Type="http://schemas.microsoft.com/office/2007/relationships/hdphoto" Target="../media/hdphoto24.wdp"/><Relationship Id="rId4" Type="http://schemas.openxmlformats.org/officeDocument/2006/relationships/image" Target="../media/image67.tiff"/><Relationship Id="rId9" Type="http://schemas.openxmlformats.org/officeDocument/2006/relationships/image" Target="../media/image10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9.jpeg"/><Relationship Id="rId3" Type="http://schemas.openxmlformats.org/officeDocument/2006/relationships/image" Target="../media/image8.gif"/><Relationship Id="rId7" Type="http://schemas.microsoft.com/office/2007/relationships/hdphoto" Target="../media/hdphoto22.wdp"/><Relationship Id="rId12" Type="http://schemas.openxmlformats.org/officeDocument/2006/relationships/image" Target="../media/image72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microsoft.com/office/2007/relationships/hdphoto" Target="../media/hdphoto24.wdp"/><Relationship Id="rId5" Type="http://schemas.openxmlformats.org/officeDocument/2006/relationships/image" Target="../media/image123.emf"/><Relationship Id="rId10" Type="http://schemas.openxmlformats.org/officeDocument/2006/relationships/image" Target="../media/image104.png"/><Relationship Id="rId4" Type="http://schemas.openxmlformats.org/officeDocument/2006/relationships/image" Target="../media/image67.tiff"/><Relationship Id="rId9" Type="http://schemas.microsoft.com/office/2007/relationships/hdphoto" Target="../media/hdphoto23.wdp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13" Type="http://schemas.openxmlformats.org/officeDocument/2006/relationships/image" Target="../media/image106.jpeg"/><Relationship Id="rId3" Type="http://schemas.openxmlformats.org/officeDocument/2006/relationships/image" Target="../media/image8.gif"/><Relationship Id="rId7" Type="http://schemas.openxmlformats.org/officeDocument/2006/relationships/image" Target="../media/image103.png"/><Relationship Id="rId12" Type="http://schemas.openxmlformats.org/officeDocument/2006/relationships/image" Target="../media/image105.jpeg"/><Relationship Id="rId17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6" Type="http://schemas.microsoft.com/office/2007/relationships/hdphoto" Target="../media/hdphoto25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2.wdp"/><Relationship Id="rId11" Type="http://schemas.openxmlformats.org/officeDocument/2006/relationships/image" Target="../media/image72.tiff"/><Relationship Id="rId5" Type="http://schemas.openxmlformats.org/officeDocument/2006/relationships/image" Target="../media/image102.png"/><Relationship Id="rId15" Type="http://schemas.openxmlformats.org/officeDocument/2006/relationships/image" Target="../media/image114.png"/><Relationship Id="rId10" Type="http://schemas.microsoft.com/office/2007/relationships/hdphoto" Target="../media/hdphoto24.wdp"/><Relationship Id="rId4" Type="http://schemas.openxmlformats.org/officeDocument/2006/relationships/image" Target="../media/image67.tiff"/><Relationship Id="rId9" Type="http://schemas.openxmlformats.org/officeDocument/2006/relationships/image" Target="../media/image104.png"/><Relationship Id="rId14" Type="http://schemas.openxmlformats.org/officeDocument/2006/relationships/image" Target="../media/image107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13" Type="http://schemas.openxmlformats.org/officeDocument/2006/relationships/image" Target="../media/image114.png"/><Relationship Id="rId18" Type="http://schemas.openxmlformats.org/officeDocument/2006/relationships/image" Target="../media/image126.png"/><Relationship Id="rId3" Type="http://schemas.openxmlformats.org/officeDocument/2006/relationships/image" Target="../media/image8.gif"/><Relationship Id="rId7" Type="http://schemas.openxmlformats.org/officeDocument/2006/relationships/image" Target="../media/image103.png"/><Relationship Id="rId12" Type="http://schemas.openxmlformats.org/officeDocument/2006/relationships/image" Target="../media/image124.emf"/><Relationship Id="rId17" Type="http://schemas.microsoft.com/office/2007/relationships/hdphoto" Target="../media/hdphoto28.wdp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25.png"/><Relationship Id="rId20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2.wdp"/><Relationship Id="rId11" Type="http://schemas.openxmlformats.org/officeDocument/2006/relationships/image" Target="../media/image72.tiff"/><Relationship Id="rId5" Type="http://schemas.openxmlformats.org/officeDocument/2006/relationships/image" Target="../media/image102.png"/><Relationship Id="rId15" Type="http://schemas.openxmlformats.org/officeDocument/2006/relationships/image" Target="../media/image106.jpeg"/><Relationship Id="rId10" Type="http://schemas.microsoft.com/office/2007/relationships/hdphoto" Target="../media/hdphoto24.wdp"/><Relationship Id="rId19" Type="http://schemas.microsoft.com/office/2007/relationships/hdphoto" Target="../media/hdphoto29.wdp"/><Relationship Id="rId4" Type="http://schemas.openxmlformats.org/officeDocument/2006/relationships/image" Target="../media/image67.tiff"/><Relationship Id="rId9" Type="http://schemas.openxmlformats.org/officeDocument/2006/relationships/image" Target="../media/image104.png"/><Relationship Id="rId14" Type="http://schemas.microsoft.com/office/2007/relationships/hdphoto" Target="../media/hdphoto25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28.png"/><Relationship Id="rId18" Type="http://schemas.microsoft.com/office/2007/relationships/hdphoto" Target="../media/hdphoto12.wdp"/><Relationship Id="rId26" Type="http://schemas.openxmlformats.org/officeDocument/2006/relationships/image" Target="../media/image38.tiff"/><Relationship Id="rId3" Type="http://schemas.openxmlformats.org/officeDocument/2006/relationships/image" Target="../media/image23.png"/><Relationship Id="rId21" Type="http://schemas.openxmlformats.org/officeDocument/2006/relationships/image" Target="../media/image33.jpeg"/><Relationship Id="rId7" Type="http://schemas.openxmlformats.org/officeDocument/2006/relationships/image" Target="../media/image25.png"/><Relationship Id="rId12" Type="http://schemas.microsoft.com/office/2007/relationships/hdphoto" Target="../media/hdphoto9.wdp"/><Relationship Id="rId17" Type="http://schemas.openxmlformats.org/officeDocument/2006/relationships/image" Target="../media/image30.png"/><Relationship Id="rId25" Type="http://schemas.openxmlformats.org/officeDocument/2006/relationships/image" Target="../media/image37.tiff"/><Relationship Id="rId2" Type="http://schemas.openxmlformats.org/officeDocument/2006/relationships/image" Target="../media/image22.jpeg"/><Relationship Id="rId16" Type="http://schemas.microsoft.com/office/2007/relationships/hdphoto" Target="../media/hdphoto11.wdp"/><Relationship Id="rId20" Type="http://schemas.openxmlformats.org/officeDocument/2006/relationships/image" Target="../media/image32.jpe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27.png"/><Relationship Id="rId24" Type="http://schemas.openxmlformats.org/officeDocument/2006/relationships/image" Target="../media/image36.jpeg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23" Type="http://schemas.openxmlformats.org/officeDocument/2006/relationships/image" Target="../media/image35.jpeg"/><Relationship Id="rId28" Type="http://schemas.openxmlformats.org/officeDocument/2006/relationships/image" Target="../media/image40.tiff"/><Relationship Id="rId10" Type="http://schemas.microsoft.com/office/2007/relationships/hdphoto" Target="../media/hdphoto8.wdp"/><Relationship Id="rId19" Type="http://schemas.openxmlformats.org/officeDocument/2006/relationships/image" Target="../media/image31.tiff"/><Relationship Id="rId4" Type="http://schemas.microsoft.com/office/2007/relationships/hdphoto" Target="../media/hdphoto5.wdp"/><Relationship Id="rId9" Type="http://schemas.openxmlformats.org/officeDocument/2006/relationships/image" Target="../media/image26.png"/><Relationship Id="rId14" Type="http://schemas.microsoft.com/office/2007/relationships/hdphoto" Target="../media/hdphoto10.wdp"/><Relationship Id="rId22" Type="http://schemas.openxmlformats.org/officeDocument/2006/relationships/image" Target="../media/image34.png"/><Relationship Id="rId27" Type="http://schemas.openxmlformats.org/officeDocument/2006/relationships/image" Target="../media/image39.tiff"/><Relationship Id="rId30" Type="http://schemas.microsoft.com/office/2007/relationships/hdphoto" Target="../media/hdphoto13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72.tiff"/><Relationship Id="rId7" Type="http://schemas.microsoft.com/office/2007/relationships/hdphoto" Target="../media/hdphoto30.wd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microsoft.com/office/2007/relationships/hdphoto" Target="../media/hdphoto25.wdp"/><Relationship Id="rId4" Type="http://schemas.openxmlformats.org/officeDocument/2006/relationships/image" Target="../media/image114.png"/><Relationship Id="rId9" Type="http://schemas.microsoft.com/office/2007/relationships/hdphoto" Target="../media/hdphoto31.wd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13" Type="http://schemas.openxmlformats.org/officeDocument/2006/relationships/image" Target="../media/image135.jpeg"/><Relationship Id="rId3" Type="http://schemas.openxmlformats.org/officeDocument/2006/relationships/image" Target="../media/image130.jpeg"/><Relationship Id="rId7" Type="http://schemas.openxmlformats.org/officeDocument/2006/relationships/image" Target="../media/image133.png"/><Relationship Id="rId12" Type="http://schemas.openxmlformats.org/officeDocument/2006/relationships/image" Target="../media/image134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tiff"/><Relationship Id="rId11" Type="http://schemas.openxmlformats.org/officeDocument/2006/relationships/image" Target="../media/image8.gif"/><Relationship Id="rId5" Type="http://schemas.openxmlformats.org/officeDocument/2006/relationships/image" Target="../media/image131.tiff"/><Relationship Id="rId10" Type="http://schemas.openxmlformats.org/officeDocument/2006/relationships/image" Target="../media/image101.jpeg"/><Relationship Id="rId4" Type="http://schemas.openxmlformats.org/officeDocument/2006/relationships/image" Target="../media/image69.tiff"/><Relationship Id="rId9" Type="http://schemas.openxmlformats.org/officeDocument/2006/relationships/image" Target="../media/image3.png"/><Relationship Id="rId14" Type="http://schemas.openxmlformats.org/officeDocument/2006/relationships/image" Target="../media/image13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tiff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tiff"/><Relationship Id="rId9" Type="http://schemas.openxmlformats.org/officeDocument/2006/relationships/image" Target="../media/image6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tiff"/><Relationship Id="rId3" Type="http://schemas.openxmlformats.org/officeDocument/2006/relationships/image" Target="../media/image62.jpeg"/><Relationship Id="rId7" Type="http://schemas.openxmlformats.org/officeDocument/2006/relationships/image" Target="../media/image6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4" Type="http://schemas.openxmlformats.org/officeDocument/2006/relationships/image" Target="../media/image21.jpeg"/><Relationship Id="rId9" Type="http://schemas.openxmlformats.org/officeDocument/2006/relationships/image" Target="../media/image67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0.jpeg"/><Relationship Id="rId5" Type="http://schemas.openxmlformats.org/officeDocument/2006/relationships/image" Target="../media/image64.png"/><Relationship Id="rId4" Type="http://schemas.openxmlformats.org/officeDocument/2006/relationships/image" Target="../media/image69.tiff"/><Relationship Id="rId9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tif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4.png"/><Relationship Id="rId4" Type="http://schemas.openxmlformats.org/officeDocument/2006/relationships/image" Target="../media/image6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536" y="1556114"/>
            <a:ext cx="8859741" cy="183413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Complexities of snail xenomonitoring in relation to schistosomiasis transmission monitoring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60" y="4003707"/>
            <a:ext cx="9078439" cy="1752600"/>
          </a:xfrm>
        </p:spPr>
        <p:txBody>
          <a:bodyPr>
            <a:normAutofit lnSpcReduction="10000"/>
          </a:bodyPr>
          <a:lstStyle/>
          <a:p>
            <a:r>
              <a:rPr lang="en-US" sz="3500" b="1" dirty="0">
                <a:solidFill>
                  <a:schemeClr val="tx1"/>
                </a:solidFill>
              </a:rPr>
              <a:t>Bonnie Webster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Tom Pennance, Fiona Allan, Aidan Emery, Muriel Rabone, Toby Landeryou, Joanne Webster, </a:t>
            </a:r>
            <a:r>
              <a:rPr lang="en-US" sz="2200" dirty="0" err="1">
                <a:solidFill>
                  <a:srgbClr val="000000"/>
                </a:solidFill>
              </a:rPr>
              <a:t>Amadou</a:t>
            </a:r>
            <a:r>
              <a:rPr lang="en-US" sz="2200" dirty="0">
                <a:solidFill>
                  <a:srgbClr val="000000"/>
                </a:solidFill>
              </a:rPr>
              <a:t> Garba, Shaali Ame, Teckla Angelo, </a:t>
            </a:r>
            <a:r>
              <a:rPr lang="en-GB" sz="2200" dirty="0">
                <a:solidFill>
                  <a:srgbClr val="000000"/>
                </a:solidFill>
              </a:rPr>
              <a:t>Yves-Nathan Tian-Bi, David Rollinson</a:t>
            </a:r>
            <a:r>
              <a:rPr lang="en-US" sz="2200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14" name="Picture 13" descr="new-nhm-logo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253" y="-49485"/>
            <a:ext cx="1520747" cy="820591"/>
          </a:xfrm>
          <a:prstGeom prst="rect">
            <a:avLst/>
          </a:prstGeom>
        </p:spPr>
      </p:pic>
      <p:pic>
        <p:nvPicPr>
          <p:cNvPr id="8" name="Picture 7" descr="SCORE.tif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60" y="5971367"/>
            <a:ext cx="989514" cy="903128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940"/>
            <a:ext cx="2898862" cy="591741"/>
          </a:xfrm>
          <a:prstGeom prst="rect">
            <a:avLst/>
          </a:prstGeom>
        </p:spPr>
      </p:pic>
      <p:pic>
        <p:nvPicPr>
          <p:cNvPr id="7" name="Picture 6" descr="PHL .tiff">
            <a:extLst>
              <a:ext uri="{FF2B5EF4-FFF2-40B4-BE49-F238E27FC236}">
                <a16:creationId xmlns:a16="http://schemas.microsoft.com/office/drawing/2014/main" id="{72DDD350-86E2-8E46-AC2D-7FFEC25AC4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9320" y="0"/>
            <a:ext cx="873366" cy="751501"/>
          </a:xfrm>
          <a:prstGeom prst="rect">
            <a:avLst/>
          </a:prstGeom>
        </p:spPr>
      </p:pic>
      <p:pic>
        <p:nvPicPr>
          <p:cNvPr id="9" name="Picture 8" descr="Wellcome.png">
            <a:extLst>
              <a:ext uri="{FF2B5EF4-FFF2-40B4-BE49-F238E27FC236}">
                <a16:creationId xmlns:a16="http://schemas.microsoft.com/office/drawing/2014/main" id="{D6B7D9BE-8473-3248-B97F-CAC51F8519E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8562" y="6168920"/>
            <a:ext cx="715438" cy="689080"/>
          </a:xfrm>
          <a:prstGeom prst="rect">
            <a:avLst/>
          </a:prstGeom>
        </p:spPr>
      </p:pic>
      <p:pic>
        <p:nvPicPr>
          <p:cNvPr id="10" name="Picture 9" descr="NIMR.jpg">
            <a:extLst>
              <a:ext uri="{FF2B5EF4-FFF2-40B4-BE49-F238E27FC236}">
                <a16:creationId xmlns:a16="http://schemas.microsoft.com/office/drawing/2014/main" id="{1A65057D-BFB8-CE4C-AA83-F6BBDA3E95E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973" y="71033"/>
            <a:ext cx="592055" cy="609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ABD236-49EE-F243-BD6F-4A0C1AAA97A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093" y="33388"/>
            <a:ext cx="866747" cy="632139"/>
          </a:xfrm>
          <a:prstGeom prst="rect">
            <a:avLst/>
          </a:prstGeom>
        </p:spPr>
      </p:pic>
      <p:pic>
        <p:nvPicPr>
          <p:cNvPr id="13" name="Picture 40" descr="C:\Users\jpwebste\AppData\Local\Microsoft\Windows\Temporary Internet Files\Content.Outlook\D9LN47SS\logoRISEAL.gif">
            <a:extLst>
              <a:ext uri="{FF2B5EF4-FFF2-40B4-BE49-F238E27FC236}">
                <a16:creationId xmlns:a16="http://schemas.microsoft.com/office/drawing/2014/main" id="{105F688B-2224-B349-9310-10F264BB88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46" r="7514"/>
          <a:stretch/>
        </p:blipFill>
        <p:spPr bwMode="auto">
          <a:xfrm>
            <a:off x="4116591" y="43051"/>
            <a:ext cx="683068" cy="61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E6D09C-B748-E749-9F35-20052484E11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055" y="64940"/>
            <a:ext cx="877053" cy="565962"/>
          </a:xfrm>
          <a:prstGeom prst="rect">
            <a:avLst/>
          </a:prstGeom>
        </p:spPr>
      </p:pic>
      <p:pic>
        <p:nvPicPr>
          <p:cNvPr id="15" name="Picture 5" descr="SCAN_LOGO_FINAL">
            <a:extLst>
              <a:ext uri="{FF2B5EF4-FFF2-40B4-BE49-F238E27FC236}">
                <a16:creationId xmlns:a16="http://schemas.microsoft.com/office/drawing/2014/main" id="{CA464AB2-2829-FD43-8A0B-94261C7F0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7178" y="6175961"/>
            <a:ext cx="1169644" cy="67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188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42" y="564000"/>
            <a:ext cx="8699499" cy="933512"/>
          </a:xfrm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200" i="1" dirty="0">
                <a:latin typeface="+mn-lt"/>
              </a:rPr>
              <a:t>Bulinus globosus </a:t>
            </a:r>
            <a:r>
              <a:rPr lang="en-US" sz="3200" dirty="0">
                <a:latin typeface="+mn-lt"/>
              </a:rPr>
              <a:t>transmits </a:t>
            </a:r>
            <a:r>
              <a:rPr lang="en-US" sz="3200" i="1" dirty="0">
                <a:latin typeface="+mn-lt"/>
              </a:rPr>
              <a:t>S. haematobium </a:t>
            </a:r>
            <a:r>
              <a:rPr lang="en-US" sz="3200" dirty="0">
                <a:latin typeface="+mn-lt"/>
              </a:rPr>
              <a:t>on Zanzibar</a:t>
            </a:r>
          </a:p>
        </p:txBody>
      </p:sp>
      <p:pic>
        <p:nvPicPr>
          <p:cNvPr id="7" name="Picture 6" descr="Schisto cerc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623" y="5285257"/>
            <a:ext cx="545896" cy="421347"/>
          </a:xfrm>
          <a:prstGeom prst="rect">
            <a:avLst/>
          </a:prstGeom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368049" y="4688127"/>
            <a:ext cx="1801812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1400" i="1" dirty="0">
                <a:latin typeface="+mn-lt"/>
                <a:cs typeface="Arial" charset="0"/>
              </a:rPr>
              <a:t>B. nasutus</a:t>
            </a:r>
          </a:p>
        </p:txBody>
      </p:sp>
      <p:pic>
        <p:nvPicPr>
          <p:cNvPr id="11" name="Picture 2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68158" y="3261360"/>
            <a:ext cx="964827" cy="135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671" y="3151911"/>
            <a:ext cx="946568" cy="153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ight Arrow 12"/>
          <p:cNvSpPr/>
          <p:nvPr/>
        </p:nvSpPr>
        <p:spPr bwMode="auto">
          <a:xfrm rot="5400000" flipV="1">
            <a:off x="3540240" y="5646765"/>
            <a:ext cx="220662" cy="200025"/>
          </a:xfrm>
          <a:prstGeom prst="rightArrow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" name="TextBox 40"/>
          <p:cNvSpPr txBox="1">
            <a:spLocks noChangeArrowheads="1"/>
          </p:cNvSpPr>
          <p:nvPr/>
        </p:nvSpPr>
        <p:spPr bwMode="auto">
          <a:xfrm>
            <a:off x="2852960" y="5793138"/>
            <a:ext cx="1595222" cy="3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 i="1" dirty="0">
                <a:latin typeface="+mn-lt"/>
              </a:rPr>
              <a:t>S. haematobium</a:t>
            </a:r>
          </a:p>
        </p:txBody>
      </p:sp>
      <p:sp>
        <p:nvSpPr>
          <p:cNvPr id="15" name="Right Arrow 14"/>
          <p:cNvSpPr/>
          <p:nvPr/>
        </p:nvSpPr>
        <p:spPr bwMode="auto">
          <a:xfrm rot="5400000" flipV="1">
            <a:off x="3496584" y="5085709"/>
            <a:ext cx="307975" cy="200025"/>
          </a:xfrm>
          <a:prstGeom prst="rightArrow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2043498" y="5269605"/>
            <a:ext cx="450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7" name="Right Arrow 16"/>
          <p:cNvSpPr/>
          <p:nvPr/>
        </p:nvSpPr>
        <p:spPr bwMode="auto">
          <a:xfrm rot="5400000" flipV="1">
            <a:off x="2114968" y="5092914"/>
            <a:ext cx="307975" cy="200025"/>
          </a:xfrm>
          <a:prstGeom prst="rightArrow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533765" y="4723957"/>
            <a:ext cx="2233613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1400" i="1" dirty="0">
                <a:latin typeface="+mn-lt"/>
                <a:cs typeface="Arial" charset="0"/>
              </a:rPr>
              <a:t>B. globosus</a:t>
            </a:r>
          </a:p>
        </p:txBody>
      </p:sp>
      <p:pic>
        <p:nvPicPr>
          <p:cNvPr id="19" name="Picture 18" descr="Mir.tif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526" y="2316480"/>
            <a:ext cx="440858" cy="540051"/>
          </a:xfrm>
          <a:prstGeom prst="rect">
            <a:avLst/>
          </a:prstGeom>
        </p:spPr>
      </p:pic>
      <p:pic>
        <p:nvPicPr>
          <p:cNvPr id="20" name="Picture 19" descr="Mir.tif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142" y="2316480"/>
            <a:ext cx="440858" cy="540051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 bwMode="auto">
          <a:xfrm rot="5400000" flipV="1">
            <a:off x="2114968" y="2962269"/>
            <a:ext cx="307975" cy="200025"/>
          </a:xfrm>
          <a:prstGeom prst="rightArrow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5400000" flipV="1">
            <a:off x="3496584" y="2960681"/>
            <a:ext cx="307975" cy="200025"/>
          </a:xfrm>
          <a:prstGeom prst="rightArrow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6" name="Picture 5" descr="Pemba.tif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562" y="2204720"/>
            <a:ext cx="2315650" cy="4399280"/>
          </a:xfrm>
          <a:prstGeom prst="rect">
            <a:avLst/>
          </a:prstGeom>
        </p:spPr>
      </p:pic>
      <p:pic>
        <p:nvPicPr>
          <p:cNvPr id="23" name="Picture 22" descr="forskalii.tif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857" y="3151911"/>
            <a:ext cx="873359" cy="1465995"/>
          </a:xfrm>
          <a:prstGeom prst="rect">
            <a:avLst/>
          </a:prstGeom>
        </p:spPr>
      </p:pic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128529" y="4688127"/>
            <a:ext cx="1801812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1400" i="1" dirty="0">
                <a:latin typeface="+mn-lt"/>
                <a:cs typeface="Arial" charset="0"/>
              </a:rPr>
              <a:t>B. forskalii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803978" y="5269605"/>
            <a:ext cx="450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6" name="Right Arrow 25"/>
          <p:cNvSpPr/>
          <p:nvPr/>
        </p:nvSpPr>
        <p:spPr bwMode="auto">
          <a:xfrm rot="5400000" flipV="1">
            <a:off x="875448" y="5092914"/>
            <a:ext cx="307975" cy="200025"/>
          </a:xfrm>
          <a:prstGeom prst="rightArrow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27" name="Picture 26" descr="Mir.tif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06" y="2316480"/>
            <a:ext cx="440858" cy="540051"/>
          </a:xfrm>
          <a:prstGeom prst="rect">
            <a:avLst/>
          </a:prstGeom>
        </p:spPr>
      </p:pic>
      <p:sp>
        <p:nvSpPr>
          <p:cNvPr id="28" name="Right Arrow 27"/>
          <p:cNvSpPr/>
          <p:nvPr/>
        </p:nvSpPr>
        <p:spPr bwMode="auto">
          <a:xfrm rot="5400000" flipV="1">
            <a:off x="875448" y="2962269"/>
            <a:ext cx="307975" cy="200025"/>
          </a:xfrm>
          <a:prstGeom prst="rightArrow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5683" y="6244832"/>
            <a:ext cx="444740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? Regarding role of </a:t>
            </a:r>
            <a:r>
              <a:rPr lang="en-GB" i="1" dirty="0"/>
              <a:t>B. nasutus </a:t>
            </a:r>
            <a:r>
              <a:rPr lang="en-GB" dirty="0"/>
              <a:t>in transmission </a:t>
            </a:r>
          </a:p>
        </p:txBody>
      </p:sp>
    </p:spTree>
    <p:extLst>
      <p:ext uri="{BB962C8B-B14F-4D97-AF65-F5344CB8AC3E}">
        <p14:creationId xmlns:p14="http://schemas.microsoft.com/office/powerpoint/2010/main" val="189687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 animBg="1"/>
      <p:bldP spid="21" grpId="0" animBg="1"/>
      <p:bldP spid="22" grpId="0" animBg="1"/>
      <p:bldP spid="25" grpId="0"/>
      <p:bldP spid="26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56029" y="155134"/>
            <a:ext cx="294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Pemba Survey 1 </a:t>
            </a:r>
          </a:p>
        </p:txBody>
      </p:sp>
      <p:pic>
        <p:nvPicPr>
          <p:cNvPr id="6" name="Picture 5" descr="Sites all .tiff">
            <a:extLst>
              <a:ext uri="{FF2B5EF4-FFF2-40B4-BE49-F238E27FC236}">
                <a16:creationId xmlns:a16="http://schemas.microsoft.com/office/drawing/2014/main" id="{0073E93B-9CBE-034F-B6FD-67A3FFBAD2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0623" y="1046646"/>
            <a:ext cx="3470082" cy="50194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A8EAD9-FCDD-6243-977C-FE50D5BD68E7}"/>
              </a:ext>
            </a:extLst>
          </p:cNvPr>
          <p:cNvSpPr txBox="1"/>
          <p:nvPr/>
        </p:nvSpPr>
        <p:spPr>
          <a:xfrm>
            <a:off x="1422905" y="1124384"/>
            <a:ext cx="110639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9 WCS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463 snails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AABCB4-7D7F-A746-A23D-2A302B4FF54A}"/>
              </a:ext>
            </a:extLst>
          </p:cNvPr>
          <p:cNvSpPr txBox="1"/>
          <p:nvPr/>
        </p:nvSpPr>
        <p:spPr>
          <a:xfrm>
            <a:off x="903277" y="2198911"/>
            <a:ext cx="110639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3 WCS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187 snails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0DAC5A-D40A-9D42-9E4B-462C75BE1C1B}"/>
              </a:ext>
            </a:extLst>
          </p:cNvPr>
          <p:cNvSpPr txBox="1"/>
          <p:nvPr/>
        </p:nvSpPr>
        <p:spPr>
          <a:xfrm>
            <a:off x="6430630" y="4900135"/>
            <a:ext cx="1106393" cy="64633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7030A0"/>
                </a:solidFill>
              </a:rPr>
              <a:t>13 WCS</a:t>
            </a:r>
          </a:p>
          <a:p>
            <a:pPr algn="ctr"/>
            <a:r>
              <a:rPr lang="en-GB" dirty="0">
                <a:solidFill>
                  <a:srgbClr val="7030A0"/>
                </a:solidFill>
              </a:rPr>
              <a:t>286 snails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2937B1-7212-BC48-B82A-1DA0A5A7B891}"/>
              </a:ext>
            </a:extLst>
          </p:cNvPr>
          <p:cNvSpPr txBox="1"/>
          <p:nvPr/>
        </p:nvSpPr>
        <p:spPr>
          <a:xfrm>
            <a:off x="6883170" y="3450796"/>
            <a:ext cx="1106393" cy="64633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7030A0"/>
                </a:solidFill>
              </a:rPr>
              <a:t>9 WCS</a:t>
            </a:r>
          </a:p>
          <a:p>
            <a:pPr algn="ctr"/>
            <a:r>
              <a:rPr lang="en-GB" dirty="0">
                <a:solidFill>
                  <a:srgbClr val="7030A0"/>
                </a:solidFill>
              </a:rPr>
              <a:t>136 snails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A0A778-482F-2240-A61B-AAF4E8D14304}"/>
              </a:ext>
            </a:extLst>
          </p:cNvPr>
          <p:cNvSpPr txBox="1"/>
          <p:nvPr/>
        </p:nvSpPr>
        <p:spPr>
          <a:xfrm>
            <a:off x="1487906" y="4566055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8 WCS</a:t>
            </a:r>
          </a:p>
          <a:p>
            <a:pPr algn="ctr"/>
            <a:r>
              <a:rPr lang="en-GB" dirty="0">
                <a:solidFill>
                  <a:srgbClr val="00B050"/>
                </a:solidFill>
              </a:rPr>
              <a:t>79 snails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26B6B7-D62E-1E4C-BFD1-D38F1EE40827}"/>
              </a:ext>
            </a:extLst>
          </p:cNvPr>
          <p:cNvSpPr txBox="1"/>
          <p:nvPr/>
        </p:nvSpPr>
        <p:spPr>
          <a:xfrm>
            <a:off x="6277031" y="4150923"/>
            <a:ext cx="1106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3 WCS</a:t>
            </a:r>
          </a:p>
          <a:p>
            <a:pPr algn="ctr"/>
            <a:r>
              <a:rPr lang="en-GB" dirty="0">
                <a:solidFill>
                  <a:srgbClr val="00B050"/>
                </a:solidFill>
              </a:rPr>
              <a:t>143 snails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01564-F036-EE4A-B61E-F793095163B5}"/>
              </a:ext>
            </a:extLst>
          </p:cNvPr>
          <p:cNvSpPr txBox="1"/>
          <p:nvPr/>
        </p:nvSpPr>
        <p:spPr>
          <a:xfrm>
            <a:off x="168699" y="6435297"/>
            <a:ext cx="2638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WCS = Water contact sites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C06C714-1106-DD4B-8D37-17DFAC5A1258}"/>
              </a:ext>
            </a:extLst>
          </p:cNvPr>
          <p:cNvCxnSpPr/>
          <p:nvPr/>
        </p:nvCxnSpPr>
        <p:spPr>
          <a:xfrm>
            <a:off x="2532185" y="1534104"/>
            <a:ext cx="1899138" cy="4238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1DDE022-29FB-FD49-AF0B-C878B4392DE5}"/>
              </a:ext>
            </a:extLst>
          </p:cNvPr>
          <p:cNvCxnSpPr>
            <a:cxnSpLocks/>
          </p:cNvCxnSpPr>
          <p:nvPr/>
        </p:nvCxnSpPr>
        <p:spPr>
          <a:xfrm flipV="1">
            <a:off x="2009670" y="2359725"/>
            <a:ext cx="2351315" cy="1584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76FA781-0C92-3849-92F3-2D1BBFD6A315}"/>
              </a:ext>
            </a:extLst>
          </p:cNvPr>
          <p:cNvCxnSpPr>
            <a:cxnSpLocks/>
          </p:cNvCxnSpPr>
          <p:nvPr/>
        </p:nvCxnSpPr>
        <p:spPr>
          <a:xfrm flipH="1">
            <a:off x="5053692" y="5223301"/>
            <a:ext cx="1362543" cy="9361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C042B41-19BD-5A4B-8A5B-F490E08B977C}"/>
              </a:ext>
            </a:extLst>
          </p:cNvPr>
          <p:cNvCxnSpPr>
            <a:cxnSpLocks/>
          </p:cNvCxnSpPr>
          <p:nvPr/>
        </p:nvCxnSpPr>
        <p:spPr>
          <a:xfrm flipH="1">
            <a:off x="5522941" y="3729279"/>
            <a:ext cx="1362543" cy="9361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2D3F57C-97BE-5849-BBB4-8C8363A703F5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477279" y="4889221"/>
            <a:ext cx="1381288" cy="12490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7D47500-9E7A-5648-9921-B475485C7D29}"/>
              </a:ext>
            </a:extLst>
          </p:cNvPr>
          <p:cNvCxnSpPr>
            <a:cxnSpLocks/>
          </p:cNvCxnSpPr>
          <p:nvPr/>
        </p:nvCxnSpPr>
        <p:spPr>
          <a:xfrm flipH="1">
            <a:off x="5141283" y="4401178"/>
            <a:ext cx="1274952" cy="7291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CD5AA95-43FB-1B47-9AFC-B2A4C7D102DC}"/>
              </a:ext>
            </a:extLst>
          </p:cNvPr>
          <p:cNvSpPr txBox="1"/>
          <p:nvPr/>
        </p:nvSpPr>
        <p:spPr>
          <a:xfrm>
            <a:off x="6433725" y="2634655"/>
            <a:ext cx="903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11 WCS</a:t>
            </a:r>
          </a:p>
          <a:p>
            <a:pPr algn="ctr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0 snails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DEC282F-A18E-ED47-85F2-41D36D7CF536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5355771" y="2957821"/>
            <a:ext cx="1077954" cy="67968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474F008-FF26-1440-86AB-CD26D3A957FD}"/>
              </a:ext>
            </a:extLst>
          </p:cNvPr>
          <p:cNvCxnSpPr>
            <a:cxnSpLocks/>
          </p:cNvCxnSpPr>
          <p:nvPr/>
        </p:nvCxnSpPr>
        <p:spPr>
          <a:xfrm>
            <a:off x="2418770" y="3939342"/>
            <a:ext cx="2215175" cy="882529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9BA8333-602F-A442-808F-522BD079DE7B}"/>
              </a:ext>
            </a:extLst>
          </p:cNvPr>
          <p:cNvSpPr txBox="1"/>
          <p:nvPr/>
        </p:nvSpPr>
        <p:spPr>
          <a:xfrm>
            <a:off x="1571649" y="3603982"/>
            <a:ext cx="903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10 WCS</a:t>
            </a:r>
          </a:p>
          <a:p>
            <a:pPr algn="ctr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0 snails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96A9638-1574-C443-8A98-61A3A792E855}"/>
              </a:ext>
            </a:extLst>
          </p:cNvPr>
          <p:cNvSpPr txBox="1"/>
          <p:nvPr/>
        </p:nvSpPr>
        <p:spPr>
          <a:xfrm>
            <a:off x="6762588" y="6435297"/>
            <a:ext cx="234250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Transmission Hotspots </a:t>
            </a:r>
          </a:p>
        </p:txBody>
      </p:sp>
    </p:spTree>
    <p:extLst>
      <p:ext uri="{BB962C8B-B14F-4D97-AF65-F5344CB8AC3E}">
        <p14:creationId xmlns:p14="http://schemas.microsoft.com/office/powerpoint/2010/main" val="277526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/>
      <p:bldP spid="11" grpId="0"/>
      <p:bldP spid="29" grpId="0"/>
      <p:bldP spid="36" grpId="0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56029" y="155134"/>
            <a:ext cx="294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Pemba Survey 1 </a:t>
            </a:r>
          </a:p>
        </p:txBody>
      </p:sp>
      <p:pic>
        <p:nvPicPr>
          <p:cNvPr id="6" name="Picture 5" descr="Sites all .tiff">
            <a:extLst>
              <a:ext uri="{FF2B5EF4-FFF2-40B4-BE49-F238E27FC236}">
                <a16:creationId xmlns:a16="http://schemas.microsoft.com/office/drawing/2014/main" id="{0073E93B-9CBE-034F-B6FD-67A3FFBAD2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0623" y="1046646"/>
            <a:ext cx="3470082" cy="50194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A8EAD9-FCDD-6243-977C-FE50D5BD68E7}"/>
              </a:ext>
            </a:extLst>
          </p:cNvPr>
          <p:cNvSpPr txBox="1"/>
          <p:nvPr/>
        </p:nvSpPr>
        <p:spPr>
          <a:xfrm>
            <a:off x="1422905" y="1124384"/>
            <a:ext cx="110639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9 WCS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463 snails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AABCB4-7D7F-A746-A23D-2A302B4FF54A}"/>
              </a:ext>
            </a:extLst>
          </p:cNvPr>
          <p:cNvSpPr txBox="1"/>
          <p:nvPr/>
        </p:nvSpPr>
        <p:spPr>
          <a:xfrm>
            <a:off x="903277" y="2198911"/>
            <a:ext cx="110639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3 WCS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187 snails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0DAC5A-D40A-9D42-9E4B-462C75BE1C1B}"/>
              </a:ext>
            </a:extLst>
          </p:cNvPr>
          <p:cNvSpPr txBox="1"/>
          <p:nvPr/>
        </p:nvSpPr>
        <p:spPr>
          <a:xfrm>
            <a:off x="6430630" y="4900135"/>
            <a:ext cx="1106393" cy="64633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7030A0"/>
                </a:solidFill>
              </a:rPr>
              <a:t>13 WCS</a:t>
            </a:r>
          </a:p>
          <a:p>
            <a:pPr algn="ctr"/>
            <a:r>
              <a:rPr lang="en-GB" dirty="0">
                <a:solidFill>
                  <a:srgbClr val="7030A0"/>
                </a:solidFill>
              </a:rPr>
              <a:t>286 snails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2937B1-7212-BC48-B82A-1DA0A5A7B891}"/>
              </a:ext>
            </a:extLst>
          </p:cNvPr>
          <p:cNvSpPr txBox="1"/>
          <p:nvPr/>
        </p:nvSpPr>
        <p:spPr>
          <a:xfrm>
            <a:off x="6883170" y="3450796"/>
            <a:ext cx="1106393" cy="64633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7030A0"/>
                </a:solidFill>
              </a:rPr>
              <a:t>9 WCS</a:t>
            </a:r>
          </a:p>
          <a:p>
            <a:pPr algn="ctr"/>
            <a:r>
              <a:rPr lang="en-GB" dirty="0">
                <a:solidFill>
                  <a:srgbClr val="7030A0"/>
                </a:solidFill>
              </a:rPr>
              <a:t>136 snails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A0A778-482F-2240-A61B-AAF4E8D14304}"/>
              </a:ext>
            </a:extLst>
          </p:cNvPr>
          <p:cNvSpPr txBox="1"/>
          <p:nvPr/>
        </p:nvSpPr>
        <p:spPr>
          <a:xfrm>
            <a:off x="1487906" y="4566055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8 WCS</a:t>
            </a:r>
          </a:p>
          <a:p>
            <a:pPr algn="ctr"/>
            <a:r>
              <a:rPr lang="en-GB" dirty="0">
                <a:solidFill>
                  <a:srgbClr val="00B050"/>
                </a:solidFill>
              </a:rPr>
              <a:t>79 snails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26B6B7-D62E-1E4C-BFD1-D38F1EE40827}"/>
              </a:ext>
            </a:extLst>
          </p:cNvPr>
          <p:cNvSpPr txBox="1"/>
          <p:nvPr/>
        </p:nvSpPr>
        <p:spPr>
          <a:xfrm>
            <a:off x="6277031" y="4150923"/>
            <a:ext cx="1106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3 WCS</a:t>
            </a:r>
          </a:p>
          <a:p>
            <a:pPr algn="ctr"/>
            <a:r>
              <a:rPr lang="en-GB" dirty="0">
                <a:solidFill>
                  <a:srgbClr val="00B050"/>
                </a:solidFill>
              </a:rPr>
              <a:t>143 snails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01564-F036-EE4A-B61E-F793095163B5}"/>
              </a:ext>
            </a:extLst>
          </p:cNvPr>
          <p:cNvSpPr txBox="1"/>
          <p:nvPr/>
        </p:nvSpPr>
        <p:spPr>
          <a:xfrm>
            <a:off x="168699" y="6435297"/>
            <a:ext cx="2638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WCS = Water contact sites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C06C714-1106-DD4B-8D37-17DFAC5A1258}"/>
              </a:ext>
            </a:extLst>
          </p:cNvPr>
          <p:cNvCxnSpPr/>
          <p:nvPr/>
        </p:nvCxnSpPr>
        <p:spPr>
          <a:xfrm>
            <a:off x="2532185" y="1534104"/>
            <a:ext cx="1899138" cy="4238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1DDE022-29FB-FD49-AF0B-C878B4392DE5}"/>
              </a:ext>
            </a:extLst>
          </p:cNvPr>
          <p:cNvCxnSpPr>
            <a:cxnSpLocks/>
          </p:cNvCxnSpPr>
          <p:nvPr/>
        </p:nvCxnSpPr>
        <p:spPr>
          <a:xfrm flipV="1">
            <a:off x="2009670" y="2359725"/>
            <a:ext cx="2351315" cy="1584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76FA781-0C92-3849-92F3-2D1BBFD6A315}"/>
              </a:ext>
            </a:extLst>
          </p:cNvPr>
          <p:cNvCxnSpPr>
            <a:cxnSpLocks/>
          </p:cNvCxnSpPr>
          <p:nvPr/>
        </p:nvCxnSpPr>
        <p:spPr>
          <a:xfrm flipH="1">
            <a:off x="5053692" y="5223301"/>
            <a:ext cx="1362543" cy="9361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C042B41-19BD-5A4B-8A5B-F490E08B977C}"/>
              </a:ext>
            </a:extLst>
          </p:cNvPr>
          <p:cNvCxnSpPr>
            <a:cxnSpLocks/>
          </p:cNvCxnSpPr>
          <p:nvPr/>
        </p:nvCxnSpPr>
        <p:spPr>
          <a:xfrm flipH="1">
            <a:off x="5522941" y="3729279"/>
            <a:ext cx="1362543" cy="9361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2D3F57C-97BE-5849-BBB4-8C8363A703F5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477279" y="4889221"/>
            <a:ext cx="1381288" cy="12490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7D47500-9E7A-5648-9921-B475485C7D29}"/>
              </a:ext>
            </a:extLst>
          </p:cNvPr>
          <p:cNvCxnSpPr>
            <a:cxnSpLocks/>
          </p:cNvCxnSpPr>
          <p:nvPr/>
        </p:nvCxnSpPr>
        <p:spPr>
          <a:xfrm flipH="1">
            <a:off x="5141283" y="4401178"/>
            <a:ext cx="1274952" cy="7291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CD5AA95-43FB-1B47-9AFC-B2A4C7D102DC}"/>
              </a:ext>
            </a:extLst>
          </p:cNvPr>
          <p:cNvSpPr txBox="1"/>
          <p:nvPr/>
        </p:nvSpPr>
        <p:spPr>
          <a:xfrm>
            <a:off x="6433725" y="2634655"/>
            <a:ext cx="903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11 WCS</a:t>
            </a:r>
          </a:p>
          <a:p>
            <a:pPr algn="ctr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0 snails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DEC282F-A18E-ED47-85F2-41D36D7CF536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5355771" y="2957821"/>
            <a:ext cx="1077954" cy="67968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474F008-FF26-1440-86AB-CD26D3A957FD}"/>
              </a:ext>
            </a:extLst>
          </p:cNvPr>
          <p:cNvCxnSpPr>
            <a:cxnSpLocks/>
          </p:cNvCxnSpPr>
          <p:nvPr/>
        </p:nvCxnSpPr>
        <p:spPr>
          <a:xfrm>
            <a:off x="2418770" y="3939342"/>
            <a:ext cx="2215175" cy="882529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9BA8333-602F-A442-808F-522BD079DE7B}"/>
              </a:ext>
            </a:extLst>
          </p:cNvPr>
          <p:cNvSpPr txBox="1"/>
          <p:nvPr/>
        </p:nvSpPr>
        <p:spPr>
          <a:xfrm>
            <a:off x="1571649" y="3603982"/>
            <a:ext cx="903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10 WCS</a:t>
            </a:r>
          </a:p>
          <a:p>
            <a:pPr algn="ctr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0 snails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96A9638-1574-C443-8A98-61A3A792E855}"/>
              </a:ext>
            </a:extLst>
          </p:cNvPr>
          <p:cNvSpPr txBox="1"/>
          <p:nvPr/>
        </p:nvSpPr>
        <p:spPr>
          <a:xfrm>
            <a:off x="6762588" y="6435297"/>
            <a:ext cx="234250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Transmission Hotspots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119C69-E79A-C941-B48D-5F59CCCB1704}"/>
              </a:ext>
            </a:extLst>
          </p:cNvPr>
          <p:cNvSpPr txBox="1"/>
          <p:nvPr/>
        </p:nvSpPr>
        <p:spPr>
          <a:xfrm>
            <a:off x="279823" y="1124384"/>
            <a:ext cx="1247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6 snails shedding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3B7D8B-3546-7C43-B37E-365D7101E16E}"/>
              </a:ext>
            </a:extLst>
          </p:cNvPr>
          <p:cNvSpPr txBox="1"/>
          <p:nvPr/>
        </p:nvSpPr>
        <p:spPr>
          <a:xfrm>
            <a:off x="7451380" y="4889220"/>
            <a:ext cx="1247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1 snail shedding </a:t>
            </a:r>
          </a:p>
        </p:txBody>
      </p:sp>
      <p:pic>
        <p:nvPicPr>
          <p:cNvPr id="24" name="Picture 22">
            <a:extLst>
              <a:ext uri="{FF2B5EF4-FFF2-40B4-BE49-F238E27FC236}">
                <a16:creationId xmlns:a16="http://schemas.microsoft.com/office/drawing/2014/main" id="{1F90B21E-92E0-5349-A530-4EF6DAC9A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6879" y="417998"/>
            <a:ext cx="1160144" cy="162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Schisto cerc.tiff">
            <a:extLst>
              <a:ext uri="{FF2B5EF4-FFF2-40B4-BE49-F238E27FC236}">
                <a16:creationId xmlns:a16="http://schemas.microsoft.com/office/drawing/2014/main" id="{C7C61C5E-385D-DB49-87D5-29A9330CF4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9209" y="1740690"/>
            <a:ext cx="545896" cy="421347"/>
          </a:xfrm>
          <a:prstGeom prst="rect">
            <a:avLst/>
          </a:prstGeom>
        </p:spPr>
      </p:pic>
      <p:pic>
        <p:nvPicPr>
          <p:cNvPr id="27" name="Picture 26" descr="Schisto cerc.tiff">
            <a:extLst>
              <a:ext uri="{FF2B5EF4-FFF2-40B4-BE49-F238E27FC236}">
                <a16:creationId xmlns:a16="http://schemas.microsoft.com/office/drawing/2014/main" id="{F453D029-358F-A94D-994E-48F1A732CC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6670" y="1560041"/>
            <a:ext cx="545896" cy="421347"/>
          </a:xfrm>
          <a:prstGeom prst="rect">
            <a:avLst/>
          </a:prstGeom>
        </p:spPr>
      </p:pic>
      <p:pic>
        <p:nvPicPr>
          <p:cNvPr id="28" name="Picture 27" descr="Schisto cerc.tiff">
            <a:extLst>
              <a:ext uri="{FF2B5EF4-FFF2-40B4-BE49-F238E27FC236}">
                <a16:creationId xmlns:a16="http://schemas.microsoft.com/office/drawing/2014/main" id="{E3CCD254-3D51-5C41-A174-5B90E82607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4009" y="2045490"/>
            <a:ext cx="545896" cy="421347"/>
          </a:xfrm>
          <a:prstGeom prst="rect">
            <a:avLst/>
          </a:prstGeom>
        </p:spPr>
      </p:pic>
      <p:pic>
        <p:nvPicPr>
          <p:cNvPr id="31" name="Picture 30" descr="Schisto cerc.tiff">
            <a:extLst>
              <a:ext uri="{FF2B5EF4-FFF2-40B4-BE49-F238E27FC236}">
                <a16:creationId xmlns:a16="http://schemas.microsoft.com/office/drawing/2014/main" id="{5D18EEA0-5C61-B543-A8B7-5923B5184A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061" y="1294790"/>
            <a:ext cx="545896" cy="421347"/>
          </a:xfrm>
          <a:prstGeom prst="rect">
            <a:avLst/>
          </a:prstGeom>
        </p:spPr>
      </p:pic>
      <p:pic>
        <p:nvPicPr>
          <p:cNvPr id="32" name="Picture 31" descr="Schisto cerc.tiff">
            <a:extLst>
              <a:ext uri="{FF2B5EF4-FFF2-40B4-BE49-F238E27FC236}">
                <a16:creationId xmlns:a16="http://schemas.microsoft.com/office/drawing/2014/main" id="{E18C9EED-167C-2A49-B2D4-C2E5DDCA50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8493888" y="5066166"/>
            <a:ext cx="239110" cy="184556"/>
          </a:xfrm>
          <a:prstGeom prst="rect">
            <a:avLst/>
          </a:prstGeom>
        </p:spPr>
      </p:pic>
      <p:pic>
        <p:nvPicPr>
          <p:cNvPr id="34" name="Picture 33" descr="Schisto cerc.tiff">
            <a:extLst>
              <a:ext uri="{FF2B5EF4-FFF2-40B4-BE49-F238E27FC236}">
                <a16:creationId xmlns:a16="http://schemas.microsoft.com/office/drawing/2014/main" id="{0406155F-E48F-5447-9753-D910B417D1D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8714773" y="4957912"/>
            <a:ext cx="239110" cy="184556"/>
          </a:xfrm>
          <a:prstGeom prst="rect">
            <a:avLst/>
          </a:prstGeom>
        </p:spPr>
      </p:pic>
      <p:pic>
        <p:nvPicPr>
          <p:cNvPr id="35" name="Picture 34" descr="Schisto cerc.tiff">
            <a:extLst>
              <a:ext uri="{FF2B5EF4-FFF2-40B4-BE49-F238E27FC236}">
                <a16:creationId xmlns:a16="http://schemas.microsoft.com/office/drawing/2014/main" id="{5E4AE399-C94E-E14B-B25D-5D4472EE3DB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8733142" y="5274715"/>
            <a:ext cx="239110" cy="184556"/>
          </a:xfrm>
          <a:prstGeom prst="rect">
            <a:avLst/>
          </a:prstGeom>
        </p:spPr>
      </p:pic>
      <p:pic>
        <p:nvPicPr>
          <p:cNvPr id="37" name="Picture 36" descr="Schisto cerc.tiff">
            <a:extLst>
              <a:ext uri="{FF2B5EF4-FFF2-40B4-BE49-F238E27FC236}">
                <a16:creationId xmlns:a16="http://schemas.microsoft.com/office/drawing/2014/main" id="{A8E2A03C-AD55-7D4F-BF97-3CB7CCDF677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8416670" y="4767118"/>
            <a:ext cx="239110" cy="184556"/>
          </a:xfrm>
          <a:prstGeom prst="rect">
            <a:avLst/>
          </a:prstGeom>
        </p:spPr>
      </p:pic>
      <p:pic>
        <p:nvPicPr>
          <p:cNvPr id="38" name="Picture 37" descr="Schisto cerc.tiff">
            <a:extLst>
              <a:ext uri="{FF2B5EF4-FFF2-40B4-BE49-F238E27FC236}">
                <a16:creationId xmlns:a16="http://schemas.microsoft.com/office/drawing/2014/main" id="{9614BFB2-1921-844B-978B-23B1552280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254218" y="755885"/>
            <a:ext cx="239110" cy="184556"/>
          </a:xfrm>
          <a:prstGeom prst="rect">
            <a:avLst/>
          </a:prstGeom>
        </p:spPr>
      </p:pic>
      <p:pic>
        <p:nvPicPr>
          <p:cNvPr id="39" name="Picture 38" descr="Schisto cerc.tiff">
            <a:extLst>
              <a:ext uri="{FF2B5EF4-FFF2-40B4-BE49-F238E27FC236}">
                <a16:creationId xmlns:a16="http://schemas.microsoft.com/office/drawing/2014/main" id="{96C60465-DB46-C946-8ADA-23972ACBD8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75103" y="647631"/>
            <a:ext cx="239110" cy="184556"/>
          </a:xfrm>
          <a:prstGeom prst="rect">
            <a:avLst/>
          </a:prstGeom>
        </p:spPr>
      </p:pic>
      <p:pic>
        <p:nvPicPr>
          <p:cNvPr id="40" name="Picture 39" descr="Schisto cerc.tiff">
            <a:extLst>
              <a:ext uri="{FF2B5EF4-FFF2-40B4-BE49-F238E27FC236}">
                <a16:creationId xmlns:a16="http://schemas.microsoft.com/office/drawing/2014/main" id="{9CAA3BCE-96A3-9648-A06D-3CD664BD21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93472" y="964434"/>
            <a:ext cx="239110" cy="184556"/>
          </a:xfrm>
          <a:prstGeom prst="rect">
            <a:avLst/>
          </a:prstGeom>
        </p:spPr>
      </p:pic>
      <p:pic>
        <p:nvPicPr>
          <p:cNvPr id="42" name="Picture 41" descr="Schisto cerc.tiff">
            <a:extLst>
              <a:ext uri="{FF2B5EF4-FFF2-40B4-BE49-F238E27FC236}">
                <a16:creationId xmlns:a16="http://schemas.microsoft.com/office/drawing/2014/main" id="{32E2A7AF-A364-DC49-8A7A-CF46F0D23FC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77000" y="456837"/>
            <a:ext cx="239110" cy="18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8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56029" y="155134"/>
            <a:ext cx="294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Pemba Survey 1 </a:t>
            </a:r>
          </a:p>
        </p:txBody>
      </p:sp>
      <p:pic>
        <p:nvPicPr>
          <p:cNvPr id="6" name="Picture 5" descr="Sites all .tiff">
            <a:extLst>
              <a:ext uri="{FF2B5EF4-FFF2-40B4-BE49-F238E27FC236}">
                <a16:creationId xmlns:a16="http://schemas.microsoft.com/office/drawing/2014/main" id="{0073E93B-9CBE-034F-B6FD-67A3FFBAD2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0623" y="1046646"/>
            <a:ext cx="3470082" cy="50194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A8EAD9-FCDD-6243-977C-FE50D5BD68E7}"/>
              </a:ext>
            </a:extLst>
          </p:cNvPr>
          <p:cNvSpPr txBox="1"/>
          <p:nvPr/>
        </p:nvSpPr>
        <p:spPr>
          <a:xfrm>
            <a:off x="1422905" y="1124384"/>
            <a:ext cx="110639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9 WCS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463 snails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0DAC5A-D40A-9D42-9E4B-462C75BE1C1B}"/>
              </a:ext>
            </a:extLst>
          </p:cNvPr>
          <p:cNvSpPr txBox="1"/>
          <p:nvPr/>
        </p:nvSpPr>
        <p:spPr>
          <a:xfrm>
            <a:off x="6430630" y="4900135"/>
            <a:ext cx="1106393" cy="64633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7030A0"/>
                </a:solidFill>
              </a:rPr>
              <a:t>13 WCS</a:t>
            </a:r>
          </a:p>
          <a:p>
            <a:pPr algn="ctr"/>
            <a:r>
              <a:rPr lang="en-GB" dirty="0">
                <a:solidFill>
                  <a:srgbClr val="7030A0"/>
                </a:solidFill>
              </a:rPr>
              <a:t>286 snails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C06C714-1106-DD4B-8D37-17DFAC5A1258}"/>
              </a:ext>
            </a:extLst>
          </p:cNvPr>
          <p:cNvCxnSpPr/>
          <p:nvPr/>
        </p:nvCxnSpPr>
        <p:spPr>
          <a:xfrm>
            <a:off x="2532185" y="1534104"/>
            <a:ext cx="1899138" cy="4238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76FA781-0C92-3849-92F3-2D1BBFD6A315}"/>
              </a:ext>
            </a:extLst>
          </p:cNvPr>
          <p:cNvCxnSpPr>
            <a:cxnSpLocks/>
          </p:cNvCxnSpPr>
          <p:nvPr/>
        </p:nvCxnSpPr>
        <p:spPr>
          <a:xfrm flipH="1">
            <a:off x="5053692" y="5223301"/>
            <a:ext cx="1362543" cy="9361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96A9638-1574-C443-8A98-61A3A792E855}"/>
              </a:ext>
            </a:extLst>
          </p:cNvPr>
          <p:cNvSpPr txBox="1"/>
          <p:nvPr/>
        </p:nvSpPr>
        <p:spPr>
          <a:xfrm>
            <a:off x="6762588" y="6435297"/>
            <a:ext cx="234250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Transmission Hotspots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119C69-E79A-C941-B48D-5F59CCCB1704}"/>
              </a:ext>
            </a:extLst>
          </p:cNvPr>
          <p:cNvSpPr txBox="1"/>
          <p:nvPr/>
        </p:nvSpPr>
        <p:spPr>
          <a:xfrm>
            <a:off x="-40565" y="1098264"/>
            <a:ext cx="1528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6 </a:t>
            </a:r>
            <a:r>
              <a:rPr lang="en-GB" b="1" i="1" dirty="0">
                <a:solidFill>
                  <a:srgbClr val="FF0000"/>
                </a:solidFill>
              </a:rPr>
              <a:t>B. globosus</a:t>
            </a:r>
            <a:r>
              <a:rPr lang="en-GB" b="1" dirty="0">
                <a:solidFill>
                  <a:srgbClr val="FF0000"/>
                </a:solidFill>
              </a:rPr>
              <a:t> shedding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3B7D8B-3546-7C43-B37E-365D7101E16E}"/>
              </a:ext>
            </a:extLst>
          </p:cNvPr>
          <p:cNvSpPr txBox="1"/>
          <p:nvPr/>
        </p:nvSpPr>
        <p:spPr>
          <a:xfrm>
            <a:off x="7451380" y="4889220"/>
            <a:ext cx="1496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1 </a:t>
            </a:r>
            <a:r>
              <a:rPr lang="en-GB" b="1" i="1" dirty="0">
                <a:solidFill>
                  <a:srgbClr val="7030A0"/>
                </a:solidFill>
              </a:rPr>
              <a:t>B. globosus</a:t>
            </a:r>
            <a:r>
              <a:rPr lang="en-GB" b="1" dirty="0">
                <a:solidFill>
                  <a:srgbClr val="7030A0"/>
                </a:solidFill>
              </a:rPr>
              <a:t> shedding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FE7C41-0A4C-9843-8B79-35463299252A}"/>
              </a:ext>
            </a:extLst>
          </p:cNvPr>
          <p:cNvSpPr txBox="1"/>
          <p:nvPr/>
        </p:nvSpPr>
        <p:spPr>
          <a:xfrm>
            <a:off x="-99735" y="262855"/>
            <a:ext cx="235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1  </a:t>
            </a:r>
            <a:r>
              <a:rPr lang="en-GB" b="1" i="1" dirty="0">
                <a:solidFill>
                  <a:srgbClr val="FF0000"/>
                </a:solidFill>
              </a:rPr>
              <a:t>S. haematobium 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147D508-FE25-324F-AF47-A6BC009BF9AA}"/>
              </a:ext>
            </a:extLst>
          </p:cNvPr>
          <p:cNvCxnSpPr>
            <a:cxnSpLocks/>
          </p:cNvCxnSpPr>
          <p:nvPr/>
        </p:nvCxnSpPr>
        <p:spPr>
          <a:xfrm flipV="1">
            <a:off x="8095439" y="4099727"/>
            <a:ext cx="0" cy="80040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EF87AD5-F92C-C940-A9F8-05BF8994B278}"/>
              </a:ext>
            </a:extLst>
          </p:cNvPr>
          <p:cNvSpPr txBox="1"/>
          <p:nvPr/>
        </p:nvSpPr>
        <p:spPr>
          <a:xfrm>
            <a:off x="7202946" y="3678062"/>
            <a:ext cx="174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rgbClr val="7030A0"/>
                </a:solidFill>
              </a:rPr>
              <a:t>S. haematobium </a:t>
            </a:r>
          </a:p>
        </p:txBody>
      </p:sp>
      <p:pic>
        <p:nvPicPr>
          <p:cNvPr id="32" name="Picture 12" descr="urine.jpg">
            <a:extLst>
              <a:ext uri="{FF2B5EF4-FFF2-40B4-BE49-F238E27FC236}">
                <a16:creationId xmlns:a16="http://schemas.microsoft.com/office/drawing/2014/main" id="{C32B3F36-BF58-BD41-A2CB-FBB1A1B047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522"/>
          <a:stretch/>
        </p:blipFill>
        <p:spPr bwMode="auto">
          <a:xfrm>
            <a:off x="7537023" y="2711286"/>
            <a:ext cx="1298062" cy="93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2" descr="urine.jpg">
            <a:extLst>
              <a:ext uri="{FF2B5EF4-FFF2-40B4-BE49-F238E27FC236}">
                <a16:creationId xmlns:a16="http://schemas.microsoft.com/office/drawing/2014/main" id="{9560C45D-20FF-634E-838F-B4482095A1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522"/>
          <a:stretch/>
        </p:blipFill>
        <p:spPr bwMode="auto">
          <a:xfrm>
            <a:off x="2060593" y="177008"/>
            <a:ext cx="778506" cy="56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5E2D313-051E-B048-BAF5-A88AD58B2D69}"/>
              </a:ext>
            </a:extLst>
          </p:cNvPr>
          <p:cNvCxnSpPr>
            <a:cxnSpLocks/>
            <a:stCxn id="2" idx="0"/>
          </p:cNvCxnSpPr>
          <p:nvPr/>
        </p:nvCxnSpPr>
        <p:spPr>
          <a:xfrm flipV="1">
            <a:off x="723715" y="632188"/>
            <a:ext cx="201276" cy="4660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E3936C1-FB56-544E-B726-9C26BE155295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723715" y="1744595"/>
            <a:ext cx="201276" cy="9666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C117886-7AC0-CA4C-A529-4D36F9FF01B4}"/>
              </a:ext>
            </a:extLst>
          </p:cNvPr>
          <p:cNvSpPr txBox="1"/>
          <p:nvPr/>
        </p:nvSpPr>
        <p:spPr>
          <a:xfrm>
            <a:off x="-228101" y="2702868"/>
            <a:ext cx="235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5  </a:t>
            </a:r>
            <a:r>
              <a:rPr lang="en-GB" b="1" i="1" dirty="0">
                <a:solidFill>
                  <a:srgbClr val="FF0000"/>
                </a:solidFill>
              </a:rPr>
              <a:t>S. bovis</a:t>
            </a:r>
          </a:p>
        </p:txBody>
      </p:sp>
      <p:pic>
        <p:nvPicPr>
          <p:cNvPr id="43" name="Picture 42" descr="IMG_4473.JPG">
            <a:extLst>
              <a:ext uri="{FF2B5EF4-FFF2-40B4-BE49-F238E27FC236}">
                <a16:creationId xmlns:a16="http://schemas.microsoft.com/office/drawing/2014/main" id="{CE3D10F7-38B1-8B43-908A-A1AC445AA8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29" y="3195065"/>
            <a:ext cx="2417949" cy="181346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10B9F7EA-359C-C747-8DDA-4F0FC61B719B}"/>
              </a:ext>
            </a:extLst>
          </p:cNvPr>
          <p:cNvSpPr txBox="1"/>
          <p:nvPr/>
        </p:nvSpPr>
        <p:spPr>
          <a:xfrm>
            <a:off x="148093" y="5121953"/>
            <a:ext cx="23607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Never reported on Zanzibar and infected snails are assumed to be shedding human schistosomes </a:t>
            </a:r>
          </a:p>
        </p:txBody>
      </p:sp>
      <p:pic>
        <p:nvPicPr>
          <p:cNvPr id="51" name="Picture 22">
            <a:extLst>
              <a:ext uri="{FF2B5EF4-FFF2-40B4-BE49-F238E27FC236}">
                <a16:creationId xmlns:a16="http://schemas.microsoft.com/office/drawing/2014/main" id="{EA748914-CA27-9D4C-8874-288F4A4F6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6879" y="417998"/>
            <a:ext cx="1160144" cy="162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5EACBB1-F01A-F544-8066-F14E41F72414}"/>
              </a:ext>
            </a:extLst>
          </p:cNvPr>
          <p:cNvSpPr txBox="1"/>
          <p:nvPr/>
        </p:nvSpPr>
        <p:spPr>
          <a:xfrm>
            <a:off x="3390475" y="6490991"/>
            <a:ext cx="2344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(Pennance </a:t>
            </a:r>
            <a:r>
              <a:rPr lang="en-GB" i="1" dirty="0"/>
              <a:t>et al. </a:t>
            </a:r>
            <a:r>
              <a:rPr lang="en-GB" dirty="0"/>
              <a:t>2018)</a:t>
            </a:r>
          </a:p>
        </p:txBody>
      </p:sp>
      <p:pic>
        <p:nvPicPr>
          <p:cNvPr id="26" name="Picture 25" descr="Schisto cerc.tiff">
            <a:extLst>
              <a:ext uri="{FF2B5EF4-FFF2-40B4-BE49-F238E27FC236}">
                <a16:creationId xmlns:a16="http://schemas.microsoft.com/office/drawing/2014/main" id="{2A7363FB-55F9-6B4C-AC50-9377F90D2C7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9209" y="1740690"/>
            <a:ext cx="545896" cy="421347"/>
          </a:xfrm>
          <a:prstGeom prst="rect">
            <a:avLst/>
          </a:prstGeom>
        </p:spPr>
      </p:pic>
      <p:pic>
        <p:nvPicPr>
          <p:cNvPr id="27" name="Picture 26" descr="Schisto cerc.tiff">
            <a:extLst>
              <a:ext uri="{FF2B5EF4-FFF2-40B4-BE49-F238E27FC236}">
                <a16:creationId xmlns:a16="http://schemas.microsoft.com/office/drawing/2014/main" id="{8F39FF5F-4682-9D40-9C83-7AEE911E7E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6670" y="1560041"/>
            <a:ext cx="545896" cy="421347"/>
          </a:xfrm>
          <a:prstGeom prst="rect">
            <a:avLst/>
          </a:prstGeom>
        </p:spPr>
      </p:pic>
      <p:pic>
        <p:nvPicPr>
          <p:cNvPr id="28" name="Picture 27" descr="Schisto cerc.tiff">
            <a:extLst>
              <a:ext uri="{FF2B5EF4-FFF2-40B4-BE49-F238E27FC236}">
                <a16:creationId xmlns:a16="http://schemas.microsoft.com/office/drawing/2014/main" id="{9AE40E39-4C33-134D-9CDF-FC4EDB67E14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4009" y="2045490"/>
            <a:ext cx="545896" cy="421347"/>
          </a:xfrm>
          <a:prstGeom prst="rect">
            <a:avLst/>
          </a:prstGeom>
        </p:spPr>
      </p:pic>
      <p:pic>
        <p:nvPicPr>
          <p:cNvPr id="29" name="Picture 28" descr="Schisto cerc.tiff">
            <a:extLst>
              <a:ext uri="{FF2B5EF4-FFF2-40B4-BE49-F238E27FC236}">
                <a16:creationId xmlns:a16="http://schemas.microsoft.com/office/drawing/2014/main" id="{E988B144-A88B-D040-9ECF-C621A23D0BA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061" y="1294790"/>
            <a:ext cx="545896" cy="4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5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2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/>
          <p:nvPr/>
        </p:nvSpPr>
        <p:spPr>
          <a:xfrm>
            <a:off x="4130040" y="718820"/>
            <a:ext cx="12573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0" name="Text Box 5"/>
          <p:cNvSpPr txBox="1"/>
          <p:nvPr/>
        </p:nvSpPr>
        <p:spPr>
          <a:xfrm>
            <a:off x="2762250" y="718820"/>
            <a:ext cx="8001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1" name="Text Box 6"/>
          <p:cNvSpPr txBox="1"/>
          <p:nvPr/>
        </p:nvSpPr>
        <p:spPr>
          <a:xfrm>
            <a:off x="3562350" y="718820"/>
            <a:ext cx="8001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12797" y="15482"/>
            <a:ext cx="72003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Tanzania, Mwanza Xenomonitoring</a:t>
            </a:r>
          </a:p>
          <a:p>
            <a:pPr algn="ctr"/>
            <a:r>
              <a:rPr lang="en-GB" sz="1600" dirty="0"/>
              <a:t>(Teckla Angelo, Safari Kinunghi, Fiona Allan, Tom Pennance, Kate Poulton, Elena Luigi)</a:t>
            </a:r>
          </a:p>
        </p:txBody>
      </p:sp>
      <p:pic>
        <p:nvPicPr>
          <p:cNvPr id="19" name="Picture 7" descr="SCORE.tiff">
            <a:extLst>
              <a:ext uri="{FF2B5EF4-FFF2-40B4-BE49-F238E27FC236}">
                <a16:creationId xmlns:a16="http://schemas.microsoft.com/office/drawing/2014/main" id="{EA30C091-D70B-FD41-8166-1E1769EF42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8264" y="12861"/>
            <a:ext cx="517692" cy="4724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DD6E4D-FE81-634B-8C13-0D6A125C66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6941" y="1186667"/>
            <a:ext cx="5972244" cy="3893332"/>
          </a:xfrm>
          <a:prstGeom prst="rect">
            <a:avLst/>
          </a:prstGeom>
        </p:spPr>
      </p:pic>
      <p:pic>
        <p:nvPicPr>
          <p:cNvPr id="34" name="Picture 33" descr="IMG_1400.JPG">
            <a:extLst>
              <a:ext uri="{FF2B5EF4-FFF2-40B4-BE49-F238E27FC236}">
                <a16:creationId xmlns:a16="http://schemas.microsoft.com/office/drawing/2014/main" id="{2840D07D-0FB6-084C-A596-A8CFA18435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302" y="997526"/>
            <a:ext cx="2374895" cy="1759847"/>
          </a:xfrm>
          <a:prstGeom prst="rect">
            <a:avLst/>
          </a:prstGeom>
        </p:spPr>
      </p:pic>
      <p:pic>
        <p:nvPicPr>
          <p:cNvPr id="35" name="Picture 34" descr="Shedding biom.tiff">
            <a:extLst>
              <a:ext uri="{FF2B5EF4-FFF2-40B4-BE49-F238E27FC236}">
                <a16:creationId xmlns:a16="http://schemas.microsoft.com/office/drawing/2014/main" id="{26B1F193-38E0-5742-8FCD-C5390A7FDE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4928" y="1011507"/>
            <a:ext cx="1221971" cy="13590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1608C99-79C6-9F42-9C62-6B565AAE1B0D}"/>
              </a:ext>
            </a:extLst>
          </p:cNvPr>
          <p:cNvSpPr/>
          <p:nvPr/>
        </p:nvSpPr>
        <p:spPr>
          <a:xfrm>
            <a:off x="656706" y="5387826"/>
            <a:ext cx="768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i="1" dirty="0">
                <a:ea typeface="ＭＳ Ｐゴシック" pitchFamily="29" charset="-128"/>
                <a:cs typeface="ＭＳ Ｐゴシック" pitchFamily="29" charset="-128"/>
              </a:rPr>
              <a:t>Biomphalaria choanomphala </a:t>
            </a:r>
            <a:r>
              <a:rPr lang="en-GB" sz="2400" dirty="0">
                <a:ea typeface="ＭＳ Ｐゴシック" pitchFamily="29" charset="-128"/>
                <a:cs typeface="ＭＳ Ｐゴシック" pitchFamily="29" charset="-128"/>
              </a:rPr>
              <a:t>- deeper in Lake Victoria</a:t>
            </a:r>
            <a:endParaRPr lang="en-GB" sz="2400" i="1" dirty="0">
              <a:ea typeface="ＭＳ Ｐゴシック" pitchFamily="29" charset="-128"/>
              <a:cs typeface="ＭＳ Ｐゴシック" pitchFamily="29" charset="-128"/>
            </a:endParaRP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i="1" dirty="0">
                <a:ea typeface="ＭＳ Ｐゴシック" pitchFamily="29" charset="-128"/>
                <a:cs typeface="ＭＳ Ｐゴシック" pitchFamily="29" charset="-128"/>
              </a:rPr>
              <a:t>B. sudanica - </a:t>
            </a:r>
            <a:r>
              <a:rPr lang="en-GB" sz="2400" dirty="0">
                <a:ea typeface="ＭＳ Ｐゴシック" pitchFamily="29" charset="-128"/>
                <a:cs typeface="ＭＳ Ｐゴシック" pitchFamily="29" charset="-128"/>
              </a:rPr>
              <a:t>shallow banks and marshes of Lake Victoria</a:t>
            </a:r>
          </a:p>
        </p:txBody>
      </p:sp>
      <p:pic>
        <p:nvPicPr>
          <p:cNvPr id="36" name="Picture 35" descr="Hep.splen.closeup.jpg">
            <a:extLst>
              <a:ext uri="{FF2B5EF4-FFF2-40B4-BE49-F238E27FC236}">
                <a16:creationId xmlns:a16="http://schemas.microsoft.com/office/drawing/2014/main" id="{00AA5967-96CC-7240-8BE4-F5B6F27B397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128" y="2757373"/>
            <a:ext cx="1015075" cy="15011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40C8BB-351D-6746-B7B0-77AE26F92FB6}"/>
              </a:ext>
            </a:extLst>
          </p:cNvPr>
          <p:cNvSpPr txBox="1"/>
          <p:nvPr/>
        </p:nvSpPr>
        <p:spPr>
          <a:xfrm>
            <a:off x="2668155" y="1207684"/>
            <a:ext cx="4756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Can we detect transmission in low prevalence areas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2A6F7-E7E8-304D-A2A6-2C89E4FD7426}"/>
              </a:ext>
            </a:extLst>
          </p:cNvPr>
          <p:cNvSpPr txBox="1"/>
          <p:nvPr/>
        </p:nvSpPr>
        <p:spPr>
          <a:xfrm>
            <a:off x="3512797" y="2572707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Hotspot</a:t>
            </a:r>
          </a:p>
        </p:txBody>
      </p:sp>
      <p:pic>
        <p:nvPicPr>
          <p:cNvPr id="37" name="Picture 36" descr="NIMR.jpg">
            <a:extLst>
              <a:ext uri="{FF2B5EF4-FFF2-40B4-BE49-F238E27FC236}">
                <a16:creationId xmlns:a16="http://schemas.microsoft.com/office/drawing/2014/main" id="{1A65057D-BFB8-CE4C-AA83-F6BBDA3E95E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5" y="1912"/>
            <a:ext cx="421204" cy="43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34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/>
          <p:nvPr/>
        </p:nvSpPr>
        <p:spPr>
          <a:xfrm>
            <a:off x="4130040" y="718820"/>
            <a:ext cx="12573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0" name="Text Box 5"/>
          <p:cNvSpPr txBox="1"/>
          <p:nvPr/>
        </p:nvSpPr>
        <p:spPr>
          <a:xfrm>
            <a:off x="2762250" y="718820"/>
            <a:ext cx="8001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1" name="Text Box 6"/>
          <p:cNvSpPr txBox="1"/>
          <p:nvPr/>
        </p:nvSpPr>
        <p:spPr>
          <a:xfrm>
            <a:off x="3562350" y="718820"/>
            <a:ext cx="8001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46707" y="15482"/>
            <a:ext cx="533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Tanzania, Mwanza Xenomonitoring</a:t>
            </a:r>
          </a:p>
        </p:txBody>
      </p:sp>
      <p:pic>
        <p:nvPicPr>
          <p:cNvPr id="19" name="Picture 7" descr="SCORE.tiff">
            <a:extLst>
              <a:ext uri="{FF2B5EF4-FFF2-40B4-BE49-F238E27FC236}">
                <a16:creationId xmlns:a16="http://schemas.microsoft.com/office/drawing/2014/main" id="{EA30C091-D70B-FD41-8166-1E1769EF42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8264" y="12861"/>
            <a:ext cx="517692" cy="4724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DD6E4D-FE81-634B-8C13-0D6A125C66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6941" y="1186667"/>
            <a:ext cx="5972244" cy="3893332"/>
          </a:xfrm>
          <a:prstGeom prst="rect">
            <a:avLst/>
          </a:prstGeom>
        </p:spPr>
      </p:pic>
      <p:pic>
        <p:nvPicPr>
          <p:cNvPr id="34" name="Picture 33" descr="IMG_1400.JPG">
            <a:extLst>
              <a:ext uri="{FF2B5EF4-FFF2-40B4-BE49-F238E27FC236}">
                <a16:creationId xmlns:a16="http://schemas.microsoft.com/office/drawing/2014/main" id="{2840D07D-0FB6-084C-A596-A8CFA18435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302" y="997526"/>
            <a:ext cx="2374895" cy="1759847"/>
          </a:xfrm>
          <a:prstGeom prst="rect">
            <a:avLst/>
          </a:prstGeom>
        </p:spPr>
      </p:pic>
      <p:pic>
        <p:nvPicPr>
          <p:cNvPr id="35" name="Picture 34" descr="Shedding biom.tiff">
            <a:extLst>
              <a:ext uri="{FF2B5EF4-FFF2-40B4-BE49-F238E27FC236}">
                <a16:creationId xmlns:a16="http://schemas.microsoft.com/office/drawing/2014/main" id="{26B1F193-38E0-5742-8FCD-C5390A7FDE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4928" y="1011507"/>
            <a:ext cx="1221971" cy="1359047"/>
          </a:xfrm>
          <a:prstGeom prst="rect">
            <a:avLst/>
          </a:prstGeom>
        </p:spPr>
      </p:pic>
      <p:pic>
        <p:nvPicPr>
          <p:cNvPr id="36" name="Picture 35" descr="Hep.splen.closeup.jpg">
            <a:extLst>
              <a:ext uri="{FF2B5EF4-FFF2-40B4-BE49-F238E27FC236}">
                <a16:creationId xmlns:a16="http://schemas.microsoft.com/office/drawing/2014/main" id="{00AA5967-96CC-7240-8BE4-F5B6F27B397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128" y="2757373"/>
            <a:ext cx="1015075" cy="15011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40C8BB-351D-6746-B7B0-77AE26F92FB6}"/>
              </a:ext>
            </a:extLst>
          </p:cNvPr>
          <p:cNvSpPr txBox="1"/>
          <p:nvPr/>
        </p:nvSpPr>
        <p:spPr>
          <a:xfrm>
            <a:off x="2668155" y="1207684"/>
            <a:ext cx="4756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Can we detect transmission in low prevalence areas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2A6F7-E7E8-304D-A2A6-2C89E4FD7426}"/>
              </a:ext>
            </a:extLst>
          </p:cNvPr>
          <p:cNvSpPr txBox="1"/>
          <p:nvPr/>
        </p:nvSpPr>
        <p:spPr>
          <a:xfrm>
            <a:off x="3512797" y="2572707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Hotspot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222AD-37A7-F741-A984-5738CC02FDFF}"/>
              </a:ext>
            </a:extLst>
          </p:cNvPr>
          <p:cNvSpPr txBox="1"/>
          <p:nvPr/>
        </p:nvSpPr>
        <p:spPr>
          <a:xfrm>
            <a:off x="1378576" y="5114429"/>
            <a:ext cx="6428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4 surveys 2016-2017; </a:t>
            </a:r>
          </a:p>
        </p:txBody>
      </p:sp>
      <p:pic>
        <p:nvPicPr>
          <p:cNvPr id="17" name="Picture 16" descr="NIMR.jpg">
            <a:extLst>
              <a:ext uri="{FF2B5EF4-FFF2-40B4-BE49-F238E27FC236}">
                <a16:creationId xmlns:a16="http://schemas.microsoft.com/office/drawing/2014/main" id="{33AF58FC-DFC4-1C4C-A397-EA1A7C3FA51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5" y="1912"/>
            <a:ext cx="421204" cy="43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57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/>
          <p:nvPr/>
        </p:nvSpPr>
        <p:spPr>
          <a:xfrm>
            <a:off x="4130040" y="718820"/>
            <a:ext cx="12573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0" name="Text Box 5"/>
          <p:cNvSpPr txBox="1"/>
          <p:nvPr/>
        </p:nvSpPr>
        <p:spPr>
          <a:xfrm>
            <a:off x="2762250" y="718820"/>
            <a:ext cx="8001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1" name="Text Box 6"/>
          <p:cNvSpPr txBox="1"/>
          <p:nvPr/>
        </p:nvSpPr>
        <p:spPr>
          <a:xfrm>
            <a:off x="3562350" y="718820"/>
            <a:ext cx="8001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46707" y="15482"/>
            <a:ext cx="533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Tanzania, Mwanza Xenomonitoring</a:t>
            </a:r>
          </a:p>
        </p:txBody>
      </p:sp>
      <p:pic>
        <p:nvPicPr>
          <p:cNvPr id="19" name="Picture 7" descr="SCORE.tiff">
            <a:extLst>
              <a:ext uri="{FF2B5EF4-FFF2-40B4-BE49-F238E27FC236}">
                <a16:creationId xmlns:a16="http://schemas.microsoft.com/office/drawing/2014/main" id="{EA30C091-D70B-FD41-8166-1E1769EF42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8264" y="12861"/>
            <a:ext cx="517692" cy="4724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DD6E4D-FE81-634B-8C13-0D6A125C66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6941" y="1186667"/>
            <a:ext cx="5972244" cy="3893332"/>
          </a:xfrm>
          <a:prstGeom prst="rect">
            <a:avLst/>
          </a:prstGeom>
        </p:spPr>
      </p:pic>
      <p:pic>
        <p:nvPicPr>
          <p:cNvPr id="34" name="Picture 33" descr="IMG_1400.JPG">
            <a:extLst>
              <a:ext uri="{FF2B5EF4-FFF2-40B4-BE49-F238E27FC236}">
                <a16:creationId xmlns:a16="http://schemas.microsoft.com/office/drawing/2014/main" id="{2840D07D-0FB6-084C-A596-A8CFA18435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302" y="997526"/>
            <a:ext cx="2374895" cy="1759847"/>
          </a:xfrm>
          <a:prstGeom prst="rect">
            <a:avLst/>
          </a:prstGeom>
        </p:spPr>
      </p:pic>
      <p:pic>
        <p:nvPicPr>
          <p:cNvPr id="35" name="Picture 34" descr="Shedding biom.tiff">
            <a:extLst>
              <a:ext uri="{FF2B5EF4-FFF2-40B4-BE49-F238E27FC236}">
                <a16:creationId xmlns:a16="http://schemas.microsoft.com/office/drawing/2014/main" id="{26B1F193-38E0-5742-8FCD-C5390A7FDE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4928" y="1011507"/>
            <a:ext cx="1221971" cy="1359047"/>
          </a:xfrm>
          <a:prstGeom prst="rect">
            <a:avLst/>
          </a:prstGeom>
        </p:spPr>
      </p:pic>
      <p:pic>
        <p:nvPicPr>
          <p:cNvPr id="36" name="Picture 35" descr="Hep.splen.closeup.jpg">
            <a:extLst>
              <a:ext uri="{FF2B5EF4-FFF2-40B4-BE49-F238E27FC236}">
                <a16:creationId xmlns:a16="http://schemas.microsoft.com/office/drawing/2014/main" id="{00AA5967-96CC-7240-8BE4-F5B6F27B397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128" y="2757373"/>
            <a:ext cx="1015075" cy="15011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40C8BB-351D-6746-B7B0-77AE26F92FB6}"/>
              </a:ext>
            </a:extLst>
          </p:cNvPr>
          <p:cNvSpPr txBox="1"/>
          <p:nvPr/>
        </p:nvSpPr>
        <p:spPr>
          <a:xfrm>
            <a:off x="2668155" y="1207684"/>
            <a:ext cx="4756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Can we detect transmission in low prevalence areas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2A6F7-E7E8-304D-A2A6-2C89E4FD7426}"/>
              </a:ext>
            </a:extLst>
          </p:cNvPr>
          <p:cNvSpPr txBox="1"/>
          <p:nvPr/>
        </p:nvSpPr>
        <p:spPr>
          <a:xfrm>
            <a:off x="3512797" y="2572707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Hotspot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222AD-37A7-F741-A984-5738CC02FDFF}"/>
              </a:ext>
            </a:extLst>
          </p:cNvPr>
          <p:cNvSpPr txBox="1"/>
          <p:nvPr/>
        </p:nvSpPr>
        <p:spPr>
          <a:xfrm>
            <a:off x="1378576" y="5114429"/>
            <a:ext cx="6428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4 surveys 2016-2017; </a:t>
            </a:r>
            <a:r>
              <a:rPr lang="en-GB" sz="2400" b="1" dirty="0"/>
              <a:t>~9000 </a:t>
            </a:r>
            <a:r>
              <a:rPr lang="en-GB" sz="2400" b="1" i="1" dirty="0"/>
              <a:t>Biomphalaria</a:t>
            </a:r>
            <a:r>
              <a:rPr lang="en-GB" sz="2400" b="1" dirty="0"/>
              <a:t> were collected from 46 HWC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B57F00-53A8-FD48-8775-E824E28535B5}"/>
              </a:ext>
            </a:extLst>
          </p:cNvPr>
          <p:cNvSpPr txBox="1"/>
          <p:nvPr/>
        </p:nvSpPr>
        <p:spPr>
          <a:xfrm>
            <a:off x="1338675" y="6138992"/>
            <a:ext cx="6428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Also &gt;2000 </a:t>
            </a:r>
            <a:r>
              <a:rPr lang="en-GB" sz="2400" i="1" dirty="0"/>
              <a:t>Bulinus</a:t>
            </a:r>
            <a:r>
              <a:rPr lang="en-GB" sz="2400" dirty="0"/>
              <a:t> were collected</a:t>
            </a:r>
          </a:p>
        </p:txBody>
      </p:sp>
      <p:pic>
        <p:nvPicPr>
          <p:cNvPr id="16" name="Image 2" descr="IMG_3693_BK23a.JPG">
            <a:extLst>
              <a:ext uri="{FF2B5EF4-FFF2-40B4-BE49-F238E27FC236}">
                <a16:creationId xmlns:a16="http://schemas.microsoft.com/office/drawing/2014/main" id="{1A55F841-5546-1148-A9CF-31E6F5E0B9D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13" b="98776" l="9978" r="89911">
                        <a14:foregroundMark x1="34755" y1="33927" x2="33939" y2="33927"/>
                        <a14:foregroundMark x1="31491" y1="37041" x2="32307" y2="35484"/>
                        <a14:foregroundMark x1="30230" y1="39210" x2="32085" y2="34594"/>
                        <a14:foregroundMark x1="34755" y1="31479" x2="36424" y2="29922"/>
                        <a14:foregroundMark x1="39726" y1="15128" x2="39726" y2="15128"/>
                        <a14:backgroundMark x1="53709" y1="92603" x2="77967" y2="47219"/>
                        <a14:backgroundMark x1="28412" y1="39210" x2="31677" y2="32425"/>
                        <a14:backgroundMark x1="53487" y1="93493" x2="53079" y2="94772"/>
                        <a14:backgroundMark x1="66452" y1="90927" x2="87918" y2="70463"/>
                        <a14:backgroundMark x1="71465" y1="7336" x2="62853" y2="6178"/>
                        <a14:backgroundMark x1="27892" y1="7336" x2="35733" y2="7336"/>
                        <a14:backgroundMark x1="40617" y1="95367" x2="44087" y2="98069"/>
                        <a14:backgroundMark x1="51542" y1="95946" x2="54756" y2="93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1625" y="5975654"/>
            <a:ext cx="1172095" cy="781396"/>
          </a:xfrm>
          <a:prstGeom prst="rect">
            <a:avLst/>
          </a:prstGeom>
        </p:spPr>
      </p:pic>
      <p:pic>
        <p:nvPicPr>
          <p:cNvPr id="17" name="Picture 16" descr="NIMR.jpg">
            <a:extLst>
              <a:ext uri="{FF2B5EF4-FFF2-40B4-BE49-F238E27FC236}">
                <a16:creationId xmlns:a16="http://schemas.microsoft.com/office/drawing/2014/main" id="{33AF58FC-DFC4-1C4C-A397-EA1A7C3FA51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5" y="1912"/>
            <a:ext cx="421204" cy="4335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2FA426-54E8-E046-9B23-D69CA24AD606}"/>
              </a:ext>
            </a:extLst>
          </p:cNvPr>
          <p:cNvSpPr/>
          <p:nvPr/>
        </p:nvSpPr>
        <p:spPr>
          <a:xfrm>
            <a:off x="1410580" y="5943601"/>
            <a:ext cx="6342611" cy="8977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52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/>
          <p:nvPr/>
        </p:nvSpPr>
        <p:spPr>
          <a:xfrm>
            <a:off x="4130040" y="718820"/>
            <a:ext cx="12573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0" name="Text Box 5"/>
          <p:cNvSpPr txBox="1"/>
          <p:nvPr/>
        </p:nvSpPr>
        <p:spPr>
          <a:xfrm>
            <a:off x="2762250" y="718820"/>
            <a:ext cx="8001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1" name="Text Box 6"/>
          <p:cNvSpPr txBox="1"/>
          <p:nvPr/>
        </p:nvSpPr>
        <p:spPr>
          <a:xfrm>
            <a:off x="3562350" y="718820"/>
            <a:ext cx="8001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46707" y="15482"/>
            <a:ext cx="533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Tanzania, Mwanza Xenomonitoring</a:t>
            </a:r>
          </a:p>
        </p:txBody>
      </p:sp>
      <p:pic>
        <p:nvPicPr>
          <p:cNvPr id="19" name="Picture 7" descr="SCORE.tiff">
            <a:extLst>
              <a:ext uri="{FF2B5EF4-FFF2-40B4-BE49-F238E27FC236}">
                <a16:creationId xmlns:a16="http://schemas.microsoft.com/office/drawing/2014/main" id="{EA30C091-D70B-FD41-8166-1E1769EF42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8264" y="12861"/>
            <a:ext cx="517692" cy="472497"/>
          </a:xfrm>
          <a:prstGeom prst="rect">
            <a:avLst/>
          </a:prstGeom>
        </p:spPr>
      </p:pic>
      <p:pic>
        <p:nvPicPr>
          <p:cNvPr id="16" name="Image 2" descr="IMG_3693_BK23a.JPG">
            <a:extLst>
              <a:ext uri="{FF2B5EF4-FFF2-40B4-BE49-F238E27FC236}">
                <a16:creationId xmlns:a16="http://schemas.microsoft.com/office/drawing/2014/main" id="{1A55F841-5546-1148-A9CF-31E6F5E0B9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3" b="98776" l="9978" r="89911">
                        <a14:foregroundMark x1="34755" y1="33927" x2="33939" y2="33927"/>
                        <a14:foregroundMark x1="31491" y1="37041" x2="32307" y2="35484"/>
                        <a14:foregroundMark x1="30230" y1="39210" x2="32085" y2="34594"/>
                        <a14:foregroundMark x1="34755" y1="31479" x2="36424" y2="29922"/>
                        <a14:foregroundMark x1="39726" y1="15128" x2="39726" y2="15128"/>
                        <a14:backgroundMark x1="53709" y1="92603" x2="77967" y2="47219"/>
                        <a14:backgroundMark x1="28412" y1="39210" x2="31677" y2="32425"/>
                        <a14:backgroundMark x1="53487" y1="93493" x2="53079" y2="94772"/>
                        <a14:backgroundMark x1="66452" y1="90927" x2="87918" y2="70463"/>
                        <a14:backgroundMark x1="71465" y1="7336" x2="62853" y2="6178"/>
                        <a14:backgroundMark x1="27892" y1="7336" x2="35733" y2="7336"/>
                        <a14:backgroundMark x1="40617" y1="95367" x2="44087" y2="98069"/>
                        <a14:backgroundMark x1="51542" y1="95946" x2="54756" y2="93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5405" y="4166869"/>
            <a:ext cx="1887696" cy="1258463"/>
          </a:xfrm>
          <a:prstGeom prst="rect">
            <a:avLst/>
          </a:prstGeom>
        </p:spPr>
      </p:pic>
      <p:pic>
        <p:nvPicPr>
          <p:cNvPr id="17" name="Picture 16" descr="NIMR.jpg">
            <a:extLst>
              <a:ext uri="{FF2B5EF4-FFF2-40B4-BE49-F238E27FC236}">
                <a16:creationId xmlns:a16="http://schemas.microsoft.com/office/drawing/2014/main" id="{33AF58FC-DFC4-1C4C-A397-EA1A7C3FA51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5" y="1912"/>
            <a:ext cx="421204" cy="433568"/>
          </a:xfrm>
          <a:prstGeom prst="rect">
            <a:avLst/>
          </a:prstGeom>
        </p:spPr>
      </p:pic>
      <p:pic>
        <p:nvPicPr>
          <p:cNvPr id="18" name="Picture 23" descr="Biomphalaria_glabrata">
            <a:extLst>
              <a:ext uri="{FF2B5EF4-FFF2-40B4-BE49-F238E27FC236}">
                <a16:creationId xmlns:a16="http://schemas.microsoft.com/office/drawing/2014/main" id="{267D6F41-36EE-4444-B32E-716F6A71E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00" b="96000" l="3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586340">
            <a:off x="6811555" y="1924606"/>
            <a:ext cx="1538188" cy="102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690DE8-EB98-4A4C-9FF4-5AA2A7FC5D33}"/>
              </a:ext>
            </a:extLst>
          </p:cNvPr>
          <p:cNvSpPr txBox="1"/>
          <p:nvPr/>
        </p:nvSpPr>
        <p:spPr>
          <a:xfrm>
            <a:off x="6670687" y="2991911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Biomphalaria spp.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1AE246-D362-1946-A6D7-2CA260A28804}"/>
              </a:ext>
            </a:extLst>
          </p:cNvPr>
          <p:cNvSpPr txBox="1"/>
          <p:nvPr/>
        </p:nvSpPr>
        <p:spPr>
          <a:xfrm>
            <a:off x="6792393" y="5563833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Bulinus spp.</a:t>
            </a:r>
          </a:p>
        </p:txBody>
      </p:sp>
      <p:pic>
        <p:nvPicPr>
          <p:cNvPr id="23" name="Picture 22" descr="Hep.splen.closeup.jpg">
            <a:extLst>
              <a:ext uri="{FF2B5EF4-FFF2-40B4-BE49-F238E27FC236}">
                <a16:creationId xmlns:a16="http://schemas.microsoft.com/office/drawing/2014/main" id="{3396CD84-54AE-2F49-8A71-5075EA97E8B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4836" y="1956223"/>
            <a:ext cx="603068" cy="891826"/>
          </a:xfrm>
          <a:prstGeom prst="rect">
            <a:avLst/>
          </a:prstGeom>
        </p:spPr>
      </p:pic>
      <p:pic>
        <p:nvPicPr>
          <p:cNvPr id="24" name="Picture 12" descr="urine.jpg">
            <a:extLst>
              <a:ext uri="{FF2B5EF4-FFF2-40B4-BE49-F238E27FC236}">
                <a16:creationId xmlns:a16="http://schemas.microsoft.com/office/drawing/2014/main" id="{4B987DFB-3415-9845-BFCA-5DF90398E14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522"/>
          <a:stretch/>
        </p:blipFill>
        <p:spPr bwMode="auto">
          <a:xfrm>
            <a:off x="7923602" y="4383472"/>
            <a:ext cx="1093374" cy="79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253699E-AC1B-B34D-8D6D-79EE789B8245}"/>
              </a:ext>
            </a:extLst>
          </p:cNvPr>
          <p:cNvSpPr txBox="1"/>
          <p:nvPr/>
        </p:nvSpPr>
        <p:spPr>
          <a:xfrm>
            <a:off x="884444" y="2111826"/>
            <a:ext cx="6428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~9000 </a:t>
            </a:r>
            <a:r>
              <a:rPr lang="en-GB" sz="2400" i="1" dirty="0"/>
              <a:t>Biomphalaria; </a:t>
            </a:r>
            <a:r>
              <a:rPr lang="en-GB" sz="2400" dirty="0"/>
              <a:t>11 were infected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0E1506-7CF8-C14E-B6DA-F2129C5A863C}"/>
              </a:ext>
            </a:extLst>
          </p:cNvPr>
          <p:cNvSpPr txBox="1"/>
          <p:nvPr/>
        </p:nvSpPr>
        <p:spPr>
          <a:xfrm>
            <a:off x="915553" y="4658649"/>
            <a:ext cx="6428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~2000 </a:t>
            </a:r>
            <a:r>
              <a:rPr lang="en-GB" sz="2400" i="1" dirty="0"/>
              <a:t>Bulinus; </a:t>
            </a:r>
            <a:r>
              <a:rPr lang="en-GB" sz="2400" dirty="0"/>
              <a:t>4 were infected </a:t>
            </a:r>
          </a:p>
        </p:txBody>
      </p:sp>
      <p:pic>
        <p:nvPicPr>
          <p:cNvPr id="59" name="Picture 58" descr="Hep.splen.closeup.jpg">
            <a:extLst>
              <a:ext uri="{FF2B5EF4-FFF2-40B4-BE49-F238E27FC236}">
                <a16:creationId xmlns:a16="http://schemas.microsoft.com/office/drawing/2014/main" id="{5797C5BF-0551-3140-9FE7-60A68783D7C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2660" y="3320112"/>
            <a:ext cx="159448" cy="235794"/>
          </a:xfrm>
          <a:prstGeom prst="rect">
            <a:avLst/>
          </a:prstGeom>
        </p:spPr>
      </p:pic>
      <p:pic>
        <p:nvPicPr>
          <p:cNvPr id="60" name="Picture 59" descr="Schisto cerc.tiff">
            <a:extLst>
              <a:ext uri="{FF2B5EF4-FFF2-40B4-BE49-F238E27FC236}">
                <a16:creationId xmlns:a16="http://schemas.microsoft.com/office/drawing/2014/main" id="{BEAF6010-9367-9B48-997E-E56F44DBC7B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593" y="3071218"/>
            <a:ext cx="545896" cy="421347"/>
          </a:xfrm>
          <a:prstGeom prst="rect">
            <a:avLst/>
          </a:prstGeom>
        </p:spPr>
      </p:pic>
      <p:pic>
        <p:nvPicPr>
          <p:cNvPr id="61" name="Picture 60" descr="Schisto cerc.tiff">
            <a:extLst>
              <a:ext uri="{FF2B5EF4-FFF2-40B4-BE49-F238E27FC236}">
                <a16:creationId xmlns:a16="http://schemas.microsoft.com/office/drawing/2014/main" id="{0A68F98F-7AED-9846-A269-BA85AD05CF4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054" y="2890569"/>
            <a:ext cx="545896" cy="421347"/>
          </a:xfrm>
          <a:prstGeom prst="rect">
            <a:avLst/>
          </a:prstGeom>
        </p:spPr>
      </p:pic>
      <p:pic>
        <p:nvPicPr>
          <p:cNvPr id="62" name="Picture 61" descr="Schisto cerc.tiff">
            <a:extLst>
              <a:ext uri="{FF2B5EF4-FFF2-40B4-BE49-F238E27FC236}">
                <a16:creationId xmlns:a16="http://schemas.microsoft.com/office/drawing/2014/main" id="{04932092-3099-B146-889D-E1395441D80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0393" y="3376018"/>
            <a:ext cx="545896" cy="421347"/>
          </a:xfrm>
          <a:prstGeom prst="rect">
            <a:avLst/>
          </a:prstGeom>
        </p:spPr>
      </p:pic>
      <p:pic>
        <p:nvPicPr>
          <p:cNvPr id="63" name="Picture 62" descr="Schisto cerc.tiff">
            <a:extLst>
              <a:ext uri="{FF2B5EF4-FFF2-40B4-BE49-F238E27FC236}">
                <a16:creationId xmlns:a16="http://schemas.microsoft.com/office/drawing/2014/main" id="{86F80AC7-B9A4-3447-9EAF-6E1A4022A13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7445" y="2625318"/>
            <a:ext cx="545896" cy="421347"/>
          </a:xfrm>
          <a:prstGeom prst="rect">
            <a:avLst/>
          </a:prstGeom>
        </p:spPr>
      </p:pic>
      <p:pic>
        <p:nvPicPr>
          <p:cNvPr id="64" name="Picture 63" descr="Schisto cerc.tiff">
            <a:extLst>
              <a:ext uri="{FF2B5EF4-FFF2-40B4-BE49-F238E27FC236}">
                <a16:creationId xmlns:a16="http://schemas.microsoft.com/office/drawing/2014/main" id="{2A7363FB-55F9-6B4C-AC50-9377F90D2C7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518" y="5605981"/>
            <a:ext cx="545896" cy="421347"/>
          </a:xfrm>
          <a:prstGeom prst="rect">
            <a:avLst/>
          </a:prstGeom>
        </p:spPr>
      </p:pic>
      <p:pic>
        <p:nvPicPr>
          <p:cNvPr id="65" name="Picture 64" descr="Schisto cerc.tiff">
            <a:extLst>
              <a:ext uri="{FF2B5EF4-FFF2-40B4-BE49-F238E27FC236}">
                <a16:creationId xmlns:a16="http://schemas.microsoft.com/office/drawing/2014/main" id="{8F39FF5F-4682-9D40-9C83-7AEE911E7E5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979" y="5425332"/>
            <a:ext cx="545896" cy="421347"/>
          </a:xfrm>
          <a:prstGeom prst="rect">
            <a:avLst/>
          </a:prstGeom>
        </p:spPr>
      </p:pic>
      <p:pic>
        <p:nvPicPr>
          <p:cNvPr id="66" name="Picture 65" descr="Schisto cerc.tiff">
            <a:extLst>
              <a:ext uri="{FF2B5EF4-FFF2-40B4-BE49-F238E27FC236}">
                <a16:creationId xmlns:a16="http://schemas.microsoft.com/office/drawing/2014/main" id="{9AE40E39-4C33-134D-9CDF-FC4EDB67E14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318" y="5910781"/>
            <a:ext cx="545896" cy="421347"/>
          </a:xfrm>
          <a:prstGeom prst="rect">
            <a:avLst/>
          </a:prstGeom>
        </p:spPr>
      </p:pic>
      <p:pic>
        <p:nvPicPr>
          <p:cNvPr id="67" name="Picture 66" descr="Schisto cerc.tiff">
            <a:extLst>
              <a:ext uri="{FF2B5EF4-FFF2-40B4-BE49-F238E27FC236}">
                <a16:creationId xmlns:a16="http://schemas.microsoft.com/office/drawing/2014/main" id="{E988B144-A88B-D040-9ECF-C621A23D0BA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370" y="5160081"/>
            <a:ext cx="545896" cy="4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6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D47AF4FB-DB71-2041-A7E1-988FBD5E49C3}"/>
              </a:ext>
            </a:extLst>
          </p:cNvPr>
          <p:cNvGrpSpPr>
            <a:grpSpLocks noChangeAspect="1"/>
          </p:cNvGrpSpPr>
          <p:nvPr/>
        </p:nvGrpSpPr>
        <p:grpSpPr>
          <a:xfrm>
            <a:off x="-156492" y="2050897"/>
            <a:ext cx="2081069" cy="2841287"/>
            <a:chOff x="868811" y="3428167"/>
            <a:chExt cx="1675278" cy="228726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FB798F9-E4AC-1049-9BCC-9E090884FF2C}"/>
                </a:ext>
              </a:extLst>
            </p:cNvPr>
            <p:cNvGrpSpPr/>
            <p:nvPr/>
          </p:nvGrpSpPr>
          <p:grpSpPr>
            <a:xfrm>
              <a:off x="868811" y="3428167"/>
              <a:ext cx="1675278" cy="2287260"/>
              <a:chOff x="983974" y="4852025"/>
              <a:chExt cx="5075588" cy="6929708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65D6E7F7-7CB7-D340-928C-98792045872F}"/>
                  </a:ext>
                </a:extLst>
              </p:cNvPr>
              <p:cNvGrpSpPr/>
              <p:nvPr/>
            </p:nvGrpSpPr>
            <p:grpSpPr>
              <a:xfrm>
                <a:off x="1699999" y="4967898"/>
                <a:ext cx="4359563" cy="6813835"/>
                <a:chOff x="1699999" y="4967898"/>
                <a:chExt cx="4359563" cy="6813835"/>
              </a:xfrm>
            </p:grpSpPr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8A2836A5-8699-C445-9F87-4602CF6D86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699999" y="4967898"/>
                  <a:ext cx="4359563" cy="1036415"/>
                </a:xfrm>
                <a:prstGeom prst="rect">
                  <a:avLst/>
                </a:prstGeom>
              </p:spPr>
            </p:pic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835C63A0-47B8-DF4A-BE49-A84657262A52}"/>
                    </a:ext>
                  </a:extLst>
                </p:cNvPr>
                <p:cNvSpPr txBox="1"/>
                <p:nvPr/>
              </p:nvSpPr>
              <p:spPr>
                <a:xfrm>
                  <a:off x="5148468" y="9849679"/>
                  <a:ext cx="248478" cy="4378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GB" sz="339" dirty="0"/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807E7AA-712D-734E-9B5A-0D55A5E7F71F}"/>
                    </a:ext>
                  </a:extLst>
                </p:cNvPr>
                <p:cNvSpPr txBox="1"/>
                <p:nvPr/>
              </p:nvSpPr>
              <p:spPr>
                <a:xfrm>
                  <a:off x="4157869" y="11343860"/>
                  <a:ext cx="248478" cy="4378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GB" sz="339" dirty="0"/>
                </a:p>
              </p:txBody>
            </p: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12DC534-B765-7A4E-9C2D-4C09CB12721A}"/>
                  </a:ext>
                </a:extLst>
              </p:cNvPr>
              <p:cNvSpPr txBox="1"/>
              <p:nvPr/>
            </p:nvSpPr>
            <p:spPr>
              <a:xfrm>
                <a:off x="983974" y="5221355"/>
                <a:ext cx="716024" cy="4378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GB" sz="339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2436210-2D41-C045-A47C-6D4C08349CBA}"/>
                  </a:ext>
                </a:extLst>
              </p:cNvPr>
              <p:cNvSpPr txBox="1"/>
              <p:nvPr/>
            </p:nvSpPr>
            <p:spPr>
              <a:xfrm>
                <a:off x="4555435" y="4852025"/>
                <a:ext cx="248478" cy="4378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GB" sz="339" dirty="0"/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C9C07CB7-FA38-754E-8419-79E7835D57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70382" y="5234608"/>
                <a:ext cx="179310" cy="0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EA42892-2A0B-C240-9538-1DAD957A1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494" b="100000" l="866" r="950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5607" y="3655307"/>
              <a:ext cx="175272" cy="11988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2F57AB5-720A-1A41-A7C7-D82F6AE60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37" b="99682" l="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104640" y="3474873"/>
              <a:ext cx="61238" cy="177709"/>
            </a:xfrm>
            <a:prstGeom prst="rect">
              <a:avLst/>
            </a:prstGeom>
          </p:spPr>
        </p:pic>
      </p:grpSp>
      <p:sp>
        <p:nvSpPr>
          <p:cNvPr id="8" name="Text Box 3"/>
          <p:cNvSpPr txBox="1"/>
          <p:nvPr/>
        </p:nvSpPr>
        <p:spPr>
          <a:xfrm>
            <a:off x="4130040" y="718820"/>
            <a:ext cx="12573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0" name="Text Box 5"/>
          <p:cNvSpPr txBox="1"/>
          <p:nvPr/>
        </p:nvSpPr>
        <p:spPr>
          <a:xfrm>
            <a:off x="2762250" y="718820"/>
            <a:ext cx="8001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1" name="Text Box 6"/>
          <p:cNvSpPr txBox="1"/>
          <p:nvPr/>
        </p:nvSpPr>
        <p:spPr>
          <a:xfrm>
            <a:off x="3562350" y="718820"/>
            <a:ext cx="8001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15599" y="15482"/>
            <a:ext cx="5394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Tanzania, Mwanza Xenomonitoring</a:t>
            </a:r>
            <a:endParaRPr lang="en-GB" sz="1600" dirty="0"/>
          </a:p>
        </p:txBody>
      </p:sp>
      <p:pic>
        <p:nvPicPr>
          <p:cNvPr id="19" name="Picture 7" descr="SCORE.tiff">
            <a:extLst>
              <a:ext uri="{FF2B5EF4-FFF2-40B4-BE49-F238E27FC236}">
                <a16:creationId xmlns:a16="http://schemas.microsoft.com/office/drawing/2014/main" id="{EA30C091-D70B-FD41-8166-1E1769EF429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8264" y="12861"/>
            <a:ext cx="517692" cy="472497"/>
          </a:xfrm>
          <a:prstGeom prst="rect">
            <a:avLst/>
          </a:prstGeom>
        </p:spPr>
      </p:pic>
      <p:pic>
        <p:nvPicPr>
          <p:cNvPr id="16" name="Image 2" descr="IMG_3693_BK23a.JPG">
            <a:extLst>
              <a:ext uri="{FF2B5EF4-FFF2-40B4-BE49-F238E27FC236}">
                <a16:creationId xmlns:a16="http://schemas.microsoft.com/office/drawing/2014/main" id="{1A55F841-5546-1148-A9CF-31E6F5E0B9D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13" b="98776" l="9978" r="89911">
                        <a14:foregroundMark x1="34755" y1="33927" x2="33939" y2="33927"/>
                        <a14:foregroundMark x1="31491" y1="37041" x2="32307" y2="35484"/>
                        <a14:foregroundMark x1="30230" y1="39210" x2="32085" y2="34594"/>
                        <a14:foregroundMark x1="34755" y1="31479" x2="36424" y2="29922"/>
                        <a14:foregroundMark x1="39726" y1="15128" x2="39726" y2="15128"/>
                        <a14:backgroundMark x1="53709" y1="92603" x2="77967" y2="47219"/>
                        <a14:backgroundMark x1="28412" y1="39210" x2="31677" y2="32425"/>
                        <a14:backgroundMark x1="53487" y1="93493" x2="53079" y2="94772"/>
                        <a14:backgroundMark x1="66452" y1="90927" x2="87918" y2="70463"/>
                        <a14:backgroundMark x1="71465" y1="7336" x2="62853" y2="6178"/>
                        <a14:backgroundMark x1="27892" y1="7336" x2="35733" y2="7336"/>
                        <a14:backgroundMark x1="40617" y1="95367" x2="44087" y2="98069"/>
                        <a14:backgroundMark x1="51542" y1="95946" x2="54756" y2="93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5405" y="4166869"/>
            <a:ext cx="1887696" cy="1258463"/>
          </a:xfrm>
          <a:prstGeom prst="rect">
            <a:avLst/>
          </a:prstGeom>
        </p:spPr>
      </p:pic>
      <p:pic>
        <p:nvPicPr>
          <p:cNvPr id="17" name="Picture 16" descr="NIMR.jpg">
            <a:extLst>
              <a:ext uri="{FF2B5EF4-FFF2-40B4-BE49-F238E27FC236}">
                <a16:creationId xmlns:a16="http://schemas.microsoft.com/office/drawing/2014/main" id="{33AF58FC-DFC4-1C4C-A397-EA1A7C3FA51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5" y="1912"/>
            <a:ext cx="421204" cy="433568"/>
          </a:xfrm>
          <a:prstGeom prst="rect">
            <a:avLst/>
          </a:prstGeom>
        </p:spPr>
      </p:pic>
      <p:pic>
        <p:nvPicPr>
          <p:cNvPr id="18" name="Picture 23" descr="Biomphalaria_glabrata">
            <a:extLst>
              <a:ext uri="{FF2B5EF4-FFF2-40B4-BE49-F238E27FC236}">
                <a16:creationId xmlns:a16="http://schemas.microsoft.com/office/drawing/2014/main" id="{267D6F41-36EE-4444-B32E-716F6A71E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00" b="96000" l="3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586340">
            <a:off x="6811555" y="1924606"/>
            <a:ext cx="1538188" cy="102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690DE8-EB98-4A4C-9FF4-5AA2A7FC5D33}"/>
              </a:ext>
            </a:extLst>
          </p:cNvPr>
          <p:cNvSpPr txBox="1"/>
          <p:nvPr/>
        </p:nvSpPr>
        <p:spPr>
          <a:xfrm>
            <a:off x="6670687" y="2991911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Biomphalaria spp.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1AE246-D362-1946-A6D7-2CA260A28804}"/>
              </a:ext>
            </a:extLst>
          </p:cNvPr>
          <p:cNvSpPr txBox="1"/>
          <p:nvPr/>
        </p:nvSpPr>
        <p:spPr>
          <a:xfrm>
            <a:off x="6792393" y="5563833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Bulinus spp.</a:t>
            </a:r>
          </a:p>
        </p:txBody>
      </p:sp>
      <p:pic>
        <p:nvPicPr>
          <p:cNvPr id="23" name="Picture 22" descr="Hep.splen.closeup.jpg">
            <a:extLst>
              <a:ext uri="{FF2B5EF4-FFF2-40B4-BE49-F238E27FC236}">
                <a16:creationId xmlns:a16="http://schemas.microsoft.com/office/drawing/2014/main" id="{3396CD84-54AE-2F49-8A71-5075EA97E8B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4836" y="1956223"/>
            <a:ext cx="603068" cy="891826"/>
          </a:xfrm>
          <a:prstGeom prst="rect">
            <a:avLst/>
          </a:prstGeom>
        </p:spPr>
      </p:pic>
      <p:pic>
        <p:nvPicPr>
          <p:cNvPr id="24" name="Picture 12" descr="urine.jpg">
            <a:extLst>
              <a:ext uri="{FF2B5EF4-FFF2-40B4-BE49-F238E27FC236}">
                <a16:creationId xmlns:a16="http://schemas.microsoft.com/office/drawing/2014/main" id="{4B987DFB-3415-9845-BFCA-5DF90398E14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522"/>
          <a:stretch/>
        </p:blipFill>
        <p:spPr bwMode="auto">
          <a:xfrm>
            <a:off x="7923602" y="4383472"/>
            <a:ext cx="1093374" cy="79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253699E-AC1B-B34D-8D6D-79EE789B8245}"/>
              </a:ext>
            </a:extLst>
          </p:cNvPr>
          <p:cNvSpPr txBox="1"/>
          <p:nvPr/>
        </p:nvSpPr>
        <p:spPr>
          <a:xfrm>
            <a:off x="884444" y="2111826"/>
            <a:ext cx="6428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~9000 </a:t>
            </a:r>
            <a:r>
              <a:rPr lang="en-GB" sz="2400" i="1" dirty="0"/>
              <a:t>Biomphalaria; </a:t>
            </a:r>
            <a:r>
              <a:rPr lang="en-GB" sz="2400" dirty="0"/>
              <a:t>11 were infected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0E1506-7CF8-C14E-B6DA-F2129C5A863C}"/>
              </a:ext>
            </a:extLst>
          </p:cNvPr>
          <p:cNvSpPr txBox="1"/>
          <p:nvPr/>
        </p:nvSpPr>
        <p:spPr>
          <a:xfrm>
            <a:off x="914555" y="4650680"/>
            <a:ext cx="6428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~2000 </a:t>
            </a:r>
            <a:r>
              <a:rPr lang="en-GB" sz="2400" i="1" dirty="0"/>
              <a:t>Bulinus; </a:t>
            </a:r>
            <a:r>
              <a:rPr lang="en-GB" sz="2400" dirty="0"/>
              <a:t>4 were infected </a:t>
            </a:r>
          </a:p>
        </p:txBody>
      </p:sp>
      <p:pic>
        <p:nvPicPr>
          <p:cNvPr id="60" name="Picture 59" descr="Schisto cerc.tiff">
            <a:extLst>
              <a:ext uri="{FF2B5EF4-FFF2-40B4-BE49-F238E27FC236}">
                <a16:creationId xmlns:a16="http://schemas.microsoft.com/office/drawing/2014/main" id="{BEAF6010-9367-9B48-997E-E56F44DBC7B3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593" y="3071218"/>
            <a:ext cx="545896" cy="421347"/>
          </a:xfrm>
          <a:prstGeom prst="rect">
            <a:avLst/>
          </a:prstGeom>
        </p:spPr>
      </p:pic>
      <p:pic>
        <p:nvPicPr>
          <p:cNvPr id="61" name="Picture 60" descr="Schisto cerc.tiff">
            <a:extLst>
              <a:ext uri="{FF2B5EF4-FFF2-40B4-BE49-F238E27FC236}">
                <a16:creationId xmlns:a16="http://schemas.microsoft.com/office/drawing/2014/main" id="{0A68F98F-7AED-9846-A269-BA85AD05CF41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054" y="2890569"/>
            <a:ext cx="545896" cy="421347"/>
          </a:xfrm>
          <a:prstGeom prst="rect">
            <a:avLst/>
          </a:prstGeom>
        </p:spPr>
      </p:pic>
      <p:pic>
        <p:nvPicPr>
          <p:cNvPr id="62" name="Picture 61" descr="Schisto cerc.tiff">
            <a:extLst>
              <a:ext uri="{FF2B5EF4-FFF2-40B4-BE49-F238E27FC236}">
                <a16:creationId xmlns:a16="http://schemas.microsoft.com/office/drawing/2014/main" id="{04932092-3099-B146-889D-E1395441D809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0393" y="3376018"/>
            <a:ext cx="545896" cy="421347"/>
          </a:xfrm>
          <a:prstGeom prst="rect">
            <a:avLst/>
          </a:prstGeom>
        </p:spPr>
      </p:pic>
      <p:pic>
        <p:nvPicPr>
          <p:cNvPr id="63" name="Picture 62" descr="Schisto cerc.tiff">
            <a:extLst>
              <a:ext uri="{FF2B5EF4-FFF2-40B4-BE49-F238E27FC236}">
                <a16:creationId xmlns:a16="http://schemas.microsoft.com/office/drawing/2014/main" id="{86F80AC7-B9A4-3447-9EAF-6E1A4022A13D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7445" y="2625318"/>
            <a:ext cx="545896" cy="421347"/>
          </a:xfrm>
          <a:prstGeom prst="rect">
            <a:avLst/>
          </a:prstGeom>
        </p:spPr>
      </p:pic>
      <p:pic>
        <p:nvPicPr>
          <p:cNvPr id="64" name="Picture 63" descr="Schisto cerc.tiff">
            <a:extLst>
              <a:ext uri="{FF2B5EF4-FFF2-40B4-BE49-F238E27FC236}">
                <a16:creationId xmlns:a16="http://schemas.microsoft.com/office/drawing/2014/main" id="{2A7363FB-55F9-6B4C-AC50-9377F90D2C73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518" y="5605981"/>
            <a:ext cx="545896" cy="421347"/>
          </a:xfrm>
          <a:prstGeom prst="rect">
            <a:avLst/>
          </a:prstGeom>
        </p:spPr>
      </p:pic>
      <p:pic>
        <p:nvPicPr>
          <p:cNvPr id="65" name="Picture 64" descr="Schisto cerc.tiff">
            <a:extLst>
              <a:ext uri="{FF2B5EF4-FFF2-40B4-BE49-F238E27FC236}">
                <a16:creationId xmlns:a16="http://schemas.microsoft.com/office/drawing/2014/main" id="{8F39FF5F-4682-9D40-9C83-7AEE911E7E58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979" y="5425332"/>
            <a:ext cx="545896" cy="421347"/>
          </a:xfrm>
          <a:prstGeom prst="rect">
            <a:avLst/>
          </a:prstGeom>
        </p:spPr>
      </p:pic>
      <p:pic>
        <p:nvPicPr>
          <p:cNvPr id="66" name="Picture 65" descr="Schisto cerc.tiff">
            <a:extLst>
              <a:ext uri="{FF2B5EF4-FFF2-40B4-BE49-F238E27FC236}">
                <a16:creationId xmlns:a16="http://schemas.microsoft.com/office/drawing/2014/main" id="{9AE40E39-4C33-134D-9CDF-FC4EDB67E14F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318" y="5910781"/>
            <a:ext cx="545896" cy="421347"/>
          </a:xfrm>
          <a:prstGeom prst="rect">
            <a:avLst/>
          </a:prstGeom>
        </p:spPr>
      </p:pic>
      <p:pic>
        <p:nvPicPr>
          <p:cNvPr id="67" name="Picture 66" descr="Schisto cerc.tiff">
            <a:extLst>
              <a:ext uri="{FF2B5EF4-FFF2-40B4-BE49-F238E27FC236}">
                <a16:creationId xmlns:a16="http://schemas.microsoft.com/office/drawing/2014/main" id="{E988B144-A88B-D040-9ECF-C621A23D0BA4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370" y="5160081"/>
            <a:ext cx="545896" cy="421347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7452B4AD-357F-CB4C-9C5D-48B41295D3AE}"/>
              </a:ext>
            </a:extLst>
          </p:cNvPr>
          <p:cNvGrpSpPr>
            <a:grpSpLocks noChangeAspect="1"/>
          </p:cNvGrpSpPr>
          <p:nvPr/>
        </p:nvGrpSpPr>
        <p:grpSpPr>
          <a:xfrm>
            <a:off x="-123590" y="2772522"/>
            <a:ext cx="2081069" cy="2889086"/>
            <a:chOff x="868811" y="3428167"/>
            <a:chExt cx="1675278" cy="232573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E625403-F1A5-9346-A397-394AB8E573ED}"/>
                </a:ext>
              </a:extLst>
            </p:cNvPr>
            <p:cNvGrpSpPr/>
            <p:nvPr/>
          </p:nvGrpSpPr>
          <p:grpSpPr>
            <a:xfrm>
              <a:off x="868811" y="3428167"/>
              <a:ext cx="1675278" cy="2325739"/>
              <a:chOff x="983974" y="4852025"/>
              <a:chExt cx="5075588" cy="7046288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12FE86AF-0D64-124C-8BBB-E4B9AA7B9FA6}"/>
                  </a:ext>
                </a:extLst>
              </p:cNvPr>
              <p:cNvGrpSpPr/>
              <p:nvPr/>
            </p:nvGrpSpPr>
            <p:grpSpPr>
              <a:xfrm>
                <a:off x="1073832" y="7431755"/>
                <a:ext cx="4985730" cy="4466558"/>
                <a:chOff x="1073832" y="7431755"/>
                <a:chExt cx="4985730" cy="4466558"/>
              </a:xfrm>
            </p:grpSpPr>
            <p:pic>
              <p:nvPicPr>
                <p:cNvPr id="86" name="Picture 85">
                  <a:extLst>
                    <a:ext uri="{FF2B5EF4-FFF2-40B4-BE49-F238E27FC236}">
                      <a16:creationId xmlns:a16="http://schemas.microsoft.com/office/drawing/2014/main" id="{A2004208-A417-4341-A050-B7BCC87A61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073832" y="7431755"/>
                  <a:ext cx="4985730" cy="4466558"/>
                </a:xfrm>
                <a:prstGeom prst="rect">
                  <a:avLst/>
                </a:prstGeom>
              </p:spPr>
            </p:pic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5CDD7586-024F-5A4B-A884-107489488A22}"/>
                    </a:ext>
                  </a:extLst>
                </p:cNvPr>
                <p:cNvSpPr txBox="1"/>
                <p:nvPr/>
              </p:nvSpPr>
              <p:spPr>
                <a:xfrm>
                  <a:off x="5148468" y="9849679"/>
                  <a:ext cx="248478" cy="4378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GB" sz="339" dirty="0"/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72ADD7F2-544E-684F-A9CD-0C18AB24931D}"/>
                    </a:ext>
                  </a:extLst>
                </p:cNvPr>
                <p:cNvSpPr txBox="1"/>
                <p:nvPr/>
              </p:nvSpPr>
              <p:spPr>
                <a:xfrm>
                  <a:off x="4157869" y="11343860"/>
                  <a:ext cx="248478" cy="4378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GB" sz="339" dirty="0"/>
                </a:p>
              </p:txBody>
            </p:sp>
          </p:grp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23B73ED-C151-FC45-AE4E-E9BA1CB40839}"/>
                  </a:ext>
                </a:extLst>
              </p:cNvPr>
              <p:cNvSpPr txBox="1"/>
              <p:nvPr/>
            </p:nvSpPr>
            <p:spPr>
              <a:xfrm>
                <a:off x="983974" y="5221355"/>
                <a:ext cx="716024" cy="4378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GB" sz="339" dirty="0"/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1271114-9AAE-9446-A991-A74FE49629EE}"/>
                  </a:ext>
                </a:extLst>
              </p:cNvPr>
              <p:cNvSpPr txBox="1"/>
              <p:nvPr/>
            </p:nvSpPr>
            <p:spPr>
              <a:xfrm>
                <a:off x="4555435" y="4852025"/>
                <a:ext cx="248478" cy="4378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GB" sz="339" dirty="0"/>
              </a:p>
            </p:txBody>
          </p:sp>
        </p:grp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D0B319F9-2F08-4646-9F4B-8DB2EF312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494" b="100000" l="866" r="950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5511" y="4952362"/>
              <a:ext cx="175272" cy="119883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4A9E24A4-F0E8-4E46-B073-568FA4C3E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37" b="99682" l="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266481" y="4774653"/>
              <a:ext cx="61238" cy="177709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300512BA-976E-874C-8428-42D95261A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37" b="99682" l="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263543" y="5082822"/>
              <a:ext cx="61238" cy="177709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C9998B23-CACE-234C-B578-028BA3BED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37" b="99682" l="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120848" y="5260060"/>
              <a:ext cx="61238" cy="177709"/>
            </a:xfrm>
            <a:prstGeom prst="rect">
              <a:avLst/>
            </a:prstGeom>
          </p:spPr>
        </p:pic>
        <p:sp>
          <p:nvSpPr>
            <p:cNvPr id="78" name="Right Brace 77">
              <a:extLst>
                <a:ext uri="{FF2B5EF4-FFF2-40B4-BE49-F238E27FC236}">
                  <a16:creationId xmlns:a16="http://schemas.microsoft.com/office/drawing/2014/main" id="{9500C0B9-6F9F-4A4A-9087-5557E371FC1C}"/>
                </a:ext>
              </a:extLst>
            </p:cNvPr>
            <p:cNvSpPr/>
            <p:nvPr/>
          </p:nvSpPr>
          <p:spPr>
            <a:xfrm>
              <a:off x="2232834" y="4319056"/>
              <a:ext cx="79566" cy="422516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39" dirty="0"/>
            </a:p>
          </p:txBody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CF9EC4A7-C528-5E43-8857-4066EE93E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3644" b="97368" l="0" r="995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1049" y="4458153"/>
              <a:ext cx="182140" cy="133895"/>
            </a:xfrm>
            <a:prstGeom prst="rect">
              <a:avLst/>
            </a:prstGeom>
          </p:spPr>
        </p:pic>
        <p:sp>
          <p:nvSpPr>
            <p:cNvPr id="80" name="Right Brace 79">
              <a:extLst>
                <a:ext uri="{FF2B5EF4-FFF2-40B4-BE49-F238E27FC236}">
                  <a16:creationId xmlns:a16="http://schemas.microsoft.com/office/drawing/2014/main" id="{9D60DA54-8714-7444-BB26-7133885F2AEC}"/>
                </a:ext>
              </a:extLst>
            </p:cNvPr>
            <p:cNvSpPr/>
            <p:nvPr/>
          </p:nvSpPr>
          <p:spPr>
            <a:xfrm>
              <a:off x="2160638" y="5470195"/>
              <a:ext cx="61231" cy="260360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39" dirty="0"/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047B5516-2110-3E4A-9DE6-0918C32DC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3644" b="97368" l="0" r="995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33711" y="5521291"/>
              <a:ext cx="182140" cy="133895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E2BBE95-050B-6F4C-BF8E-A2C5EFE3683F}"/>
              </a:ext>
            </a:extLst>
          </p:cNvPr>
          <p:cNvSpPr txBox="1"/>
          <p:nvPr/>
        </p:nvSpPr>
        <p:spPr>
          <a:xfrm>
            <a:off x="83944" y="1646070"/>
            <a:ext cx="1817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S. mansoni </a:t>
            </a:r>
            <a:r>
              <a:rPr lang="en-GB" dirty="0"/>
              <a:t>group</a:t>
            </a:r>
            <a:endParaRPr lang="en-GB" i="1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26ECB30-2E38-9A49-AB66-A309127A8449}"/>
              </a:ext>
            </a:extLst>
          </p:cNvPr>
          <p:cNvSpPr txBox="1"/>
          <p:nvPr/>
        </p:nvSpPr>
        <p:spPr>
          <a:xfrm>
            <a:off x="-9702" y="5701889"/>
            <a:ext cx="231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S. haematobium </a:t>
            </a:r>
            <a:r>
              <a:rPr lang="en-GB" dirty="0"/>
              <a:t>group</a:t>
            </a:r>
            <a:endParaRPr lang="en-GB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BF1E87-DAEF-924A-A684-AB6D30E2544C}"/>
              </a:ext>
            </a:extLst>
          </p:cNvPr>
          <p:cNvSpPr/>
          <p:nvPr/>
        </p:nvSpPr>
        <p:spPr>
          <a:xfrm>
            <a:off x="756458" y="2098407"/>
            <a:ext cx="561315" cy="383570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>
                <a:alpha val="14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3676540-1504-C842-A719-F05921D9BD96}"/>
              </a:ext>
            </a:extLst>
          </p:cNvPr>
          <p:cNvSpPr/>
          <p:nvPr/>
        </p:nvSpPr>
        <p:spPr>
          <a:xfrm>
            <a:off x="717295" y="4649832"/>
            <a:ext cx="865874" cy="383570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>
                <a:alpha val="14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07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8B0D8E-F1D5-8949-9DDC-8B143EA2BDA9}"/>
              </a:ext>
            </a:extLst>
          </p:cNvPr>
          <p:cNvSpPr txBox="1"/>
          <p:nvPr/>
        </p:nvSpPr>
        <p:spPr>
          <a:xfrm>
            <a:off x="83944" y="4572000"/>
            <a:ext cx="3278932" cy="22142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 Box 3"/>
          <p:cNvSpPr txBox="1"/>
          <p:nvPr/>
        </p:nvSpPr>
        <p:spPr>
          <a:xfrm>
            <a:off x="4130040" y="718820"/>
            <a:ext cx="12573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0" name="Text Box 5"/>
          <p:cNvSpPr txBox="1"/>
          <p:nvPr/>
        </p:nvSpPr>
        <p:spPr>
          <a:xfrm>
            <a:off x="2762250" y="718820"/>
            <a:ext cx="8001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1" name="Text Box 6"/>
          <p:cNvSpPr txBox="1"/>
          <p:nvPr/>
        </p:nvSpPr>
        <p:spPr>
          <a:xfrm>
            <a:off x="3562350" y="718820"/>
            <a:ext cx="8001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46707" y="15482"/>
            <a:ext cx="533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Tanzania, Mwanza Xenomonitoring</a:t>
            </a:r>
          </a:p>
        </p:txBody>
      </p:sp>
      <p:pic>
        <p:nvPicPr>
          <p:cNvPr id="19" name="Picture 7" descr="SCORE.tiff">
            <a:extLst>
              <a:ext uri="{FF2B5EF4-FFF2-40B4-BE49-F238E27FC236}">
                <a16:creationId xmlns:a16="http://schemas.microsoft.com/office/drawing/2014/main" id="{EA30C091-D70B-FD41-8166-1E1769EF42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8264" y="12861"/>
            <a:ext cx="517692" cy="472497"/>
          </a:xfrm>
          <a:prstGeom prst="rect">
            <a:avLst/>
          </a:prstGeom>
        </p:spPr>
      </p:pic>
      <p:pic>
        <p:nvPicPr>
          <p:cNvPr id="16" name="Image 2" descr="IMG_3693_BK23a.JPG">
            <a:extLst>
              <a:ext uri="{FF2B5EF4-FFF2-40B4-BE49-F238E27FC236}">
                <a16:creationId xmlns:a16="http://schemas.microsoft.com/office/drawing/2014/main" id="{1A55F841-5546-1148-A9CF-31E6F5E0B9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3" b="98776" l="9978" r="89911">
                        <a14:foregroundMark x1="34755" y1="33927" x2="33939" y2="33927"/>
                        <a14:foregroundMark x1="31491" y1="37041" x2="32307" y2="35484"/>
                        <a14:foregroundMark x1="30230" y1="39210" x2="32085" y2="34594"/>
                        <a14:foregroundMark x1="34755" y1="31479" x2="36424" y2="29922"/>
                        <a14:foregroundMark x1="39726" y1="15128" x2="39726" y2="15128"/>
                        <a14:backgroundMark x1="53709" y1="92603" x2="77967" y2="47219"/>
                        <a14:backgroundMark x1="28412" y1="39210" x2="31677" y2="32425"/>
                        <a14:backgroundMark x1="53487" y1="93493" x2="53079" y2="94772"/>
                        <a14:backgroundMark x1="66452" y1="90927" x2="87918" y2="70463"/>
                        <a14:backgroundMark x1="71465" y1="7336" x2="62853" y2="6178"/>
                        <a14:backgroundMark x1="27892" y1="7336" x2="35733" y2="7336"/>
                        <a14:backgroundMark x1="40617" y1="95367" x2="44087" y2="98069"/>
                        <a14:backgroundMark x1="51542" y1="95946" x2="54756" y2="93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5405" y="4166869"/>
            <a:ext cx="1887696" cy="1258463"/>
          </a:xfrm>
          <a:prstGeom prst="rect">
            <a:avLst/>
          </a:prstGeom>
        </p:spPr>
      </p:pic>
      <p:pic>
        <p:nvPicPr>
          <p:cNvPr id="17" name="Picture 16" descr="NIMR.jpg">
            <a:extLst>
              <a:ext uri="{FF2B5EF4-FFF2-40B4-BE49-F238E27FC236}">
                <a16:creationId xmlns:a16="http://schemas.microsoft.com/office/drawing/2014/main" id="{33AF58FC-DFC4-1C4C-A397-EA1A7C3FA51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5" y="1912"/>
            <a:ext cx="421204" cy="433568"/>
          </a:xfrm>
          <a:prstGeom prst="rect">
            <a:avLst/>
          </a:prstGeom>
        </p:spPr>
      </p:pic>
      <p:pic>
        <p:nvPicPr>
          <p:cNvPr id="18" name="Picture 23" descr="Biomphalaria_glabrata">
            <a:extLst>
              <a:ext uri="{FF2B5EF4-FFF2-40B4-BE49-F238E27FC236}">
                <a16:creationId xmlns:a16="http://schemas.microsoft.com/office/drawing/2014/main" id="{267D6F41-36EE-4444-B32E-716F6A71E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00" b="96000" l="3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586340">
            <a:off x="6811555" y="1924606"/>
            <a:ext cx="1538188" cy="102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690DE8-EB98-4A4C-9FF4-5AA2A7FC5D33}"/>
              </a:ext>
            </a:extLst>
          </p:cNvPr>
          <p:cNvSpPr txBox="1"/>
          <p:nvPr/>
        </p:nvSpPr>
        <p:spPr>
          <a:xfrm>
            <a:off x="6670687" y="2991911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Biomphalaria spp.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1AE246-D362-1946-A6D7-2CA260A28804}"/>
              </a:ext>
            </a:extLst>
          </p:cNvPr>
          <p:cNvSpPr txBox="1"/>
          <p:nvPr/>
        </p:nvSpPr>
        <p:spPr>
          <a:xfrm>
            <a:off x="6792393" y="5563833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Bulinus spp.</a:t>
            </a:r>
          </a:p>
        </p:txBody>
      </p:sp>
      <p:pic>
        <p:nvPicPr>
          <p:cNvPr id="23" name="Picture 22" descr="Hep.splen.closeup.jpg">
            <a:extLst>
              <a:ext uri="{FF2B5EF4-FFF2-40B4-BE49-F238E27FC236}">
                <a16:creationId xmlns:a16="http://schemas.microsoft.com/office/drawing/2014/main" id="{3396CD84-54AE-2F49-8A71-5075EA97E8B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191" y="2376809"/>
            <a:ext cx="603068" cy="891826"/>
          </a:xfrm>
          <a:prstGeom prst="rect">
            <a:avLst/>
          </a:prstGeom>
        </p:spPr>
      </p:pic>
      <p:pic>
        <p:nvPicPr>
          <p:cNvPr id="24" name="Picture 12" descr="urine.jpg">
            <a:extLst>
              <a:ext uri="{FF2B5EF4-FFF2-40B4-BE49-F238E27FC236}">
                <a16:creationId xmlns:a16="http://schemas.microsoft.com/office/drawing/2014/main" id="{4B987DFB-3415-9845-BFCA-5DF90398E14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522"/>
          <a:stretch/>
        </p:blipFill>
        <p:spPr bwMode="auto">
          <a:xfrm>
            <a:off x="5231489" y="5475736"/>
            <a:ext cx="1093374" cy="79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9" descr="Schisto cerc.tiff">
            <a:extLst>
              <a:ext uri="{FF2B5EF4-FFF2-40B4-BE49-F238E27FC236}">
                <a16:creationId xmlns:a16="http://schemas.microsoft.com/office/drawing/2014/main" id="{BEAF6010-9367-9B48-997E-E56F44DBC7B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2525" y="2792698"/>
            <a:ext cx="545896" cy="421347"/>
          </a:xfrm>
          <a:prstGeom prst="rect">
            <a:avLst/>
          </a:prstGeom>
        </p:spPr>
      </p:pic>
      <p:pic>
        <p:nvPicPr>
          <p:cNvPr id="61" name="Picture 60" descr="Schisto cerc.tiff">
            <a:extLst>
              <a:ext uri="{FF2B5EF4-FFF2-40B4-BE49-F238E27FC236}">
                <a16:creationId xmlns:a16="http://schemas.microsoft.com/office/drawing/2014/main" id="{0A68F98F-7AED-9846-A269-BA85AD05CF4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986" y="2612049"/>
            <a:ext cx="545896" cy="421347"/>
          </a:xfrm>
          <a:prstGeom prst="rect">
            <a:avLst/>
          </a:prstGeom>
        </p:spPr>
      </p:pic>
      <p:pic>
        <p:nvPicPr>
          <p:cNvPr id="62" name="Picture 61" descr="Schisto cerc.tiff">
            <a:extLst>
              <a:ext uri="{FF2B5EF4-FFF2-40B4-BE49-F238E27FC236}">
                <a16:creationId xmlns:a16="http://schemas.microsoft.com/office/drawing/2014/main" id="{04932092-3099-B146-889D-E1395441D80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325" y="3097498"/>
            <a:ext cx="545896" cy="421347"/>
          </a:xfrm>
          <a:prstGeom prst="rect">
            <a:avLst/>
          </a:prstGeom>
        </p:spPr>
      </p:pic>
      <p:pic>
        <p:nvPicPr>
          <p:cNvPr id="63" name="Picture 62" descr="Schisto cerc.tiff">
            <a:extLst>
              <a:ext uri="{FF2B5EF4-FFF2-40B4-BE49-F238E27FC236}">
                <a16:creationId xmlns:a16="http://schemas.microsoft.com/office/drawing/2014/main" id="{86F80AC7-B9A4-3447-9EAF-6E1A4022A13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377" y="2346798"/>
            <a:ext cx="545896" cy="421347"/>
          </a:xfrm>
          <a:prstGeom prst="rect">
            <a:avLst/>
          </a:prstGeom>
        </p:spPr>
      </p:pic>
      <p:pic>
        <p:nvPicPr>
          <p:cNvPr id="64" name="Picture 63" descr="Schisto cerc.tiff">
            <a:extLst>
              <a:ext uri="{FF2B5EF4-FFF2-40B4-BE49-F238E27FC236}">
                <a16:creationId xmlns:a16="http://schemas.microsoft.com/office/drawing/2014/main" id="{2A7363FB-55F9-6B4C-AC50-9377F90D2C7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637" y="5860040"/>
            <a:ext cx="545896" cy="421347"/>
          </a:xfrm>
          <a:prstGeom prst="rect">
            <a:avLst/>
          </a:prstGeom>
        </p:spPr>
      </p:pic>
      <p:pic>
        <p:nvPicPr>
          <p:cNvPr id="65" name="Picture 64" descr="Schisto cerc.tiff">
            <a:extLst>
              <a:ext uri="{FF2B5EF4-FFF2-40B4-BE49-F238E27FC236}">
                <a16:creationId xmlns:a16="http://schemas.microsoft.com/office/drawing/2014/main" id="{8F39FF5F-4682-9D40-9C83-7AEE911E7E5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098" y="5679391"/>
            <a:ext cx="545896" cy="421347"/>
          </a:xfrm>
          <a:prstGeom prst="rect">
            <a:avLst/>
          </a:prstGeom>
        </p:spPr>
      </p:pic>
      <p:pic>
        <p:nvPicPr>
          <p:cNvPr id="66" name="Picture 65" descr="Schisto cerc.tiff">
            <a:extLst>
              <a:ext uri="{FF2B5EF4-FFF2-40B4-BE49-F238E27FC236}">
                <a16:creationId xmlns:a16="http://schemas.microsoft.com/office/drawing/2014/main" id="{9AE40E39-4C33-134D-9CDF-FC4EDB67E14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37" y="6164840"/>
            <a:ext cx="545896" cy="421347"/>
          </a:xfrm>
          <a:prstGeom prst="rect">
            <a:avLst/>
          </a:prstGeom>
        </p:spPr>
      </p:pic>
      <p:pic>
        <p:nvPicPr>
          <p:cNvPr id="67" name="Picture 66" descr="Schisto cerc.tiff">
            <a:extLst>
              <a:ext uri="{FF2B5EF4-FFF2-40B4-BE49-F238E27FC236}">
                <a16:creationId xmlns:a16="http://schemas.microsoft.com/office/drawing/2014/main" id="{E988B144-A88B-D040-9ECF-C621A23D0BA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489" y="5414140"/>
            <a:ext cx="545896" cy="42134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D0B319F9-2F08-4646-9F4B-8DB2EF3128D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494" b="100000" l="866" r="950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970" y="5563833"/>
            <a:ext cx="931742" cy="63729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4A9E24A4-F0E8-4E46-B073-568FA4C3E769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37" b="99682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22997" y="5515831"/>
            <a:ext cx="201866" cy="5858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DFABF7-AF30-6D42-9009-AB82FF13F620}"/>
              </a:ext>
            </a:extLst>
          </p:cNvPr>
          <p:cNvSpPr txBox="1"/>
          <p:nvPr/>
        </p:nvSpPr>
        <p:spPr>
          <a:xfrm>
            <a:off x="83944" y="4674046"/>
            <a:ext cx="3381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1 shedding </a:t>
            </a:r>
            <a:r>
              <a:rPr lang="en-GB" i="1" dirty="0"/>
              <a:t>S. kisumuensis </a:t>
            </a:r>
          </a:p>
          <a:p>
            <a:pPr algn="ctr"/>
            <a:r>
              <a:rPr lang="en-GB" dirty="0"/>
              <a:t>Only been found in Kenya before</a:t>
            </a:r>
            <a:r>
              <a:rPr lang="en-GB" i="1" dirty="0"/>
              <a:t>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13DF56B-86BC-8A42-889A-2739728CFA95}"/>
              </a:ext>
            </a:extLst>
          </p:cNvPr>
          <p:cNvSpPr txBox="1"/>
          <p:nvPr/>
        </p:nvSpPr>
        <p:spPr>
          <a:xfrm>
            <a:off x="3705845" y="4658827"/>
            <a:ext cx="2791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3 shedding </a:t>
            </a:r>
            <a:r>
              <a:rPr lang="en-GB" i="1" dirty="0"/>
              <a:t>S. haematobium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67C9245-C4B3-F945-B1E6-5BEAF7383FD3}"/>
              </a:ext>
            </a:extLst>
          </p:cNvPr>
          <p:cNvSpPr txBox="1"/>
          <p:nvPr/>
        </p:nvSpPr>
        <p:spPr>
          <a:xfrm>
            <a:off x="3957030" y="1900558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8 shedding </a:t>
            </a:r>
            <a:r>
              <a:rPr lang="en-GB" i="1" dirty="0"/>
              <a:t>S. mansoni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1DFBDAD-36F7-E543-9361-47DF5EDF09B1}"/>
              </a:ext>
            </a:extLst>
          </p:cNvPr>
          <p:cNvSpPr txBox="1"/>
          <p:nvPr/>
        </p:nvSpPr>
        <p:spPr>
          <a:xfrm>
            <a:off x="647658" y="1877272"/>
            <a:ext cx="225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3 shedding </a:t>
            </a:r>
            <a:r>
              <a:rPr lang="en-GB" i="1" dirty="0"/>
              <a:t>S. rodhaini</a:t>
            </a:r>
          </a:p>
        </p:txBody>
      </p:sp>
      <p:pic>
        <p:nvPicPr>
          <p:cNvPr id="72" name="Picture 71" descr="Schisto cerc.tiff">
            <a:extLst>
              <a:ext uri="{FF2B5EF4-FFF2-40B4-BE49-F238E27FC236}">
                <a16:creationId xmlns:a16="http://schemas.microsoft.com/office/drawing/2014/main" id="{2DD4F25C-2877-C94C-8AA4-F7994DC5D2D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037" y="2679036"/>
            <a:ext cx="545896" cy="421347"/>
          </a:xfrm>
          <a:prstGeom prst="rect">
            <a:avLst/>
          </a:prstGeom>
        </p:spPr>
      </p:pic>
      <p:pic>
        <p:nvPicPr>
          <p:cNvPr id="73" name="Picture 72" descr="Schisto cerc.tiff">
            <a:extLst>
              <a:ext uri="{FF2B5EF4-FFF2-40B4-BE49-F238E27FC236}">
                <a16:creationId xmlns:a16="http://schemas.microsoft.com/office/drawing/2014/main" id="{86CCAFF5-C020-4C4D-B298-EF39F61FBB6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98" y="2498387"/>
            <a:ext cx="545896" cy="421347"/>
          </a:xfrm>
          <a:prstGeom prst="rect">
            <a:avLst/>
          </a:prstGeom>
        </p:spPr>
      </p:pic>
      <p:pic>
        <p:nvPicPr>
          <p:cNvPr id="85" name="Picture 84" descr="Schisto cerc.tiff">
            <a:extLst>
              <a:ext uri="{FF2B5EF4-FFF2-40B4-BE49-F238E27FC236}">
                <a16:creationId xmlns:a16="http://schemas.microsoft.com/office/drawing/2014/main" id="{01243368-56A9-C647-B3BA-CD957C8033B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837" y="2983836"/>
            <a:ext cx="545896" cy="421347"/>
          </a:xfrm>
          <a:prstGeom prst="rect">
            <a:avLst/>
          </a:prstGeom>
        </p:spPr>
      </p:pic>
      <p:pic>
        <p:nvPicPr>
          <p:cNvPr id="91" name="Picture 90" descr="Schisto cerc.tiff">
            <a:extLst>
              <a:ext uri="{FF2B5EF4-FFF2-40B4-BE49-F238E27FC236}">
                <a16:creationId xmlns:a16="http://schemas.microsoft.com/office/drawing/2014/main" id="{D74DE35F-6E06-4C45-90E8-6533D6335AA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889" y="2233136"/>
            <a:ext cx="545896" cy="421347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D24453A7-F823-E041-B39B-82EE4A88663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494" b="100000" l="866" r="950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7370" y="2382829"/>
            <a:ext cx="931742" cy="637293"/>
          </a:xfrm>
          <a:prstGeom prst="rect">
            <a:avLst/>
          </a:prstGeom>
        </p:spPr>
      </p:pic>
      <p:pic>
        <p:nvPicPr>
          <p:cNvPr id="93" name="Picture 92" descr="Schisto cerc.tiff">
            <a:extLst>
              <a:ext uri="{FF2B5EF4-FFF2-40B4-BE49-F238E27FC236}">
                <a16:creationId xmlns:a16="http://schemas.microsoft.com/office/drawing/2014/main" id="{00AD4293-3E61-E941-9BCD-6293259D9A0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7636" y="5766277"/>
            <a:ext cx="545896" cy="421347"/>
          </a:xfrm>
          <a:prstGeom prst="rect">
            <a:avLst/>
          </a:prstGeom>
        </p:spPr>
      </p:pic>
      <p:pic>
        <p:nvPicPr>
          <p:cNvPr id="94" name="Picture 93" descr="Schisto cerc.tiff">
            <a:extLst>
              <a:ext uri="{FF2B5EF4-FFF2-40B4-BE49-F238E27FC236}">
                <a16:creationId xmlns:a16="http://schemas.microsoft.com/office/drawing/2014/main" id="{229B6743-17DA-7A48-AF8F-60BF7719ED4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097" y="5585628"/>
            <a:ext cx="545896" cy="421347"/>
          </a:xfrm>
          <a:prstGeom prst="rect">
            <a:avLst/>
          </a:prstGeom>
        </p:spPr>
      </p:pic>
      <p:pic>
        <p:nvPicPr>
          <p:cNvPr id="95" name="Picture 94" descr="Schisto cerc.tiff">
            <a:extLst>
              <a:ext uri="{FF2B5EF4-FFF2-40B4-BE49-F238E27FC236}">
                <a16:creationId xmlns:a16="http://schemas.microsoft.com/office/drawing/2014/main" id="{A2B29436-F03C-1E41-A3E6-E7362D24AC9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436" y="6071077"/>
            <a:ext cx="545896" cy="421347"/>
          </a:xfrm>
          <a:prstGeom prst="rect">
            <a:avLst/>
          </a:prstGeom>
        </p:spPr>
      </p:pic>
      <p:pic>
        <p:nvPicPr>
          <p:cNvPr id="96" name="Picture 95" descr="Schisto cerc.tiff">
            <a:extLst>
              <a:ext uri="{FF2B5EF4-FFF2-40B4-BE49-F238E27FC236}">
                <a16:creationId xmlns:a16="http://schemas.microsoft.com/office/drawing/2014/main" id="{3E574BAE-0E57-B949-93FA-A1F9E2E29BB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488" y="5320377"/>
            <a:ext cx="545896" cy="421347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A4C7FC57-AF56-EF4F-833F-5A1B148C172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37" b="99682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31749" y="2468946"/>
            <a:ext cx="201866" cy="58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8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4414" y="2943201"/>
            <a:ext cx="1942147" cy="38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2737" y="2943201"/>
            <a:ext cx="1942147" cy="38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 S.man.jpg                                                      00021CE9&#10;Lockyer-G3                     B6F9F030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07" y="1168361"/>
            <a:ext cx="584443" cy="8631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9070" y="591644"/>
            <a:ext cx="1162891" cy="16649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 descr="Sh egg.tif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661910" y="3747184"/>
            <a:ext cx="1119432" cy="536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3" descr="Biomphalaria_glabrata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6000" l="3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9968" y="5519324"/>
            <a:ext cx="1057991" cy="70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ocused-manso-egg_57506_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507852" y="3710468"/>
            <a:ext cx="1144908" cy="58444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6567650" y="2103470"/>
            <a:ext cx="1063984" cy="1326765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 flipH="1">
            <a:off x="4271110" y="4895238"/>
            <a:ext cx="2058009" cy="19792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2040323" y="2311305"/>
            <a:ext cx="2011931" cy="2181192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4078839" y="2379535"/>
            <a:ext cx="353977" cy="106665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Mir.tiff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9118" y="4516806"/>
            <a:ext cx="580887" cy="711587"/>
          </a:xfrm>
          <a:prstGeom prst="rect">
            <a:avLst/>
          </a:prstGeom>
        </p:spPr>
      </p:pic>
      <p:sp>
        <p:nvSpPr>
          <p:cNvPr id="21" name="Line 13"/>
          <p:cNvSpPr>
            <a:spLocks noChangeShapeType="1"/>
          </p:cNvSpPr>
          <p:nvPr/>
        </p:nvSpPr>
        <p:spPr bwMode="auto">
          <a:xfrm flipV="1">
            <a:off x="5191961" y="1154374"/>
            <a:ext cx="791245" cy="28772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>
            <a:off x="5191961" y="1456086"/>
            <a:ext cx="791245" cy="57545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6DED488-F486-2741-B2B7-949062B75FCE}"/>
              </a:ext>
            </a:extLst>
          </p:cNvPr>
          <p:cNvGrpSpPr>
            <a:grpSpLocks noChangeAspect="1"/>
          </p:cNvGrpSpPr>
          <p:nvPr/>
        </p:nvGrpSpPr>
        <p:grpSpPr>
          <a:xfrm>
            <a:off x="2852575" y="3480260"/>
            <a:ext cx="1869856" cy="895398"/>
            <a:chOff x="1184184" y="3601293"/>
            <a:chExt cx="2538279" cy="1202687"/>
          </a:xfrm>
        </p:grpSpPr>
        <p:pic>
          <p:nvPicPr>
            <p:cNvPr id="6" name="Picture 5" descr="Schisto cerc.tiff"/>
            <p:cNvPicPr>
              <a:picLocks noChangeAspect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774" b="94969" l="971" r="97573">
                          <a14:foregroundMark x1="61165" y1="71698" x2="61165" y2="716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621" y="3952385"/>
              <a:ext cx="909747" cy="702183"/>
            </a:xfrm>
            <a:prstGeom prst="rect">
              <a:avLst/>
            </a:prstGeom>
          </p:spPr>
        </p:pic>
        <p:pic>
          <p:nvPicPr>
            <p:cNvPr id="23" name="Picture 22" descr="Schisto cerc.tiff"/>
            <p:cNvPicPr>
              <a:picLocks noChangeAspect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774" b="94969" l="971" r="97573">
                          <a14:foregroundMark x1="61165" y1="71698" x2="61165" y2="716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9494" y="3952385"/>
              <a:ext cx="909747" cy="702183"/>
            </a:xfrm>
            <a:prstGeom prst="rect">
              <a:avLst/>
            </a:prstGeom>
          </p:spPr>
        </p:pic>
        <p:pic>
          <p:nvPicPr>
            <p:cNvPr id="24" name="Picture 23" descr="Schisto cerc.tiff"/>
            <p:cNvPicPr>
              <a:picLocks noChangeAspect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774" b="94969" l="971" r="97573">
                          <a14:foregroundMark x1="61165" y1="71698" x2="61165" y2="716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7270" y="3857176"/>
              <a:ext cx="909747" cy="702183"/>
            </a:xfrm>
            <a:prstGeom prst="rect">
              <a:avLst/>
            </a:prstGeom>
          </p:spPr>
        </p:pic>
        <p:pic>
          <p:nvPicPr>
            <p:cNvPr id="25" name="Picture 24" descr="Schisto cerc.tiff"/>
            <p:cNvPicPr>
              <a:picLocks noChangeAspect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774" b="94969" l="971" r="97573">
                          <a14:foregroundMark x1="61165" y1="71698" x2="61165" y2="716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3357" y="4101797"/>
              <a:ext cx="909747" cy="702183"/>
            </a:xfrm>
            <a:prstGeom prst="rect">
              <a:avLst/>
            </a:prstGeom>
          </p:spPr>
        </p:pic>
        <p:pic>
          <p:nvPicPr>
            <p:cNvPr id="26" name="Picture 25" descr="Schisto cerc.tiff"/>
            <p:cNvPicPr>
              <a:picLocks noChangeAspect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774" b="94969" l="971" r="97573">
                          <a14:foregroundMark x1="61165" y1="71698" x2="61165" y2="716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12716" y="4047647"/>
              <a:ext cx="909747" cy="702183"/>
            </a:xfrm>
            <a:prstGeom prst="rect">
              <a:avLst/>
            </a:prstGeom>
          </p:spPr>
        </p:pic>
        <p:pic>
          <p:nvPicPr>
            <p:cNvPr id="27" name="Picture 26" descr="Schisto cerc.tiff"/>
            <p:cNvPicPr>
              <a:picLocks noChangeAspect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774" b="94969" l="971" r="97573">
                          <a14:foregroundMark x1="61165" y1="71698" x2="61165" y2="716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4184" y="3814623"/>
              <a:ext cx="909747" cy="702183"/>
            </a:xfrm>
            <a:prstGeom prst="rect">
              <a:avLst/>
            </a:prstGeom>
          </p:spPr>
        </p:pic>
        <p:pic>
          <p:nvPicPr>
            <p:cNvPr id="28" name="Picture 27" descr="Schisto cerc.tiff"/>
            <p:cNvPicPr>
              <a:picLocks noChangeAspect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774" b="94969" l="971" r="97573">
                          <a14:foregroundMark x1="61165" y1="71698" x2="61165" y2="716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3931" y="3601293"/>
              <a:ext cx="909747" cy="702183"/>
            </a:xfrm>
            <a:prstGeom prst="rect">
              <a:avLst/>
            </a:prstGeom>
          </p:spPr>
        </p:pic>
        <p:pic>
          <p:nvPicPr>
            <p:cNvPr id="29" name="Picture 28" descr="Schisto cerc.tiff"/>
            <p:cNvPicPr>
              <a:picLocks noChangeAspect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774" b="94969" l="971" r="97573">
                          <a14:foregroundMark x1="61165" y1="71698" x2="61165" y2="716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5817" y="3638089"/>
              <a:ext cx="909747" cy="702183"/>
            </a:xfrm>
            <a:prstGeom prst="rect">
              <a:avLst/>
            </a:prstGeom>
          </p:spPr>
        </p:pic>
      </p:grpSp>
      <p:sp>
        <p:nvSpPr>
          <p:cNvPr id="30" name="Sun 29"/>
          <p:cNvSpPr>
            <a:spLocks noChangeAspect="1"/>
          </p:cNvSpPr>
          <p:nvPr/>
        </p:nvSpPr>
        <p:spPr>
          <a:xfrm>
            <a:off x="814936" y="2311304"/>
            <a:ext cx="1047801" cy="1047801"/>
          </a:xfrm>
          <a:prstGeom prst="sun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1" name="Oval 30"/>
          <p:cNvSpPr/>
          <p:nvPr/>
        </p:nvSpPr>
        <p:spPr>
          <a:xfrm>
            <a:off x="814936" y="3030367"/>
            <a:ext cx="4377025" cy="3827633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6793765" y="4622053"/>
            <a:ext cx="427861" cy="18192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Mir.tiff">
            <a:extLst>
              <a:ext uri="{FF2B5EF4-FFF2-40B4-BE49-F238E27FC236}">
                <a16:creationId xmlns:a16="http://schemas.microsoft.com/office/drawing/2014/main" id="{95D5B836-8709-3F4A-A6C7-BE4648CFEA1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197" y="5411168"/>
            <a:ext cx="580887" cy="711587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557D4E0-787F-734B-86E0-7A116C6E2690}"/>
              </a:ext>
            </a:extLst>
          </p:cNvPr>
          <p:cNvCxnSpPr>
            <a:cxnSpLocks/>
          </p:cNvCxnSpPr>
          <p:nvPr/>
        </p:nvCxnSpPr>
        <p:spPr>
          <a:xfrm flipH="1">
            <a:off x="7686273" y="4686556"/>
            <a:ext cx="421610" cy="958542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D77AA75-2268-BE4E-90BA-A326C75E4D59}"/>
              </a:ext>
            </a:extLst>
          </p:cNvPr>
          <p:cNvCxnSpPr>
            <a:cxnSpLocks/>
          </p:cNvCxnSpPr>
          <p:nvPr/>
        </p:nvCxnSpPr>
        <p:spPr>
          <a:xfrm flipH="1">
            <a:off x="2753483" y="5883907"/>
            <a:ext cx="4550950" cy="83109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668A949-5CF7-0149-88CC-1CAD7B426582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1370146" y="4576339"/>
            <a:ext cx="1869856" cy="895398"/>
            <a:chOff x="1184184" y="3601293"/>
            <a:chExt cx="2538279" cy="1202687"/>
          </a:xfrm>
        </p:grpSpPr>
        <p:pic>
          <p:nvPicPr>
            <p:cNvPr id="46" name="Picture 45" descr="Schisto cerc.tiff">
              <a:extLst>
                <a:ext uri="{FF2B5EF4-FFF2-40B4-BE49-F238E27FC236}">
                  <a16:creationId xmlns:a16="http://schemas.microsoft.com/office/drawing/2014/main" id="{731B0E1F-3B2A-5F49-A5A5-1466EDF1F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774" b="94969" l="971" r="97573">
                          <a14:foregroundMark x1="61165" y1="71698" x2="61165" y2="716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621" y="3952385"/>
              <a:ext cx="909747" cy="702183"/>
            </a:xfrm>
            <a:prstGeom prst="rect">
              <a:avLst/>
            </a:prstGeom>
          </p:spPr>
        </p:pic>
        <p:pic>
          <p:nvPicPr>
            <p:cNvPr id="47" name="Picture 46" descr="Schisto cerc.tiff">
              <a:extLst>
                <a:ext uri="{FF2B5EF4-FFF2-40B4-BE49-F238E27FC236}">
                  <a16:creationId xmlns:a16="http://schemas.microsoft.com/office/drawing/2014/main" id="{0D943AB7-85F4-D940-A3CB-0B993B303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774" b="94969" l="971" r="97573">
                          <a14:foregroundMark x1="61165" y1="71698" x2="61165" y2="716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9494" y="3952385"/>
              <a:ext cx="909747" cy="702183"/>
            </a:xfrm>
            <a:prstGeom prst="rect">
              <a:avLst/>
            </a:prstGeom>
          </p:spPr>
        </p:pic>
        <p:pic>
          <p:nvPicPr>
            <p:cNvPr id="48" name="Picture 47" descr="Schisto cerc.tiff">
              <a:extLst>
                <a:ext uri="{FF2B5EF4-FFF2-40B4-BE49-F238E27FC236}">
                  <a16:creationId xmlns:a16="http://schemas.microsoft.com/office/drawing/2014/main" id="{54FC4E95-0739-F94C-B97E-0E1BA9EDD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774" b="94969" l="971" r="97573">
                          <a14:foregroundMark x1="61165" y1="71698" x2="61165" y2="716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7270" y="3857176"/>
              <a:ext cx="909747" cy="702183"/>
            </a:xfrm>
            <a:prstGeom prst="rect">
              <a:avLst/>
            </a:prstGeom>
          </p:spPr>
        </p:pic>
        <p:pic>
          <p:nvPicPr>
            <p:cNvPr id="49" name="Picture 48" descr="Schisto cerc.tiff">
              <a:extLst>
                <a:ext uri="{FF2B5EF4-FFF2-40B4-BE49-F238E27FC236}">
                  <a16:creationId xmlns:a16="http://schemas.microsoft.com/office/drawing/2014/main" id="{95C07199-B7BC-FB40-BDDA-8CF7BACA7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774" b="94969" l="971" r="97573">
                          <a14:foregroundMark x1="61165" y1="71698" x2="61165" y2="716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3357" y="4101797"/>
              <a:ext cx="909747" cy="702183"/>
            </a:xfrm>
            <a:prstGeom prst="rect">
              <a:avLst/>
            </a:prstGeom>
          </p:spPr>
        </p:pic>
        <p:pic>
          <p:nvPicPr>
            <p:cNvPr id="50" name="Picture 49" descr="Schisto cerc.tiff">
              <a:extLst>
                <a:ext uri="{FF2B5EF4-FFF2-40B4-BE49-F238E27FC236}">
                  <a16:creationId xmlns:a16="http://schemas.microsoft.com/office/drawing/2014/main" id="{9ABF7AA1-9A89-BB47-B7E7-18F11D368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774" b="94969" l="971" r="97573">
                          <a14:foregroundMark x1="61165" y1="71698" x2="61165" y2="716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12716" y="4047647"/>
              <a:ext cx="909747" cy="702183"/>
            </a:xfrm>
            <a:prstGeom prst="rect">
              <a:avLst/>
            </a:prstGeom>
          </p:spPr>
        </p:pic>
        <p:pic>
          <p:nvPicPr>
            <p:cNvPr id="51" name="Picture 50" descr="Schisto cerc.tiff">
              <a:extLst>
                <a:ext uri="{FF2B5EF4-FFF2-40B4-BE49-F238E27FC236}">
                  <a16:creationId xmlns:a16="http://schemas.microsoft.com/office/drawing/2014/main" id="{7EF444D0-07EB-5043-82B1-130AEF385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774" b="94969" l="971" r="97573">
                          <a14:foregroundMark x1="61165" y1="71698" x2="61165" y2="716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4184" y="3814623"/>
              <a:ext cx="909747" cy="702183"/>
            </a:xfrm>
            <a:prstGeom prst="rect">
              <a:avLst/>
            </a:prstGeom>
          </p:spPr>
        </p:pic>
        <p:pic>
          <p:nvPicPr>
            <p:cNvPr id="52" name="Picture 51" descr="Schisto cerc.tiff">
              <a:extLst>
                <a:ext uri="{FF2B5EF4-FFF2-40B4-BE49-F238E27FC236}">
                  <a16:creationId xmlns:a16="http://schemas.microsoft.com/office/drawing/2014/main" id="{A396DD76-C49D-444B-A1C8-424A3D596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774" b="94969" l="971" r="97573">
                          <a14:foregroundMark x1="61165" y1="71698" x2="61165" y2="716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3931" y="3601293"/>
              <a:ext cx="909747" cy="702183"/>
            </a:xfrm>
            <a:prstGeom prst="rect">
              <a:avLst/>
            </a:prstGeom>
          </p:spPr>
        </p:pic>
        <p:pic>
          <p:nvPicPr>
            <p:cNvPr id="53" name="Picture 52" descr="Schisto cerc.tiff">
              <a:extLst>
                <a:ext uri="{FF2B5EF4-FFF2-40B4-BE49-F238E27FC236}">
                  <a16:creationId xmlns:a16="http://schemas.microsoft.com/office/drawing/2014/main" id="{EDE55716-9C8B-1C46-963E-54C8D2C44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774" b="94969" l="971" r="97573">
                          <a14:foregroundMark x1="61165" y1="71698" x2="61165" y2="716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5816" y="3638090"/>
              <a:ext cx="909747" cy="702183"/>
            </a:xfrm>
            <a:prstGeom prst="rect">
              <a:avLst/>
            </a:prstGeom>
          </p:spPr>
        </p:pic>
      </p:grpSp>
      <p:pic>
        <p:nvPicPr>
          <p:cNvPr id="60" name="Picture 59" descr="truncatus.tiff">
            <a:extLst>
              <a:ext uri="{FF2B5EF4-FFF2-40B4-BE49-F238E27FC236}">
                <a16:creationId xmlns:a16="http://schemas.microsoft.com/office/drawing/2014/main" id="{37EADB8F-23DB-CF41-A559-783E0CCC51E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143" y="4356662"/>
            <a:ext cx="678089" cy="840367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3E07B58B-7E3F-814B-813C-D71DBC3A1F0C}"/>
              </a:ext>
            </a:extLst>
          </p:cNvPr>
          <p:cNvSpPr txBox="1"/>
          <p:nvPr/>
        </p:nvSpPr>
        <p:spPr>
          <a:xfrm>
            <a:off x="455663" y="842606"/>
            <a:ext cx="3446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African Human Schistosomiasis </a:t>
            </a:r>
          </a:p>
        </p:txBody>
      </p:sp>
      <p:pic>
        <p:nvPicPr>
          <p:cNvPr id="62" name="Picture 61" descr="Hep.splen.closeup.jpg">
            <a:extLst>
              <a:ext uri="{FF2B5EF4-FFF2-40B4-BE49-F238E27FC236}">
                <a16:creationId xmlns:a16="http://schemas.microsoft.com/office/drawing/2014/main" id="{27417547-AA91-8848-ADB2-4184CE7FF142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644" y="5232650"/>
            <a:ext cx="312433" cy="462030"/>
          </a:xfrm>
          <a:prstGeom prst="rect">
            <a:avLst/>
          </a:prstGeom>
        </p:spPr>
      </p:pic>
      <p:pic>
        <p:nvPicPr>
          <p:cNvPr id="63" name="Picture 12" descr="urine.jpg">
            <a:extLst>
              <a:ext uri="{FF2B5EF4-FFF2-40B4-BE49-F238E27FC236}">
                <a16:creationId xmlns:a16="http://schemas.microsoft.com/office/drawing/2014/main" id="{D1CA2F16-4BFF-ED47-B179-69FE0806EF8B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522"/>
          <a:stretch/>
        </p:blipFill>
        <p:spPr bwMode="auto">
          <a:xfrm>
            <a:off x="4399026" y="4199942"/>
            <a:ext cx="546560" cy="39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DC93787C-0BB8-B045-9DC2-6286D93ACFE3}"/>
              </a:ext>
            </a:extLst>
          </p:cNvPr>
          <p:cNvSpPr txBox="1"/>
          <p:nvPr/>
        </p:nvSpPr>
        <p:spPr>
          <a:xfrm>
            <a:off x="6793765" y="32934"/>
            <a:ext cx="2305924" cy="22467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Snail Xenomonitoring is used to inform on transmission, to certify transmission interruption and surveillance</a:t>
            </a:r>
          </a:p>
        </p:txBody>
      </p:sp>
    </p:spTree>
    <p:extLst>
      <p:ext uri="{BB962C8B-B14F-4D97-AF65-F5344CB8AC3E}">
        <p14:creationId xmlns:p14="http://schemas.microsoft.com/office/powerpoint/2010/main" val="197016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6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A6958BE0-B628-7341-80B7-E3046AA5945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10299" y="1213428"/>
            <a:ext cx="6124575" cy="4787265"/>
          </a:xfrm>
          <a:prstGeom prst="rect">
            <a:avLst/>
          </a:prstGeom>
        </p:spPr>
      </p:pic>
      <p:sp>
        <p:nvSpPr>
          <p:cNvPr id="8" name="Text Box 3"/>
          <p:cNvSpPr txBox="1"/>
          <p:nvPr/>
        </p:nvSpPr>
        <p:spPr>
          <a:xfrm>
            <a:off x="4130040" y="718820"/>
            <a:ext cx="12573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0" name="Text Box 5"/>
          <p:cNvSpPr txBox="1"/>
          <p:nvPr/>
        </p:nvSpPr>
        <p:spPr>
          <a:xfrm>
            <a:off x="2762250" y="718820"/>
            <a:ext cx="8001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1" name="Text Box 6"/>
          <p:cNvSpPr txBox="1"/>
          <p:nvPr/>
        </p:nvSpPr>
        <p:spPr>
          <a:xfrm>
            <a:off x="3562350" y="718820"/>
            <a:ext cx="8001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79825" y="165110"/>
            <a:ext cx="70662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Côte D’Ivoire Xenomonitoring</a:t>
            </a:r>
          </a:p>
          <a:p>
            <a:pPr algn="ctr"/>
            <a:r>
              <a:rPr lang="en-GB" sz="1600" dirty="0"/>
              <a:t>(Yves-Nathan Tian-Bi, Fiona Allan, David Rollinson, Eliézer N’Goran, Muriel Rabone)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ABD236-49EE-F243-BD6F-4A0C1AAA97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861"/>
            <a:ext cx="725390" cy="529044"/>
          </a:xfrm>
          <a:prstGeom prst="rect">
            <a:avLst/>
          </a:prstGeom>
        </p:spPr>
      </p:pic>
      <p:pic>
        <p:nvPicPr>
          <p:cNvPr id="24" name="Image 2" descr="IMG_3693_BK23a.JPG">
            <a:extLst>
              <a:ext uri="{FF2B5EF4-FFF2-40B4-BE49-F238E27FC236}">
                <a16:creationId xmlns:a16="http://schemas.microsoft.com/office/drawing/2014/main" id="{A0801066-1252-3345-A7D0-96E3975C0A0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3" b="98776" l="9978" r="89911">
                        <a14:foregroundMark x1="34755" y1="33927" x2="33939" y2="33927"/>
                        <a14:foregroundMark x1="31491" y1="37041" x2="32307" y2="35484"/>
                        <a14:foregroundMark x1="30230" y1="39210" x2="32085" y2="34594"/>
                        <a14:foregroundMark x1="34755" y1="31479" x2="36424" y2="29922"/>
                        <a14:foregroundMark x1="39726" y1="15128" x2="39726" y2="15128"/>
                        <a14:backgroundMark x1="53709" y1="92603" x2="77967" y2="47219"/>
                        <a14:backgroundMark x1="28412" y1="39210" x2="31677" y2="32425"/>
                        <a14:backgroundMark x1="53487" y1="93493" x2="53079" y2="94772"/>
                        <a14:backgroundMark x1="66452" y1="90927" x2="87918" y2="70463"/>
                        <a14:backgroundMark x1="71465" y1="7336" x2="62853" y2="6178"/>
                        <a14:backgroundMark x1="27892" y1="7336" x2="35733" y2="7336"/>
                        <a14:backgroundMark x1="40617" y1="95367" x2="44087" y2="98069"/>
                        <a14:backgroundMark x1="51542" y1="95946" x2="54756" y2="93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29" y="4467397"/>
            <a:ext cx="2150533" cy="1433688"/>
          </a:xfrm>
          <a:prstGeom prst="rect">
            <a:avLst/>
          </a:prstGeom>
        </p:spPr>
      </p:pic>
      <p:pic>
        <p:nvPicPr>
          <p:cNvPr id="25" name="Image 3" descr="IMG_3616_DK36a.JPG">
            <a:extLst>
              <a:ext uri="{FF2B5EF4-FFF2-40B4-BE49-F238E27FC236}">
                <a16:creationId xmlns:a16="http://schemas.microsoft.com/office/drawing/2014/main" id="{CA71A198-EBAF-8A47-84A5-80BF8D05B5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90" b="93357" l="9993" r="89973">
                        <a14:foregroundMark x1="57395" y1="21379" x2="59260" y2="24426"/>
                        <a14:foregroundMark x1="59827" y1="25025" x2="58328" y2="23876"/>
                        <a14:backgroundMark x1="18414" y1="59579" x2="18414" y2="743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852" y="706541"/>
            <a:ext cx="2383052" cy="1588701"/>
          </a:xfrm>
          <a:prstGeom prst="rect">
            <a:avLst/>
          </a:prstGeom>
        </p:spPr>
      </p:pic>
      <p:pic>
        <p:nvPicPr>
          <p:cNvPr id="26" name="Image 6" descr="IMG_3456_LA8a.JPG">
            <a:extLst>
              <a:ext uri="{FF2B5EF4-FFF2-40B4-BE49-F238E27FC236}">
                <a16:creationId xmlns:a16="http://schemas.microsoft.com/office/drawing/2014/main" id="{1E0CE554-2FD3-0143-8B4E-942DD59B798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90" b="95554" l="9993" r="89973">
                        <a14:foregroundMark x1="45736" y1="74426" x2="45736" y2="74426"/>
                        <a14:foregroundMark x1="46103" y1="84715" x2="46103" y2="84715"/>
                        <a14:foregroundMark x1="41106" y1="60839" x2="47768" y2="86963"/>
                        <a14:foregroundMark x1="38141" y1="70579" x2="38341" y2="74176"/>
                        <a14:foregroundMark x1="52232" y1="78621" x2="57395" y2="61688"/>
                        <a14:foregroundMark x1="57761" y1="59740" x2="57761" y2="61089"/>
                        <a14:foregroundMark x1="56496" y1="43906" x2="55929" y2="36963"/>
                        <a14:foregroundMark x1="43138" y1="87762" x2="40540" y2="83616"/>
                        <a14:foregroundMark x1="38874" y1="81119" x2="38874" y2="80020"/>
                        <a14:foregroundMark x1="37408" y1="66683" x2="37775" y2="71129"/>
                        <a14:foregroundMark x1="52598" y1="14735" x2="50366" y2="12488"/>
                        <a14:backgroundMark x1="42771" y1="13886" x2="46103" y2="10539"/>
                        <a14:backgroundMark x1="54830" y1="12488" x2="61659" y2="38062"/>
                        <a14:backgroundMark x1="64091" y1="23626" x2="62791" y2="7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21" y="2506745"/>
            <a:ext cx="2438400" cy="1625600"/>
          </a:xfrm>
          <a:prstGeom prst="rect">
            <a:avLst/>
          </a:prstGeom>
        </p:spPr>
      </p:pic>
      <p:sp>
        <p:nvSpPr>
          <p:cNvPr id="27" name="ZoneTexte 5">
            <a:extLst>
              <a:ext uri="{FF2B5EF4-FFF2-40B4-BE49-F238E27FC236}">
                <a16:creationId xmlns:a16="http://schemas.microsoft.com/office/drawing/2014/main" id="{1E31F3B3-D6B0-7347-8965-E34CA6801A73}"/>
              </a:ext>
            </a:extLst>
          </p:cNvPr>
          <p:cNvSpPr txBox="1"/>
          <p:nvPr/>
        </p:nvSpPr>
        <p:spPr>
          <a:xfrm>
            <a:off x="725390" y="2222305"/>
            <a:ext cx="1507063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GB" b="1" i="1" dirty="0"/>
              <a:t>B. truncatus</a:t>
            </a:r>
          </a:p>
        </p:txBody>
      </p:sp>
      <p:sp>
        <p:nvSpPr>
          <p:cNvPr id="29" name="ZoneTexte 42">
            <a:extLst>
              <a:ext uri="{FF2B5EF4-FFF2-40B4-BE49-F238E27FC236}">
                <a16:creationId xmlns:a16="http://schemas.microsoft.com/office/drawing/2014/main" id="{C9726C7F-E1C0-D743-B819-4B29724A387E}"/>
              </a:ext>
            </a:extLst>
          </p:cNvPr>
          <p:cNvSpPr txBox="1"/>
          <p:nvPr/>
        </p:nvSpPr>
        <p:spPr>
          <a:xfrm>
            <a:off x="685791" y="5952296"/>
            <a:ext cx="130386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GB" b="1" i="1" dirty="0"/>
              <a:t>B. globosus</a:t>
            </a:r>
          </a:p>
        </p:txBody>
      </p:sp>
      <p:sp>
        <p:nvSpPr>
          <p:cNvPr id="30" name="ZoneTexte 37">
            <a:extLst>
              <a:ext uri="{FF2B5EF4-FFF2-40B4-BE49-F238E27FC236}">
                <a16:creationId xmlns:a16="http://schemas.microsoft.com/office/drawing/2014/main" id="{57B7C179-F659-AF40-A951-3FD539DB2C82}"/>
              </a:ext>
            </a:extLst>
          </p:cNvPr>
          <p:cNvSpPr txBox="1"/>
          <p:nvPr/>
        </p:nvSpPr>
        <p:spPr>
          <a:xfrm>
            <a:off x="753223" y="4093984"/>
            <a:ext cx="1253061" cy="373413"/>
          </a:xfrm>
          <a:prstGeom prst="rect">
            <a:avLst/>
          </a:prstGeom>
          <a:solidFill>
            <a:srgbClr val="E26D0B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GB" b="1" i="1" dirty="0"/>
              <a:t>B. forskalii</a:t>
            </a:r>
          </a:p>
        </p:txBody>
      </p:sp>
      <p:pic>
        <p:nvPicPr>
          <p:cNvPr id="31" name="Picture 12" descr="urine.jpg">
            <a:extLst>
              <a:ext uri="{FF2B5EF4-FFF2-40B4-BE49-F238E27FC236}">
                <a16:creationId xmlns:a16="http://schemas.microsoft.com/office/drawing/2014/main" id="{257E19E5-E984-6346-A218-C2A3199F73A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522"/>
          <a:stretch/>
        </p:blipFill>
        <p:spPr bwMode="auto">
          <a:xfrm>
            <a:off x="7662822" y="1061720"/>
            <a:ext cx="1298062" cy="93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4F5CB4-79B4-1542-AC21-E5A43FCB1204}"/>
              </a:ext>
            </a:extLst>
          </p:cNvPr>
          <p:cNvSpPr txBox="1"/>
          <p:nvPr/>
        </p:nvSpPr>
        <p:spPr>
          <a:xfrm>
            <a:off x="7265324" y="1997564"/>
            <a:ext cx="1770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Assessing           </a:t>
            </a:r>
            <a:r>
              <a:rPr lang="en-GB" i="1" dirty="0"/>
              <a:t>S. haematobium </a:t>
            </a:r>
            <a:r>
              <a:rPr lang="en-GB" dirty="0"/>
              <a:t>transmission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D63B61-2CA5-C74F-93F4-E997643EA809}"/>
              </a:ext>
            </a:extLst>
          </p:cNvPr>
          <p:cNvSpPr txBox="1"/>
          <p:nvPr/>
        </p:nvSpPr>
        <p:spPr>
          <a:xfrm>
            <a:off x="1717082" y="6040804"/>
            <a:ext cx="6428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 surveys 2016-2017;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225B43-402F-144E-979F-A61F92148438}"/>
              </a:ext>
            </a:extLst>
          </p:cNvPr>
          <p:cNvSpPr/>
          <p:nvPr/>
        </p:nvSpPr>
        <p:spPr>
          <a:xfrm>
            <a:off x="1978734" y="4766180"/>
            <a:ext cx="1172642" cy="1206674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" name="Picture 7" descr="SCORE.tiff">
            <a:extLst>
              <a:ext uri="{FF2B5EF4-FFF2-40B4-BE49-F238E27FC236}">
                <a16:creationId xmlns:a16="http://schemas.microsoft.com/office/drawing/2014/main" id="{EA30C091-D70B-FD41-8166-1E1769EF429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8264" y="12861"/>
            <a:ext cx="517692" cy="47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58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A6958BE0-B628-7341-80B7-E3046AA5945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10299" y="1213428"/>
            <a:ext cx="6124575" cy="4787265"/>
          </a:xfrm>
          <a:prstGeom prst="rect">
            <a:avLst/>
          </a:prstGeom>
        </p:spPr>
      </p:pic>
      <p:sp>
        <p:nvSpPr>
          <p:cNvPr id="8" name="Text Box 3"/>
          <p:cNvSpPr txBox="1"/>
          <p:nvPr/>
        </p:nvSpPr>
        <p:spPr>
          <a:xfrm>
            <a:off x="4130040" y="718820"/>
            <a:ext cx="12573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0" name="Text Box 5"/>
          <p:cNvSpPr txBox="1"/>
          <p:nvPr/>
        </p:nvSpPr>
        <p:spPr>
          <a:xfrm>
            <a:off x="2762250" y="718820"/>
            <a:ext cx="8001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1" name="Text Box 6"/>
          <p:cNvSpPr txBox="1"/>
          <p:nvPr/>
        </p:nvSpPr>
        <p:spPr>
          <a:xfrm>
            <a:off x="3562350" y="718820"/>
            <a:ext cx="8001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46933" y="165110"/>
            <a:ext cx="4532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Côte D’Ivoire Xenomonitoring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ABD236-49EE-F243-BD6F-4A0C1AAA97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861"/>
            <a:ext cx="725390" cy="529044"/>
          </a:xfrm>
          <a:prstGeom prst="rect">
            <a:avLst/>
          </a:prstGeom>
        </p:spPr>
      </p:pic>
      <p:pic>
        <p:nvPicPr>
          <p:cNvPr id="24" name="Image 2" descr="IMG_3693_BK23a.JPG">
            <a:extLst>
              <a:ext uri="{FF2B5EF4-FFF2-40B4-BE49-F238E27FC236}">
                <a16:creationId xmlns:a16="http://schemas.microsoft.com/office/drawing/2014/main" id="{A0801066-1252-3345-A7D0-96E3975C0A0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3" b="98776" l="9978" r="89911">
                        <a14:foregroundMark x1="34755" y1="33927" x2="33939" y2="33927"/>
                        <a14:foregroundMark x1="31491" y1="37041" x2="32307" y2="35484"/>
                        <a14:foregroundMark x1="30230" y1="39210" x2="32085" y2="34594"/>
                        <a14:foregroundMark x1="34755" y1="31479" x2="36424" y2="29922"/>
                        <a14:foregroundMark x1="39726" y1="15128" x2="39726" y2="15128"/>
                        <a14:backgroundMark x1="53709" y1="92603" x2="77967" y2="47219"/>
                        <a14:backgroundMark x1="28412" y1="39210" x2="31677" y2="32425"/>
                        <a14:backgroundMark x1="53487" y1="93493" x2="53079" y2="94772"/>
                        <a14:backgroundMark x1="66452" y1="90927" x2="87918" y2="70463"/>
                        <a14:backgroundMark x1="71465" y1="7336" x2="62853" y2="6178"/>
                        <a14:backgroundMark x1="27892" y1="7336" x2="35733" y2="7336"/>
                        <a14:backgroundMark x1="40617" y1="95367" x2="44087" y2="98069"/>
                        <a14:backgroundMark x1="51542" y1="95946" x2="54756" y2="93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29" y="4467397"/>
            <a:ext cx="2150533" cy="1433688"/>
          </a:xfrm>
          <a:prstGeom prst="rect">
            <a:avLst/>
          </a:prstGeom>
        </p:spPr>
      </p:pic>
      <p:pic>
        <p:nvPicPr>
          <p:cNvPr id="25" name="Image 3" descr="IMG_3616_DK36a.JPG">
            <a:extLst>
              <a:ext uri="{FF2B5EF4-FFF2-40B4-BE49-F238E27FC236}">
                <a16:creationId xmlns:a16="http://schemas.microsoft.com/office/drawing/2014/main" id="{CA71A198-EBAF-8A47-84A5-80BF8D05B5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90" b="93357" l="9993" r="89973">
                        <a14:foregroundMark x1="57395" y1="21379" x2="59260" y2="24426"/>
                        <a14:foregroundMark x1="59827" y1="25025" x2="58328" y2="23876"/>
                        <a14:backgroundMark x1="18414" y1="59579" x2="18414" y2="743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852" y="646085"/>
            <a:ext cx="2383052" cy="1588701"/>
          </a:xfrm>
          <a:prstGeom prst="rect">
            <a:avLst/>
          </a:prstGeom>
        </p:spPr>
      </p:pic>
      <p:pic>
        <p:nvPicPr>
          <p:cNvPr id="26" name="Image 6" descr="IMG_3456_LA8a.JPG">
            <a:extLst>
              <a:ext uri="{FF2B5EF4-FFF2-40B4-BE49-F238E27FC236}">
                <a16:creationId xmlns:a16="http://schemas.microsoft.com/office/drawing/2014/main" id="{1E0CE554-2FD3-0143-8B4E-942DD59B798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90" b="95554" l="9993" r="89973">
                        <a14:foregroundMark x1="45736" y1="74426" x2="45736" y2="74426"/>
                        <a14:foregroundMark x1="46103" y1="84715" x2="46103" y2="84715"/>
                        <a14:foregroundMark x1="41106" y1="60839" x2="47768" y2="86963"/>
                        <a14:foregroundMark x1="38141" y1="70579" x2="38341" y2="74176"/>
                        <a14:foregroundMark x1="52232" y1="78621" x2="57395" y2="61688"/>
                        <a14:foregroundMark x1="57761" y1="59740" x2="57761" y2="61089"/>
                        <a14:foregroundMark x1="56496" y1="43906" x2="55929" y2="36963"/>
                        <a14:foregroundMark x1="43138" y1="87762" x2="40540" y2="83616"/>
                        <a14:foregroundMark x1="38874" y1="81119" x2="38874" y2="80020"/>
                        <a14:foregroundMark x1="37408" y1="66683" x2="37775" y2="71129"/>
                        <a14:foregroundMark x1="52598" y1="14735" x2="50366" y2="12488"/>
                        <a14:backgroundMark x1="42771" y1="13886" x2="46103" y2="10539"/>
                        <a14:backgroundMark x1="54830" y1="12488" x2="61659" y2="38062"/>
                        <a14:backgroundMark x1="64091" y1="23626" x2="62791" y2="7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21" y="2506745"/>
            <a:ext cx="2438400" cy="1625600"/>
          </a:xfrm>
          <a:prstGeom prst="rect">
            <a:avLst/>
          </a:prstGeom>
        </p:spPr>
      </p:pic>
      <p:sp>
        <p:nvSpPr>
          <p:cNvPr id="27" name="ZoneTexte 5">
            <a:extLst>
              <a:ext uri="{FF2B5EF4-FFF2-40B4-BE49-F238E27FC236}">
                <a16:creationId xmlns:a16="http://schemas.microsoft.com/office/drawing/2014/main" id="{1E31F3B3-D6B0-7347-8965-E34CA6801A73}"/>
              </a:ext>
            </a:extLst>
          </p:cNvPr>
          <p:cNvSpPr txBox="1"/>
          <p:nvPr/>
        </p:nvSpPr>
        <p:spPr>
          <a:xfrm>
            <a:off x="725390" y="2184520"/>
            <a:ext cx="1507063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GB" b="1" i="1" dirty="0"/>
              <a:t>B. truncatus</a:t>
            </a:r>
          </a:p>
        </p:txBody>
      </p:sp>
      <p:sp>
        <p:nvSpPr>
          <p:cNvPr id="29" name="ZoneTexte 42">
            <a:extLst>
              <a:ext uri="{FF2B5EF4-FFF2-40B4-BE49-F238E27FC236}">
                <a16:creationId xmlns:a16="http://schemas.microsoft.com/office/drawing/2014/main" id="{C9726C7F-E1C0-D743-B819-4B29724A387E}"/>
              </a:ext>
            </a:extLst>
          </p:cNvPr>
          <p:cNvSpPr txBox="1"/>
          <p:nvPr/>
        </p:nvSpPr>
        <p:spPr>
          <a:xfrm>
            <a:off x="685791" y="5952296"/>
            <a:ext cx="130386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GB" b="1" i="1" dirty="0"/>
              <a:t>B. globosus</a:t>
            </a:r>
          </a:p>
        </p:txBody>
      </p:sp>
      <p:sp>
        <p:nvSpPr>
          <p:cNvPr id="30" name="ZoneTexte 37">
            <a:extLst>
              <a:ext uri="{FF2B5EF4-FFF2-40B4-BE49-F238E27FC236}">
                <a16:creationId xmlns:a16="http://schemas.microsoft.com/office/drawing/2014/main" id="{57B7C179-F659-AF40-A951-3FD539DB2C82}"/>
              </a:ext>
            </a:extLst>
          </p:cNvPr>
          <p:cNvSpPr txBox="1"/>
          <p:nvPr/>
        </p:nvSpPr>
        <p:spPr>
          <a:xfrm>
            <a:off x="753223" y="4093984"/>
            <a:ext cx="1253061" cy="373413"/>
          </a:xfrm>
          <a:prstGeom prst="rect">
            <a:avLst/>
          </a:prstGeom>
          <a:solidFill>
            <a:srgbClr val="E26D0B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GB" b="1" i="1" dirty="0"/>
              <a:t>B. forskalii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4F5CB4-79B4-1542-AC21-E5A43FCB1204}"/>
              </a:ext>
            </a:extLst>
          </p:cNvPr>
          <p:cNvSpPr txBox="1"/>
          <p:nvPr/>
        </p:nvSpPr>
        <p:spPr>
          <a:xfrm>
            <a:off x="7191496" y="1549536"/>
            <a:ext cx="1770375" cy="9541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25 snails infected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D63B61-2CA5-C74F-93F4-E997643EA809}"/>
              </a:ext>
            </a:extLst>
          </p:cNvPr>
          <p:cNvSpPr txBox="1"/>
          <p:nvPr/>
        </p:nvSpPr>
        <p:spPr>
          <a:xfrm>
            <a:off x="2149291" y="6027003"/>
            <a:ext cx="6428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 surveys 2016-2017; </a:t>
            </a:r>
            <a:r>
              <a:rPr lang="en-GB" sz="2400" b="1" dirty="0"/>
              <a:t>3602 snails were collected from 92 HWC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F7C4A0-A10E-1141-92D4-0ADC8B9A8C7F}"/>
              </a:ext>
            </a:extLst>
          </p:cNvPr>
          <p:cNvSpPr/>
          <p:nvPr/>
        </p:nvSpPr>
        <p:spPr>
          <a:xfrm>
            <a:off x="1978734" y="4766180"/>
            <a:ext cx="1172642" cy="1206674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" name="Picture 18" descr="Schisto cerc.tiff">
            <a:extLst>
              <a:ext uri="{FF2B5EF4-FFF2-40B4-BE49-F238E27FC236}">
                <a16:creationId xmlns:a16="http://schemas.microsoft.com/office/drawing/2014/main" id="{DF9EF2C9-3A31-4244-BB52-8E836CF9B36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673" y="5184241"/>
            <a:ext cx="545896" cy="421347"/>
          </a:xfrm>
          <a:prstGeom prst="rect">
            <a:avLst/>
          </a:prstGeom>
        </p:spPr>
      </p:pic>
      <p:pic>
        <p:nvPicPr>
          <p:cNvPr id="21" name="Picture 20" descr="Schisto cerc.tiff">
            <a:extLst>
              <a:ext uri="{FF2B5EF4-FFF2-40B4-BE49-F238E27FC236}">
                <a16:creationId xmlns:a16="http://schemas.microsoft.com/office/drawing/2014/main" id="{5E1C966F-4411-5F42-BF93-083FA526EA0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1134" y="5003592"/>
            <a:ext cx="545896" cy="421347"/>
          </a:xfrm>
          <a:prstGeom prst="rect">
            <a:avLst/>
          </a:prstGeom>
        </p:spPr>
      </p:pic>
      <p:pic>
        <p:nvPicPr>
          <p:cNvPr id="22" name="Picture 21" descr="Schisto cerc.tiff">
            <a:extLst>
              <a:ext uri="{FF2B5EF4-FFF2-40B4-BE49-F238E27FC236}">
                <a16:creationId xmlns:a16="http://schemas.microsoft.com/office/drawing/2014/main" id="{2E01E5E5-FBA6-A24E-AA29-44396FEF08A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473" y="5489041"/>
            <a:ext cx="545896" cy="421347"/>
          </a:xfrm>
          <a:prstGeom prst="rect">
            <a:avLst/>
          </a:prstGeom>
        </p:spPr>
      </p:pic>
      <p:pic>
        <p:nvPicPr>
          <p:cNvPr id="28" name="Picture 27" descr="Schisto cerc.tiff">
            <a:extLst>
              <a:ext uri="{FF2B5EF4-FFF2-40B4-BE49-F238E27FC236}">
                <a16:creationId xmlns:a16="http://schemas.microsoft.com/office/drawing/2014/main" id="{2A8D8422-A76E-194E-B167-FAE0B9C4B02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5525" y="4738341"/>
            <a:ext cx="545896" cy="421347"/>
          </a:xfrm>
          <a:prstGeom prst="rect">
            <a:avLst/>
          </a:prstGeom>
        </p:spPr>
      </p:pic>
      <p:pic>
        <p:nvPicPr>
          <p:cNvPr id="33" name="Picture 32" descr="Schisto cerc.tiff">
            <a:extLst>
              <a:ext uri="{FF2B5EF4-FFF2-40B4-BE49-F238E27FC236}">
                <a16:creationId xmlns:a16="http://schemas.microsoft.com/office/drawing/2014/main" id="{72EE037F-DE2B-784B-A623-30D29BDCDF6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988" y="1395907"/>
            <a:ext cx="545896" cy="421347"/>
          </a:xfrm>
          <a:prstGeom prst="rect">
            <a:avLst/>
          </a:prstGeom>
        </p:spPr>
      </p:pic>
      <p:pic>
        <p:nvPicPr>
          <p:cNvPr id="34" name="Picture 33" descr="Schisto cerc.tiff">
            <a:extLst>
              <a:ext uri="{FF2B5EF4-FFF2-40B4-BE49-F238E27FC236}">
                <a16:creationId xmlns:a16="http://schemas.microsoft.com/office/drawing/2014/main" id="{1CB4E019-733D-C44C-914E-B91CF955884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449" y="1215258"/>
            <a:ext cx="545896" cy="421347"/>
          </a:xfrm>
          <a:prstGeom prst="rect">
            <a:avLst/>
          </a:prstGeom>
        </p:spPr>
      </p:pic>
      <p:pic>
        <p:nvPicPr>
          <p:cNvPr id="35" name="Picture 34" descr="Schisto cerc.tiff">
            <a:extLst>
              <a:ext uri="{FF2B5EF4-FFF2-40B4-BE49-F238E27FC236}">
                <a16:creationId xmlns:a16="http://schemas.microsoft.com/office/drawing/2014/main" id="{EA2BDADE-13FA-B549-962A-A685CA773F6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788" y="1700707"/>
            <a:ext cx="545896" cy="421347"/>
          </a:xfrm>
          <a:prstGeom prst="rect">
            <a:avLst/>
          </a:prstGeom>
        </p:spPr>
      </p:pic>
      <p:pic>
        <p:nvPicPr>
          <p:cNvPr id="36" name="Picture 35" descr="Schisto cerc.tiff">
            <a:extLst>
              <a:ext uri="{FF2B5EF4-FFF2-40B4-BE49-F238E27FC236}">
                <a16:creationId xmlns:a16="http://schemas.microsoft.com/office/drawing/2014/main" id="{DACA426E-CA62-A34D-BEF7-788C7E4F91E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4840" y="950007"/>
            <a:ext cx="545896" cy="4213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AE4A9D-31F3-4149-9248-E54CBCE43B1E}"/>
              </a:ext>
            </a:extLst>
          </p:cNvPr>
          <p:cNvSpPr txBox="1"/>
          <p:nvPr/>
        </p:nvSpPr>
        <p:spPr>
          <a:xfrm>
            <a:off x="306720" y="5003592"/>
            <a:ext cx="379071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7030A0"/>
                </a:solidFill>
              </a:rPr>
              <a:t>7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A9C0AD6-7BD0-3649-BB6C-7F87FC1E4F8B}"/>
              </a:ext>
            </a:extLst>
          </p:cNvPr>
          <p:cNvSpPr txBox="1"/>
          <p:nvPr/>
        </p:nvSpPr>
        <p:spPr>
          <a:xfrm>
            <a:off x="364724" y="1213459"/>
            <a:ext cx="564790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18 </a:t>
            </a:r>
          </a:p>
        </p:txBody>
      </p:sp>
      <p:pic>
        <p:nvPicPr>
          <p:cNvPr id="38" name="Picture 37" descr="Schisto cerc.tiff">
            <a:extLst>
              <a:ext uri="{FF2B5EF4-FFF2-40B4-BE49-F238E27FC236}">
                <a16:creationId xmlns:a16="http://schemas.microsoft.com/office/drawing/2014/main" id="{E1CBA6E1-CD5F-B446-9C34-850B692BC3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691" y="2995886"/>
            <a:ext cx="545896" cy="421347"/>
          </a:xfrm>
          <a:prstGeom prst="rect">
            <a:avLst/>
          </a:prstGeom>
        </p:spPr>
      </p:pic>
      <p:pic>
        <p:nvPicPr>
          <p:cNvPr id="39" name="Picture 38" descr="Schisto cerc.tiff">
            <a:extLst>
              <a:ext uri="{FF2B5EF4-FFF2-40B4-BE49-F238E27FC236}">
                <a16:creationId xmlns:a16="http://schemas.microsoft.com/office/drawing/2014/main" id="{069CC56E-0170-044F-B3D8-77DE99A304F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152" y="2815237"/>
            <a:ext cx="545896" cy="421347"/>
          </a:xfrm>
          <a:prstGeom prst="rect">
            <a:avLst/>
          </a:prstGeom>
        </p:spPr>
      </p:pic>
      <p:pic>
        <p:nvPicPr>
          <p:cNvPr id="40" name="Picture 39" descr="Schisto cerc.tiff">
            <a:extLst>
              <a:ext uri="{FF2B5EF4-FFF2-40B4-BE49-F238E27FC236}">
                <a16:creationId xmlns:a16="http://schemas.microsoft.com/office/drawing/2014/main" id="{BAE66AC4-DD91-A84A-A5BF-30E28EFC689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91" y="3300686"/>
            <a:ext cx="545896" cy="421347"/>
          </a:xfrm>
          <a:prstGeom prst="rect">
            <a:avLst/>
          </a:prstGeom>
        </p:spPr>
      </p:pic>
      <p:pic>
        <p:nvPicPr>
          <p:cNvPr id="41" name="Picture 40" descr="Schisto cerc.tiff">
            <a:extLst>
              <a:ext uri="{FF2B5EF4-FFF2-40B4-BE49-F238E27FC236}">
                <a16:creationId xmlns:a16="http://schemas.microsoft.com/office/drawing/2014/main" id="{F5B1CED2-2434-754A-BE0B-67987E36722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543" y="2549986"/>
            <a:ext cx="545896" cy="421347"/>
          </a:xfrm>
          <a:prstGeom prst="rect">
            <a:avLst/>
          </a:prstGeom>
        </p:spPr>
      </p:pic>
      <p:pic>
        <p:nvPicPr>
          <p:cNvPr id="42" name="Picture 7" descr="SCORE.tiff">
            <a:extLst>
              <a:ext uri="{FF2B5EF4-FFF2-40B4-BE49-F238E27FC236}">
                <a16:creationId xmlns:a16="http://schemas.microsoft.com/office/drawing/2014/main" id="{D2CAE941-F159-F442-9790-67D48950902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424" y="12861"/>
            <a:ext cx="517692" cy="47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9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/>
          <p:nvPr/>
        </p:nvSpPr>
        <p:spPr>
          <a:xfrm>
            <a:off x="4130040" y="718820"/>
            <a:ext cx="12573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0" name="Text Box 5"/>
          <p:cNvSpPr txBox="1"/>
          <p:nvPr/>
        </p:nvSpPr>
        <p:spPr>
          <a:xfrm>
            <a:off x="2762250" y="718820"/>
            <a:ext cx="8001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1" name="Text Box 6"/>
          <p:cNvSpPr txBox="1"/>
          <p:nvPr/>
        </p:nvSpPr>
        <p:spPr>
          <a:xfrm>
            <a:off x="3562350" y="718820"/>
            <a:ext cx="8001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46933" y="165110"/>
            <a:ext cx="4532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Côte D’Ivoire Xenomonitoring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ABD236-49EE-F243-BD6F-4A0C1AAA97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861"/>
            <a:ext cx="725390" cy="529044"/>
          </a:xfrm>
          <a:prstGeom prst="rect">
            <a:avLst/>
          </a:prstGeom>
        </p:spPr>
      </p:pic>
      <p:pic>
        <p:nvPicPr>
          <p:cNvPr id="24" name="Image 2" descr="IMG_3693_BK23a.JPG">
            <a:extLst>
              <a:ext uri="{FF2B5EF4-FFF2-40B4-BE49-F238E27FC236}">
                <a16:creationId xmlns:a16="http://schemas.microsoft.com/office/drawing/2014/main" id="{A0801066-1252-3345-A7D0-96E3975C0A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3" b="98776" l="9978" r="89911">
                        <a14:foregroundMark x1="34755" y1="33927" x2="33939" y2="33927"/>
                        <a14:foregroundMark x1="31491" y1="37041" x2="32307" y2="35484"/>
                        <a14:foregroundMark x1="30230" y1="39210" x2="32085" y2="34594"/>
                        <a14:foregroundMark x1="34755" y1="31479" x2="36424" y2="29922"/>
                        <a14:foregroundMark x1="39726" y1="15128" x2="39726" y2="15128"/>
                        <a14:backgroundMark x1="53709" y1="92603" x2="77967" y2="47219"/>
                        <a14:backgroundMark x1="28412" y1="39210" x2="31677" y2="32425"/>
                        <a14:backgroundMark x1="53487" y1="93493" x2="53079" y2="94772"/>
                        <a14:backgroundMark x1="66452" y1="90927" x2="87918" y2="70463"/>
                        <a14:backgroundMark x1="71465" y1="7336" x2="62853" y2="6178"/>
                        <a14:backgroundMark x1="27892" y1="7336" x2="35733" y2="7336"/>
                        <a14:backgroundMark x1="40617" y1="95367" x2="44087" y2="98069"/>
                        <a14:backgroundMark x1="51542" y1="95946" x2="54756" y2="93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29" y="4467397"/>
            <a:ext cx="2150533" cy="1433688"/>
          </a:xfrm>
          <a:prstGeom prst="rect">
            <a:avLst/>
          </a:prstGeom>
        </p:spPr>
      </p:pic>
      <p:pic>
        <p:nvPicPr>
          <p:cNvPr id="25" name="Image 3" descr="IMG_3616_DK36a.JPG">
            <a:extLst>
              <a:ext uri="{FF2B5EF4-FFF2-40B4-BE49-F238E27FC236}">
                <a16:creationId xmlns:a16="http://schemas.microsoft.com/office/drawing/2014/main" id="{CA71A198-EBAF-8A47-84A5-80BF8D05B52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90" b="93357" l="9993" r="89973">
                        <a14:foregroundMark x1="57395" y1="21379" x2="59260" y2="24426"/>
                        <a14:foregroundMark x1="59827" y1="25025" x2="58328" y2="23876"/>
                        <a14:backgroundMark x1="18414" y1="59579" x2="18414" y2="743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852" y="646085"/>
            <a:ext cx="2383052" cy="1588701"/>
          </a:xfrm>
          <a:prstGeom prst="rect">
            <a:avLst/>
          </a:prstGeom>
        </p:spPr>
      </p:pic>
      <p:pic>
        <p:nvPicPr>
          <p:cNvPr id="26" name="Image 6" descr="IMG_3456_LA8a.JPG">
            <a:extLst>
              <a:ext uri="{FF2B5EF4-FFF2-40B4-BE49-F238E27FC236}">
                <a16:creationId xmlns:a16="http://schemas.microsoft.com/office/drawing/2014/main" id="{1E0CE554-2FD3-0143-8B4E-942DD59B798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90" b="95554" l="9993" r="89973">
                        <a14:foregroundMark x1="45736" y1="74426" x2="45736" y2="74426"/>
                        <a14:foregroundMark x1="46103" y1="84715" x2="46103" y2="84715"/>
                        <a14:foregroundMark x1="41106" y1="60839" x2="47768" y2="86963"/>
                        <a14:foregroundMark x1="38141" y1="70579" x2="38341" y2="74176"/>
                        <a14:foregroundMark x1="52232" y1="78621" x2="57395" y2="61688"/>
                        <a14:foregroundMark x1="57761" y1="59740" x2="57761" y2="61089"/>
                        <a14:foregroundMark x1="56496" y1="43906" x2="55929" y2="36963"/>
                        <a14:foregroundMark x1="43138" y1="87762" x2="40540" y2="83616"/>
                        <a14:foregroundMark x1="38874" y1="81119" x2="38874" y2="80020"/>
                        <a14:foregroundMark x1="37408" y1="66683" x2="37775" y2="71129"/>
                        <a14:foregroundMark x1="52598" y1="14735" x2="50366" y2="12488"/>
                        <a14:backgroundMark x1="42771" y1="13886" x2="46103" y2="10539"/>
                        <a14:backgroundMark x1="54830" y1="12488" x2="61659" y2="38062"/>
                        <a14:backgroundMark x1="64091" y1="23626" x2="62791" y2="7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21" y="2506745"/>
            <a:ext cx="2438400" cy="1625600"/>
          </a:xfrm>
          <a:prstGeom prst="rect">
            <a:avLst/>
          </a:prstGeom>
        </p:spPr>
      </p:pic>
      <p:sp>
        <p:nvSpPr>
          <p:cNvPr id="27" name="ZoneTexte 5">
            <a:extLst>
              <a:ext uri="{FF2B5EF4-FFF2-40B4-BE49-F238E27FC236}">
                <a16:creationId xmlns:a16="http://schemas.microsoft.com/office/drawing/2014/main" id="{1E31F3B3-D6B0-7347-8965-E34CA6801A73}"/>
              </a:ext>
            </a:extLst>
          </p:cNvPr>
          <p:cNvSpPr txBox="1"/>
          <p:nvPr/>
        </p:nvSpPr>
        <p:spPr>
          <a:xfrm>
            <a:off x="725390" y="2184520"/>
            <a:ext cx="1507063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GB" b="1" i="1" dirty="0"/>
              <a:t>B. truncatus</a:t>
            </a:r>
          </a:p>
        </p:txBody>
      </p:sp>
      <p:sp>
        <p:nvSpPr>
          <p:cNvPr id="29" name="ZoneTexte 42">
            <a:extLst>
              <a:ext uri="{FF2B5EF4-FFF2-40B4-BE49-F238E27FC236}">
                <a16:creationId xmlns:a16="http://schemas.microsoft.com/office/drawing/2014/main" id="{C9726C7F-E1C0-D743-B819-4B29724A387E}"/>
              </a:ext>
            </a:extLst>
          </p:cNvPr>
          <p:cNvSpPr txBox="1"/>
          <p:nvPr/>
        </p:nvSpPr>
        <p:spPr>
          <a:xfrm>
            <a:off x="685791" y="5952296"/>
            <a:ext cx="130386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GB" b="1" i="1" dirty="0"/>
              <a:t>B. globosus</a:t>
            </a:r>
          </a:p>
        </p:txBody>
      </p:sp>
      <p:sp>
        <p:nvSpPr>
          <p:cNvPr id="30" name="ZoneTexte 37">
            <a:extLst>
              <a:ext uri="{FF2B5EF4-FFF2-40B4-BE49-F238E27FC236}">
                <a16:creationId xmlns:a16="http://schemas.microsoft.com/office/drawing/2014/main" id="{57B7C179-F659-AF40-A951-3FD539DB2C82}"/>
              </a:ext>
            </a:extLst>
          </p:cNvPr>
          <p:cNvSpPr txBox="1"/>
          <p:nvPr/>
        </p:nvSpPr>
        <p:spPr>
          <a:xfrm>
            <a:off x="753223" y="4093984"/>
            <a:ext cx="1253061" cy="373413"/>
          </a:xfrm>
          <a:prstGeom prst="rect">
            <a:avLst/>
          </a:prstGeom>
          <a:solidFill>
            <a:srgbClr val="E26D0B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GB" b="1" i="1" dirty="0"/>
              <a:t>B. forskalii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F7C4A0-A10E-1141-92D4-0ADC8B9A8C7F}"/>
              </a:ext>
            </a:extLst>
          </p:cNvPr>
          <p:cNvSpPr/>
          <p:nvPr/>
        </p:nvSpPr>
        <p:spPr>
          <a:xfrm>
            <a:off x="1978734" y="4766180"/>
            <a:ext cx="1172642" cy="1206674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" name="Picture 18" descr="Schisto cerc.tiff">
            <a:extLst>
              <a:ext uri="{FF2B5EF4-FFF2-40B4-BE49-F238E27FC236}">
                <a16:creationId xmlns:a16="http://schemas.microsoft.com/office/drawing/2014/main" id="{DF9EF2C9-3A31-4244-BB52-8E836CF9B36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673" y="5184241"/>
            <a:ext cx="545896" cy="421347"/>
          </a:xfrm>
          <a:prstGeom prst="rect">
            <a:avLst/>
          </a:prstGeom>
        </p:spPr>
      </p:pic>
      <p:pic>
        <p:nvPicPr>
          <p:cNvPr id="21" name="Picture 20" descr="Schisto cerc.tiff">
            <a:extLst>
              <a:ext uri="{FF2B5EF4-FFF2-40B4-BE49-F238E27FC236}">
                <a16:creationId xmlns:a16="http://schemas.microsoft.com/office/drawing/2014/main" id="{5E1C966F-4411-5F42-BF93-083FA526EA0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1134" y="5003592"/>
            <a:ext cx="545896" cy="421347"/>
          </a:xfrm>
          <a:prstGeom prst="rect">
            <a:avLst/>
          </a:prstGeom>
        </p:spPr>
      </p:pic>
      <p:pic>
        <p:nvPicPr>
          <p:cNvPr id="22" name="Picture 21" descr="Schisto cerc.tiff">
            <a:extLst>
              <a:ext uri="{FF2B5EF4-FFF2-40B4-BE49-F238E27FC236}">
                <a16:creationId xmlns:a16="http://schemas.microsoft.com/office/drawing/2014/main" id="{2E01E5E5-FBA6-A24E-AA29-44396FEF08A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473" y="5489041"/>
            <a:ext cx="545896" cy="421347"/>
          </a:xfrm>
          <a:prstGeom prst="rect">
            <a:avLst/>
          </a:prstGeom>
        </p:spPr>
      </p:pic>
      <p:pic>
        <p:nvPicPr>
          <p:cNvPr id="28" name="Picture 27" descr="Schisto cerc.tiff">
            <a:extLst>
              <a:ext uri="{FF2B5EF4-FFF2-40B4-BE49-F238E27FC236}">
                <a16:creationId xmlns:a16="http://schemas.microsoft.com/office/drawing/2014/main" id="{2A8D8422-A76E-194E-B167-FAE0B9C4B02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5525" y="4738341"/>
            <a:ext cx="545896" cy="421347"/>
          </a:xfrm>
          <a:prstGeom prst="rect">
            <a:avLst/>
          </a:prstGeom>
        </p:spPr>
      </p:pic>
      <p:pic>
        <p:nvPicPr>
          <p:cNvPr id="33" name="Picture 32" descr="Schisto cerc.tiff">
            <a:extLst>
              <a:ext uri="{FF2B5EF4-FFF2-40B4-BE49-F238E27FC236}">
                <a16:creationId xmlns:a16="http://schemas.microsoft.com/office/drawing/2014/main" id="{72EE037F-DE2B-784B-A623-30D29BDCDF6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988" y="1395907"/>
            <a:ext cx="545896" cy="421347"/>
          </a:xfrm>
          <a:prstGeom prst="rect">
            <a:avLst/>
          </a:prstGeom>
        </p:spPr>
      </p:pic>
      <p:pic>
        <p:nvPicPr>
          <p:cNvPr id="34" name="Picture 33" descr="Schisto cerc.tiff">
            <a:extLst>
              <a:ext uri="{FF2B5EF4-FFF2-40B4-BE49-F238E27FC236}">
                <a16:creationId xmlns:a16="http://schemas.microsoft.com/office/drawing/2014/main" id="{1CB4E019-733D-C44C-914E-B91CF955884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449" y="1215258"/>
            <a:ext cx="545896" cy="421347"/>
          </a:xfrm>
          <a:prstGeom prst="rect">
            <a:avLst/>
          </a:prstGeom>
        </p:spPr>
      </p:pic>
      <p:pic>
        <p:nvPicPr>
          <p:cNvPr id="35" name="Picture 34" descr="Schisto cerc.tiff">
            <a:extLst>
              <a:ext uri="{FF2B5EF4-FFF2-40B4-BE49-F238E27FC236}">
                <a16:creationId xmlns:a16="http://schemas.microsoft.com/office/drawing/2014/main" id="{EA2BDADE-13FA-B549-962A-A685CA773F6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788" y="1700707"/>
            <a:ext cx="545896" cy="421347"/>
          </a:xfrm>
          <a:prstGeom prst="rect">
            <a:avLst/>
          </a:prstGeom>
        </p:spPr>
      </p:pic>
      <p:pic>
        <p:nvPicPr>
          <p:cNvPr id="36" name="Picture 35" descr="Schisto cerc.tiff">
            <a:extLst>
              <a:ext uri="{FF2B5EF4-FFF2-40B4-BE49-F238E27FC236}">
                <a16:creationId xmlns:a16="http://schemas.microsoft.com/office/drawing/2014/main" id="{DACA426E-CA62-A34D-BEF7-788C7E4F91E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4840" y="950007"/>
            <a:ext cx="545896" cy="4213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AE4A9D-31F3-4149-9248-E54CBCE43B1E}"/>
              </a:ext>
            </a:extLst>
          </p:cNvPr>
          <p:cNvSpPr txBox="1"/>
          <p:nvPr/>
        </p:nvSpPr>
        <p:spPr>
          <a:xfrm>
            <a:off x="306720" y="5003592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rgbClr val="7030A0"/>
                </a:solidFill>
              </a:rPr>
              <a:t>7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A9C0AD6-7BD0-3649-BB6C-7F87FC1E4F8B}"/>
              </a:ext>
            </a:extLst>
          </p:cNvPr>
          <p:cNvSpPr txBox="1"/>
          <p:nvPr/>
        </p:nvSpPr>
        <p:spPr>
          <a:xfrm>
            <a:off x="364724" y="1213459"/>
            <a:ext cx="63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18 </a:t>
            </a:r>
          </a:p>
        </p:txBody>
      </p:sp>
      <p:pic>
        <p:nvPicPr>
          <p:cNvPr id="42" name="Picture 7" descr="SCORE.tiff">
            <a:extLst>
              <a:ext uri="{FF2B5EF4-FFF2-40B4-BE49-F238E27FC236}">
                <a16:creationId xmlns:a16="http://schemas.microsoft.com/office/drawing/2014/main" id="{9E1975C8-87D6-2A4C-982C-99795565CA4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6308" y="12861"/>
            <a:ext cx="517692" cy="472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1B27C0-70E5-8C49-94C5-4B2DB87999C9}"/>
              </a:ext>
            </a:extLst>
          </p:cNvPr>
          <p:cNvSpPr txBox="1"/>
          <p:nvPr/>
        </p:nvSpPr>
        <p:spPr>
          <a:xfrm>
            <a:off x="4324557" y="1040840"/>
            <a:ext cx="2489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13 infected with </a:t>
            </a:r>
            <a:r>
              <a:rPr lang="en-GB" i="1" dirty="0"/>
              <a:t>S. bovis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FCF6F7E-2A61-6349-BFE5-89DD8D8A6CC1}"/>
              </a:ext>
            </a:extLst>
          </p:cNvPr>
          <p:cNvSpPr txBox="1"/>
          <p:nvPr/>
        </p:nvSpPr>
        <p:spPr>
          <a:xfrm>
            <a:off x="4071513" y="1568773"/>
            <a:ext cx="3286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 infected with </a:t>
            </a:r>
            <a:r>
              <a:rPr lang="en-GB" i="1" dirty="0"/>
              <a:t>S. haematobium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D9E2647-C3E8-DE4E-9F84-0705640AA4AE}"/>
              </a:ext>
            </a:extLst>
          </p:cNvPr>
          <p:cNvSpPr txBox="1"/>
          <p:nvPr/>
        </p:nvSpPr>
        <p:spPr>
          <a:xfrm>
            <a:off x="3393231" y="2099566"/>
            <a:ext cx="498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 were infected with S. </a:t>
            </a:r>
            <a:r>
              <a:rPr lang="en-GB" i="1" dirty="0"/>
              <a:t>haematobium</a:t>
            </a:r>
            <a:r>
              <a:rPr lang="en-GB" dirty="0"/>
              <a:t>-</a:t>
            </a:r>
            <a:r>
              <a:rPr lang="en-GB" i="1" dirty="0"/>
              <a:t>bovis</a:t>
            </a:r>
            <a:r>
              <a:rPr lang="en-GB" dirty="0"/>
              <a:t> hybrids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3452EED-8D7F-B641-A6DF-35B02D4C6CAB}"/>
              </a:ext>
            </a:extLst>
          </p:cNvPr>
          <p:cNvSpPr txBox="1"/>
          <p:nvPr/>
        </p:nvSpPr>
        <p:spPr>
          <a:xfrm>
            <a:off x="4071513" y="4908080"/>
            <a:ext cx="3286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 infected with </a:t>
            </a:r>
            <a:r>
              <a:rPr lang="en-GB" i="1" dirty="0"/>
              <a:t>S. haematobium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66EF455-1C9A-B140-B728-F7F792D8BB5B}"/>
              </a:ext>
            </a:extLst>
          </p:cNvPr>
          <p:cNvSpPr txBox="1"/>
          <p:nvPr/>
        </p:nvSpPr>
        <p:spPr>
          <a:xfrm>
            <a:off x="3393231" y="5345702"/>
            <a:ext cx="498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 were infected with S. </a:t>
            </a:r>
            <a:r>
              <a:rPr lang="en-GB" i="1" dirty="0"/>
              <a:t>haematobium</a:t>
            </a:r>
            <a:r>
              <a:rPr lang="en-GB" dirty="0"/>
              <a:t>-</a:t>
            </a:r>
            <a:r>
              <a:rPr lang="en-GB" i="1" dirty="0"/>
              <a:t>bovis</a:t>
            </a:r>
            <a:r>
              <a:rPr lang="en-GB" dirty="0"/>
              <a:t> hybrids</a:t>
            </a:r>
          </a:p>
        </p:txBody>
      </p:sp>
      <p:pic>
        <p:nvPicPr>
          <p:cNvPr id="48" name="Picture 12" descr="urine.jpg">
            <a:extLst>
              <a:ext uri="{FF2B5EF4-FFF2-40B4-BE49-F238E27FC236}">
                <a16:creationId xmlns:a16="http://schemas.microsoft.com/office/drawing/2014/main" id="{FEF1F3E0-3F58-A944-AB5D-CC222D7316E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522"/>
          <a:stretch/>
        </p:blipFill>
        <p:spPr bwMode="auto">
          <a:xfrm>
            <a:off x="7358375" y="1578738"/>
            <a:ext cx="539111" cy="38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2" descr="urine.jpg">
            <a:extLst>
              <a:ext uri="{FF2B5EF4-FFF2-40B4-BE49-F238E27FC236}">
                <a16:creationId xmlns:a16="http://schemas.microsoft.com/office/drawing/2014/main" id="{5A1408F3-E384-BA4C-B698-CF510840427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522"/>
          <a:stretch/>
        </p:blipFill>
        <p:spPr bwMode="auto">
          <a:xfrm>
            <a:off x="8336722" y="2105545"/>
            <a:ext cx="579171" cy="41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4" descr="&#10;human.tiff                                                     00686CBEMacintosh HD                   BC35038F:">
            <a:extLst>
              <a:ext uri="{FF2B5EF4-FFF2-40B4-BE49-F238E27FC236}">
                <a16:creationId xmlns:a16="http://schemas.microsoft.com/office/drawing/2014/main" id="{2473532B-34F0-3840-81F3-18B4646D1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7358" y="1511675"/>
            <a:ext cx="37146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4" descr="&#10;human.tiff                                                     00686CBEMacintosh HD                   BC35038F:">
            <a:extLst>
              <a:ext uri="{FF2B5EF4-FFF2-40B4-BE49-F238E27FC236}">
                <a16:creationId xmlns:a16="http://schemas.microsoft.com/office/drawing/2014/main" id="{786F17C8-D8AF-BD42-A4FB-099BC3884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4536" y="2099565"/>
            <a:ext cx="364173" cy="44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2" descr="urine.jpg">
            <a:extLst>
              <a:ext uri="{FF2B5EF4-FFF2-40B4-BE49-F238E27FC236}">
                <a16:creationId xmlns:a16="http://schemas.microsoft.com/office/drawing/2014/main" id="{71D6DA86-89E6-6C41-8AA5-26B8474FE59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522"/>
          <a:stretch/>
        </p:blipFill>
        <p:spPr bwMode="auto">
          <a:xfrm>
            <a:off x="5505863" y="5772965"/>
            <a:ext cx="539111" cy="38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4" descr="&#10;human.tiff                                                     00686CBEMacintosh HD                   BC35038F:">
            <a:extLst>
              <a:ext uri="{FF2B5EF4-FFF2-40B4-BE49-F238E27FC236}">
                <a16:creationId xmlns:a16="http://schemas.microsoft.com/office/drawing/2014/main" id="{290FEAE4-3C6E-2847-8759-F3C0AB950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2106" y="5720831"/>
            <a:ext cx="37146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A00B2D4-7E93-FD4B-89B5-FD6C6EE34A13}"/>
              </a:ext>
            </a:extLst>
          </p:cNvPr>
          <p:cNvGrpSpPr>
            <a:grpSpLocks noChangeAspect="1"/>
          </p:cNvGrpSpPr>
          <p:nvPr/>
        </p:nvGrpSpPr>
        <p:grpSpPr>
          <a:xfrm>
            <a:off x="2770131" y="2831236"/>
            <a:ext cx="4145838" cy="1779276"/>
            <a:chOff x="625991" y="1485900"/>
            <a:chExt cx="7591360" cy="3257996"/>
          </a:xfrm>
        </p:grpSpPr>
        <p:pic>
          <p:nvPicPr>
            <p:cNvPr id="57" name="Picture 3" descr="Evolution Tree copy.jpg                                        00175D2BMacintosh HD                   BC35038F:">
              <a:extLst>
                <a:ext uri="{FF2B5EF4-FFF2-40B4-BE49-F238E27FC236}">
                  <a16:creationId xmlns:a16="http://schemas.microsoft.com/office/drawing/2014/main" id="{EFA21062-BBDD-4944-ACC2-314B9EB59D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5991" y="1485900"/>
              <a:ext cx="5397823" cy="325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14" descr="&#10;human.tiff                                                     00686CBEMacintosh HD                   BC35038F:">
              <a:extLst>
                <a:ext uri="{FF2B5EF4-FFF2-40B4-BE49-F238E27FC236}">
                  <a16:creationId xmlns:a16="http://schemas.microsoft.com/office/drawing/2014/main" id="{7A29F9B3-7B98-5E4B-BB32-5524657746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720" y="3365500"/>
              <a:ext cx="548631" cy="905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Bent Arrow 58">
              <a:extLst>
                <a:ext uri="{FF2B5EF4-FFF2-40B4-BE49-F238E27FC236}">
                  <a16:creationId xmlns:a16="http://schemas.microsoft.com/office/drawing/2014/main" id="{966FF889-69A2-5441-AEAA-B35F91DC4AC3}"/>
                </a:ext>
              </a:extLst>
            </p:cNvPr>
            <p:cNvSpPr/>
            <p:nvPr/>
          </p:nvSpPr>
          <p:spPr>
            <a:xfrm rot="5400000">
              <a:off x="7310763" y="2706141"/>
              <a:ext cx="320661" cy="1232533"/>
            </a:xfrm>
            <a:prstGeom prst="bentArrow">
              <a:avLst>
                <a:gd name="adj1" fmla="val 18474"/>
                <a:gd name="adj2" fmla="val 27198"/>
                <a:gd name="adj3" fmla="val 25000"/>
                <a:gd name="adj4" fmla="val 43750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0" name="Bent Arrow 59">
              <a:extLst>
                <a:ext uri="{FF2B5EF4-FFF2-40B4-BE49-F238E27FC236}">
                  <a16:creationId xmlns:a16="http://schemas.microsoft.com/office/drawing/2014/main" id="{D3DB6F46-97E0-8049-8B3E-B2D1C8196956}"/>
                </a:ext>
              </a:extLst>
            </p:cNvPr>
            <p:cNvSpPr/>
            <p:nvPr/>
          </p:nvSpPr>
          <p:spPr>
            <a:xfrm rot="16200000" flipV="1">
              <a:off x="7311724" y="3796760"/>
              <a:ext cx="308577" cy="1222373"/>
            </a:xfrm>
            <a:prstGeom prst="bentArrow">
              <a:avLst>
                <a:gd name="adj1" fmla="val 18474"/>
                <a:gd name="adj2" fmla="val 27198"/>
                <a:gd name="adj3" fmla="val 25000"/>
                <a:gd name="adj4" fmla="val 43750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61" name="Picture 14" descr="&#10;human.tiff                                                     00686CBEMacintosh HD                   BC35038F:">
              <a:extLst>
                <a:ext uri="{FF2B5EF4-FFF2-40B4-BE49-F238E27FC236}">
                  <a16:creationId xmlns:a16="http://schemas.microsoft.com/office/drawing/2014/main" id="{2E8A7023-4234-AF44-9E06-7D94910802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8836" y="2991411"/>
              <a:ext cx="313101" cy="51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16" descr="cow.tiff                                                       00686CBEMacintosh HD                   BC35038F:">
              <a:extLst>
                <a:ext uri="{FF2B5EF4-FFF2-40B4-BE49-F238E27FC236}">
                  <a16:creationId xmlns:a16="http://schemas.microsoft.com/office/drawing/2014/main" id="{159D2442-EFF2-8843-A640-D1B3B1F425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5193" y="4256371"/>
              <a:ext cx="420386" cy="374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AB0325B-2757-CC4C-9306-76451D0BD86D}"/>
                </a:ext>
              </a:extLst>
            </p:cNvPr>
            <p:cNvSpPr/>
            <p:nvPr/>
          </p:nvSpPr>
          <p:spPr>
            <a:xfrm>
              <a:off x="3033357" y="3046670"/>
              <a:ext cx="3095555" cy="406206"/>
            </a:xfrm>
            <a:prstGeom prst="rect">
              <a:avLst/>
            </a:prstGeom>
            <a:solidFill>
              <a:srgbClr val="C0504D">
                <a:alpha val="33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561EA4C-AC0F-0E43-AC25-E8EB1037E9FB}"/>
                </a:ext>
              </a:extLst>
            </p:cNvPr>
            <p:cNvSpPr/>
            <p:nvPr/>
          </p:nvSpPr>
          <p:spPr>
            <a:xfrm>
              <a:off x="3063317" y="4263745"/>
              <a:ext cx="2960497" cy="359659"/>
            </a:xfrm>
            <a:prstGeom prst="rect">
              <a:avLst/>
            </a:prstGeom>
            <a:solidFill>
              <a:schemeClr val="accent1">
                <a:alpha val="33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5" name="Picture 64" descr="truncatus.tiff">
              <a:extLst>
                <a:ext uri="{FF2B5EF4-FFF2-40B4-BE49-F238E27FC236}">
                  <a16:creationId xmlns:a16="http://schemas.microsoft.com/office/drawing/2014/main" id="{353F2757-006F-474E-95B1-16461156B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6787" y="4292829"/>
              <a:ext cx="243271" cy="301490"/>
            </a:xfrm>
            <a:prstGeom prst="rect">
              <a:avLst/>
            </a:prstGeom>
          </p:spPr>
        </p:pic>
        <p:pic>
          <p:nvPicPr>
            <p:cNvPr id="66" name="Picture 65" descr="globosus.tiff">
              <a:extLst>
                <a:ext uri="{FF2B5EF4-FFF2-40B4-BE49-F238E27FC236}">
                  <a16:creationId xmlns:a16="http://schemas.microsoft.com/office/drawing/2014/main" id="{C91434A1-266E-8547-890C-2DB88F29F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V="1">
              <a:off x="6504804" y="3145286"/>
              <a:ext cx="307237" cy="208974"/>
            </a:xfrm>
            <a:prstGeom prst="rect">
              <a:avLst/>
            </a:prstGeom>
          </p:spPr>
        </p:pic>
      </p:grpSp>
      <p:pic>
        <p:nvPicPr>
          <p:cNvPr id="67" name="Picture 10" descr="&#10;worms.tiff                                                     007831CDMacintosh HD                   BC35038F:">
            <a:extLst>
              <a:ext uri="{FF2B5EF4-FFF2-40B4-BE49-F238E27FC236}">
                <a16:creationId xmlns:a16="http://schemas.microsoft.com/office/drawing/2014/main" id="{AEFE6CCE-FDC4-9B4B-960E-B0540FED9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7471" y="2896423"/>
            <a:ext cx="548796" cy="71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ED6AB2-72E6-FE47-BE8D-75ADC6939EC7}"/>
              </a:ext>
            </a:extLst>
          </p:cNvPr>
          <p:cNvSpPr txBox="1"/>
          <p:nvPr/>
        </p:nvSpPr>
        <p:spPr>
          <a:xfrm>
            <a:off x="7152045" y="2934759"/>
            <a:ext cx="1701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Highly prevalent in West Africa </a:t>
            </a:r>
          </a:p>
        </p:txBody>
      </p:sp>
      <p:pic>
        <p:nvPicPr>
          <p:cNvPr id="68" name="Picture 12" descr="urine.jpg">
            <a:extLst>
              <a:ext uri="{FF2B5EF4-FFF2-40B4-BE49-F238E27FC236}">
                <a16:creationId xmlns:a16="http://schemas.microsoft.com/office/drawing/2014/main" id="{AE40AA08-C3FC-A341-900E-2FE89A15ED5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522"/>
          <a:stretch/>
        </p:blipFill>
        <p:spPr bwMode="auto">
          <a:xfrm>
            <a:off x="7627930" y="3742551"/>
            <a:ext cx="539111" cy="38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14" descr="&#10;human.tiff                                                     00686CBEMacintosh HD                   BC35038F:">
            <a:extLst>
              <a:ext uri="{FF2B5EF4-FFF2-40B4-BE49-F238E27FC236}">
                <a16:creationId xmlns:a16="http://schemas.microsoft.com/office/drawing/2014/main" id="{6A90CD76-D4F1-3E43-BB53-38FA8A171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173" y="3690417"/>
            <a:ext cx="37146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2190969-326A-7D49-9645-9BAE18B207AF}"/>
              </a:ext>
            </a:extLst>
          </p:cNvPr>
          <p:cNvSpPr/>
          <p:nvPr/>
        </p:nvSpPr>
        <p:spPr>
          <a:xfrm>
            <a:off x="2698121" y="2760320"/>
            <a:ext cx="6217772" cy="19537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C5DB8066-FA9C-B145-B89C-D4C61C1363E3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3644" b="97368" l="0" r="995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8478" y="1040317"/>
            <a:ext cx="528354" cy="388404"/>
          </a:xfrm>
          <a:prstGeom prst="rect">
            <a:avLst/>
          </a:prstGeom>
        </p:spPr>
      </p:pic>
      <p:pic>
        <p:nvPicPr>
          <p:cNvPr id="53" name="Picture 12" descr="urine.jpg">
            <a:extLst>
              <a:ext uri="{FF2B5EF4-FFF2-40B4-BE49-F238E27FC236}">
                <a16:creationId xmlns:a16="http://schemas.microsoft.com/office/drawing/2014/main" id="{60C17BF3-72A6-7647-AA87-38D00F2C2DD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522"/>
          <a:stretch/>
        </p:blipFill>
        <p:spPr bwMode="auto">
          <a:xfrm>
            <a:off x="7285509" y="4892623"/>
            <a:ext cx="539111" cy="38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14" descr="&#10;human.tiff                                                     00686CBEMacintosh HD                   BC35038F:">
            <a:extLst>
              <a:ext uri="{FF2B5EF4-FFF2-40B4-BE49-F238E27FC236}">
                <a16:creationId xmlns:a16="http://schemas.microsoft.com/office/drawing/2014/main" id="{89E9F9C9-903E-904B-9C15-EF97995B4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1752" y="4840489"/>
            <a:ext cx="37146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25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3" grpId="0"/>
      <p:bldP spid="44" grpId="0"/>
      <p:bldP spid="46" grpId="0"/>
      <p:bldP spid="47" grpId="0"/>
      <p:bldP spid="12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/>
          <p:nvPr/>
        </p:nvSpPr>
        <p:spPr>
          <a:xfrm>
            <a:off x="4130040" y="718820"/>
            <a:ext cx="12573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0" name="Text Box 5"/>
          <p:cNvSpPr txBox="1"/>
          <p:nvPr/>
        </p:nvSpPr>
        <p:spPr>
          <a:xfrm>
            <a:off x="2762250" y="718820"/>
            <a:ext cx="8001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1" name="Text Box 6"/>
          <p:cNvSpPr txBox="1"/>
          <p:nvPr/>
        </p:nvSpPr>
        <p:spPr>
          <a:xfrm>
            <a:off x="3562350" y="718820"/>
            <a:ext cx="8001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16476" y="165110"/>
            <a:ext cx="4592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Côte D’Ivoire Xenomonitoring</a:t>
            </a:r>
            <a:r>
              <a:rPr lang="en-GB" sz="1600" dirty="0"/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ABD236-49EE-F243-BD6F-4A0C1AAA97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861"/>
            <a:ext cx="725390" cy="529044"/>
          </a:xfrm>
          <a:prstGeom prst="rect">
            <a:avLst/>
          </a:prstGeom>
        </p:spPr>
      </p:pic>
      <p:pic>
        <p:nvPicPr>
          <p:cNvPr id="42" name="Picture 7" descr="SCORE.tiff">
            <a:extLst>
              <a:ext uri="{FF2B5EF4-FFF2-40B4-BE49-F238E27FC236}">
                <a16:creationId xmlns:a16="http://schemas.microsoft.com/office/drawing/2014/main" id="{9E1975C8-87D6-2A4C-982C-99795565CA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6308" y="12861"/>
            <a:ext cx="517692" cy="47249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A02FC58-A560-EE4C-B019-234A43A8F107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4975" y="1197034"/>
            <a:ext cx="7015942" cy="493775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685EBDBE-97EF-5C48-A708-EC28723755B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44" b="97368" l="0" r="995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1612" y="1853149"/>
            <a:ext cx="401376" cy="29506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3464E2F-C130-7346-90E2-35F7E89231D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44" b="97368" l="0" r="995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880" y="1015955"/>
            <a:ext cx="384584" cy="28271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A5B60107-3EA3-D941-A478-71D8B1F0466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44" b="97368" l="0" r="995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350" y="2494793"/>
            <a:ext cx="400050" cy="29408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2D9DF9D-4BF3-D341-BC6E-29E16AF6E26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644" b="97368" l="0" r="995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9923" y="2911071"/>
            <a:ext cx="368652" cy="271004"/>
          </a:xfrm>
          <a:prstGeom prst="rect">
            <a:avLst/>
          </a:prstGeom>
        </p:spPr>
      </p:pic>
      <p:pic>
        <p:nvPicPr>
          <p:cNvPr id="74" name="Picture 12" descr="urine.jpg">
            <a:extLst>
              <a:ext uri="{FF2B5EF4-FFF2-40B4-BE49-F238E27FC236}">
                <a16:creationId xmlns:a16="http://schemas.microsoft.com/office/drawing/2014/main" id="{070FCEAA-FCE3-1A4E-B52B-D33A6383BD1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522"/>
          <a:stretch/>
        </p:blipFill>
        <p:spPr bwMode="auto">
          <a:xfrm>
            <a:off x="5139464" y="4395780"/>
            <a:ext cx="539111" cy="38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12" descr="urine.jpg">
            <a:extLst>
              <a:ext uri="{FF2B5EF4-FFF2-40B4-BE49-F238E27FC236}">
                <a16:creationId xmlns:a16="http://schemas.microsoft.com/office/drawing/2014/main" id="{E19A683D-ED50-0E48-875F-89E486E1C57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522"/>
          <a:stretch/>
        </p:blipFill>
        <p:spPr bwMode="auto">
          <a:xfrm>
            <a:off x="3318167" y="3317671"/>
            <a:ext cx="539111" cy="38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12" descr="urine.jpg">
            <a:extLst>
              <a:ext uri="{FF2B5EF4-FFF2-40B4-BE49-F238E27FC236}">
                <a16:creationId xmlns:a16="http://schemas.microsoft.com/office/drawing/2014/main" id="{06F5024C-F136-0542-A53C-EAC57A9CD47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522"/>
          <a:stretch/>
        </p:blipFill>
        <p:spPr bwMode="auto">
          <a:xfrm>
            <a:off x="6941695" y="2297435"/>
            <a:ext cx="539111" cy="38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07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Niger_villages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304" y="1402696"/>
            <a:ext cx="6637696" cy="4690533"/>
          </a:xfrm>
          <a:prstGeom prst="rect">
            <a:avLst/>
          </a:prstGeom>
        </p:spPr>
      </p:pic>
      <p:pic>
        <p:nvPicPr>
          <p:cNvPr id="6" name="Image 5" descr="SAM_023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34" y="977375"/>
            <a:ext cx="2965550" cy="2224163"/>
          </a:xfrm>
          <a:prstGeom prst="rect">
            <a:avLst/>
          </a:prstGeom>
        </p:spPr>
      </p:pic>
      <p:pic>
        <p:nvPicPr>
          <p:cNvPr id="7" name="Image 6" descr="DSC01054 (2)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35" y="4884411"/>
            <a:ext cx="2965550" cy="1973589"/>
          </a:xfrm>
          <a:prstGeom prst="rect">
            <a:avLst/>
          </a:prstGeom>
        </p:spPr>
      </p:pic>
      <p:pic>
        <p:nvPicPr>
          <p:cNvPr id="5" name="Image 4" descr="DSC01088 (2)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34" y="2910822"/>
            <a:ext cx="2965550" cy="1973589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075266" y="1146705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2011 - 2016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1334A3-1D18-964A-95B3-7A47B242B160}"/>
              </a:ext>
            </a:extLst>
          </p:cNvPr>
          <p:cNvSpPr txBox="1"/>
          <p:nvPr/>
        </p:nvSpPr>
        <p:spPr>
          <a:xfrm>
            <a:off x="-144455" y="98606"/>
            <a:ext cx="94316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Niger Xenomonitoring</a:t>
            </a:r>
          </a:p>
          <a:p>
            <a:pPr algn="ctr"/>
            <a:r>
              <a:rPr lang="en-GB" sz="1600" dirty="0"/>
              <a:t>(Joanne Webster, Tom Pennance, Amadou Garba, Fiona Allan, David Rollinson, Muriel Rabone, Anouk Gouvras)</a:t>
            </a:r>
          </a:p>
        </p:txBody>
      </p:sp>
      <p:pic>
        <p:nvPicPr>
          <p:cNvPr id="20" name="Picture 40" descr="C:\Users\jpwebste\AppData\Local\Microsoft\Windows\Temporary Internet Files\Content.Outlook\D9LN47SS\logoRISEAL.gif">
            <a:extLst>
              <a:ext uri="{FF2B5EF4-FFF2-40B4-BE49-F238E27FC236}">
                <a16:creationId xmlns:a16="http://schemas.microsoft.com/office/drawing/2014/main" id="{105F688B-2224-B349-9310-10F264BB88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46" r="7514"/>
          <a:stretch/>
        </p:blipFill>
        <p:spPr bwMode="auto">
          <a:xfrm>
            <a:off x="1" y="7343"/>
            <a:ext cx="590204" cy="53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SCORE.tiff">
            <a:extLst>
              <a:ext uri="{FF2B5EF4-FFF2-40B4-BE49-F238E27FC236}">
                <a16:creationId xmlns:a16="http://schemas.microsoft.com/office/drawing/2014/main" id="{693FC770-A949-1D4F-B0C5-F22676D5DA4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6308" y="12861"/>
            <a:ext cx="517692" cy="4724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B7EBD7-AEA9-8249-BE34-7BCC53886AD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39" y="7343"/>
            <a:ext cx="877053" cy="56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39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1C1334A3-1D18-964A-95B3-7A47B242B160}"/>
              </a:ext>
            </a:extLst>
          </p:cNvPr>
          <p:cNvSpPr txBox="1"/>
          <p:nvPr/>
        </p:nvSpPr>
        <p:spPr>
          <a:xfrm>
            <a:off x="2862351" y="98606"/>
            <a:ext cx="3418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Niger Xenomonitoring</a:t>
            </a:r>
          </a:p>
        </p:txBody>
      </p:sp>
      <p:pic>
        <p:nvPicPr>
          <p:cNvPr id="20" name="Picture 40" descr="C:\Users\jpwebste\AppData\Local\Microsoft\Windows\Temporary Internet Files\Content.Outlook\D9LN47SS\logoRISEAL.gif">
            <a:extLst>
              <a:ext uri="{FF2B5EF4-FFF2-40B4-BE49-F238E27FC236}">
                <a16:creationId xmlns:a16="http://schemas.microsoft.com/office/drawing/2014/main" id="{105F688B-2224-B349-9310-10F264BB88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46" r="7514"/>
          <a:stretch/>
        </p:blipFill>
        <p:spPr bwMode="auto">
          <a:xfrm>
            <a:off x="1" y="7343"/>
            <a:ext cx="590204" cy="53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SCORE.tiff">
            <a:extLst>
              <a:ext uri="{FF2B5EF4-FFF2-40B4-BE49-F238E27FC236}">
                <a16:creationId xmlns:a16="http://schemas.microsoft.com/office/drawing/2014/main" id="{693FC770-A949-1D4F-B0C5-F22676D5DA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6308" y="12861"/>
            <a:ext cx="517692" cy="472497"/>
          </a:xfrm>
          <a:prstGeom prst="rect">
            <a:avLst/>
          </a:prstGeom>
        </p:spPr>
      </p:pic>
      <p:pic>
        <p:nvPicPr>
          <p:cNvPr id="12" name="Image 2" descr="IMG_3693_BK23a.JPG">
            <a:extLst>
              <a:ext uri="{FF2B5EF4-FFF2-40B4-BE49-F238E27FC236}">
                <a16:creationId xmlns:a16="http://schemas.microsoft.com/office/drawing/2014/main" id="{8647179F-EDD2-D64E-AA99-C4EC9B06DF7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3" b="98776" l="9978" r="89911">
                        <a14:foregroundMark x1="34755" y1="33927" x2="33939" y2="33927"/>
                        <a14:foregroundMark x1="31491" y1="37041" x2="32307" y2="35484"/>
                        <a14:foregroundMark x1="30230" y1="39210" x2="32085" y2="34594"/>
                        <a14:foregroundMark x1="34755" y1="31479" x2="36424" y2="29922"/>
                        <a14:foregroundMark x1="39726" y1="15128" x2="39726" y2="15128"/>
                        <a14:backgroundMark x1="53709" y1="92603" x2="77967" y2="47219"/>
                        <a14:backgroundMark x1="28412" y1="39210" x2="31677" y2="32425"/>
                        <a14:backgroundMark x1="53487" y1="93493" x2="53079" y2="94772"/>
                        <a14:backgroundMark x1="66452" y1="90927" x2="87918" y2="70463"/>
                        <a14:backgroundMark x1="71465" y1="7336" x2="62853" y2="6178"/>
                        <a14:backgroundMark x1="27892" y1="7336" x2="35733" y2="7336"/>
                        <a14:backgroundMark x1="40617" y1="95367" x2="44087" y2="98069"/>
                        <a14:backgroundMark x1="51542" y1="95946" x2="54756" y2="93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3680" y="4927498"/>
            <a:ext cx="2150533" cy="1433688"/>
          </a:xfrm>
          <a:prstGeom prst="rect">
            <a:avLst/>
          </a:prstGeom>
        </p:spPr>
      </p:pic>
      <p:pic>
        <p:nvPicPr>
          <p:cNvPr id="13" name="Image 3" descr="IMG_3616_DK36a.JPG">
            <a:extLst>
              <a:ext uri="{FF2B5EF4-FFF2-40B4-BE49-F238E27FC236}">
                <a16:creationId xmlns:a16="http://schemas.microsoft.com/office/drawing/2014/main" id="{5A6E074C-5036-3842-86B9-6C4EBD07BE1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90" b="93357" l="9993" r="89973">
                        <a14:foregroundMark x1="57395" y1="21379" x2="59260" y2="24426"/>
                        <a14:foregroundMark x1="59827" y1="25025" x2="58328" y2="23876"/>
                        <a14:backgroundMark x1="18414" y1="59579" x2="18414" y2="743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3228" y="942426"/>
            <a:ext cx="2383052" cy="1588701"/>
          </a:xfrm>
          <a:prstGeom prst="rect">
            <a:avLst/>
          </a:prstGeom>
        </p:spPr>
      </p:pic>
      <p:pic>
        <p:nvPicPr>
          <p:cNvPr id="14" name="Image 6" descr="IMG_3456_LA8a.JPG">
            <a:extLst>
              <a:ext uri="{FF2B5EF4-FFF2-40B4-BE49-F238E27FC236}">
                <a16:creationId xmlns:a16="http://schemas.microsoft.com/office/drawing/2014/main" id="{FB6E3053-CE84-2848-96DB-5CF7101326B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90" b="95554" l="9993" r="89973">
                        <a14:foregroundMark x1="45736" y1="74426" x2="45736" y2="74426"/>
                        <a14:foregroundMark x1="46103" y1="84715" x2="46103" y2="84715"/>
                        <a14:foregroundMark x1="41106" y1="60839" x2="47768" y2="86963"/>
                        <a14:foregroundMark x1="38141" y1="70579" x2="38341" y2="74176"/>
                        <a14:foregroundMark x1="52232" y1="78621" x2="57395" y2="61688"/>
                        <a14:foregroundMark x1="57761" y1="59740" x2="57761" y2="61089"/>
                        <a14:foregroundMark x1="56496" y1="43906" x2="55929" y2="36963"/>
                        <a14:foregroundMark x1="43138" y1="87762" x2="40540" y2="83616"/>
                        <a14:foregroundMark x1="38874" y1="81119" x2="38874" y2="80020"/>
                        <a14:foregroundMark x1="37408" y1="66683" x2="37775" y2="71129"/>
                        <a14:foregroundMark x1="52598" y1="14735" x2="50366" y2="12488"/>
                        <a14:backgroundMark x1="42771" y1="13886" x2="46103" y2="10539"/>
                        <a14:backgroundMark x1="54830" y1="12488" x2="61659" y2="38062"/>
                        <a14:backgroundMark x1="64091" y1="23626" x2="62791" y2="7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3750" y="2839549"/>
            <a:ext cx="2438400" cy="1625600"/>
          </a:xfrm>
          <a:prstGeom prst="rect">
            <a:avLst/>
          </a:prstGeom>
        </p:spPr>
      </p:pic>
      <p:sp>
        <p:nvSpPr>
          <p:cNvPr id="15" name="ZoneTexte 5">
            <a:extLst>
              <a:ext uri="{FF2B5EF4-FFF2-40B4-BE49-F238E27FC236}">
                <a16:creationId xmlns:a16="http://schemas.microsoft.com/office/drawing/2014/main" id="{C8061961-2816-444C-B265-B44FC4B7A533}"/>
              </a:ext>
            </a:extLst>
          </p:cNvPr>
          <p:cNvSpPr txBox="1"/>
          <p:nvPr/>
        </p:nvSpPr>
        <p:spPr>
          <a:xfrm>
            <a:off x="131919" y="2531127"/>
            <a:ext cx="1507063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GB" b="1" i="1" dirty="0"/>
              <a:t>B. truncatus</a:t>
            </a:r>
          </a:p>
        </p:txBody>
      </p:sp>
      <p:sp>
        <p:nvSpPr>
          <p:cNvPr id="16" name="ZoneTexte 37">
            <a:extLst>
              <a:ext uri="{FF2B5EF4-FFF2-40B4-BE49-F238E27FC236}">
                <a16:creationId xmlns:a16="http://schemas.microsoft.com/office/drawing/2014/main" id="{B08E3321-743A-AB4C-A468-3DFDF5AF04AC}"/>
              </a:ext>
            </a:extLst>
          </p:cNvPr>
          <p:cNvSpPr txBox="1"/>
          <p:nvPr/>
        </p:nvSpPr>
        <p:spPr>
          <a:xfrm>
            <a:off x="195057" y="4447445"/>
            <a:ext cx="1253061" cy="37341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GB" b="1" i="1" dirty="0"/>
              <a:t>B. forskalii</a:t>
            </a:r>
          </a:p>
        </p:txBody>
      </p:sp>
      <p:sp>
        <p:nvSpPr>
          <p:cNvPr id="17" name="ZoneTexte 42">
            <a:extLst>
              <a:ext uri="{FF2B5EF4-FFF2-40B4-BE49-F238E27FC236}">
                <a16:creationId xmlns:a16="http://schemas.microsoft.com/office/drawing/2014/main" id="{603E4F14-EC89-7841-A855-0A2FB72D8445}"/>
              </a:ext>
            </a:extLst>
          </p:cNvPr>
          <p:cNvSpPr txBox="1"/>
          <p:nvPr/>
        </p:nvSpPr>
        <p:spPr>
          <a:xfrm>
            <a:off x="144251" y="6441539"/>
            <a:ext cx="130386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GB" b="1" i="1" dirty="0"/>
              <a:t>B. globosus</a:t>
            </a:r>
          </a:p>
        </p:txBody>
      </p:sp>
      <p:pic>
        <p:nvPicPr>
          <p:cNvPr id="34" name="Image 30" descr="Niger_Snail_Genetic_v4.pdf">
            <a:extLst>
              <a:ext uri="{FF2B5EF4-FFF2-40B4-BE49-F238E27FC236}">
                <a16:creationId xmlns:a16="http://schemas.microsoft.com/office/drawing/2014/main" id="{CC886384-6A9F-4F4A-8968-E42CEC80C38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944"/>
          <a:stretch/>
        </p:blipFill>
        <p:spPr>
          <a:xfrm>
            <a:off x="2046420" y="1271848"/>
            <a:ext cx="6693333" cy="50287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7D1930E-9025-154F-AA4D-36BC5A1067A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39" y="7343"/>
            <a:ext cx="877053" cy="56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49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1C1334A3-1D18-964A-95B3-7A47B242B160}"/>
              </a:ext>
            </a:extLst>
          </p:cNvPr>
          <p:cNvSpPr txBox="1"/>
          <p:nvPr/>
        </p:nvSpPr>
        <p:spPr>
          <a:xfrm>
            <a:off x="2862351" y="98606"/>
            <a:ext cx="3418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Niger Xenomonitoring</a:t>
            </a:r>
          </a:p>
        </p:txBody>
      </p:sp>
      <p:pic>
        <p:nvPicPr>
          <p:cNvPr id="20" name="Picture 40" descr="C:\Users\jpwebste\AppData\Local\Microsoft\Windows\Temporary Internet Files\Content.Outlook\D9LN47SS\logoRISEAL.gif">
            <a:extLst>
              <a:ext uri="{FF2B5EF4-FFF2-40B4-BE49-F238E27FC236}">
                <a16:creationId xmlns:a16="http://schemas.microsoft.com/office/drawing/2014/main" id="{105F688B-2224-B349-9310-10F264BB88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46" r="7514"/>
          <a:stretch/>
        </p:blipFill>
        <p:spPr bwMode="auto">
          <a:xfrm>
            <a:off x="1" y="7343"/>
            <a:ext cx="590204" cy="53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SCORE.tiff">
            <a:extLst>
              <a:ext uri="{FF2B5EF4-FFF2-40B4-BE49-F238E27FC236}">
                <a16:creationId xmlns:a16="http://schemas.microsoft.com/office/drawing/2014/main" id="{693FC770-A949-1D4F-B0C5-F22676D5DA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6308" y="12861"/>
            <a:ext cx="517692" cy="472497"/>
          </a:xfrm>
          <a:prstGeom prst="rect">
            <a:avLst/>
          </a:prstGeom>
        </p:spPr>
      </p:pic>
      <p:pic>
        <p:nvPicPr>
          <p:cNvPr id="10" name="Image 72" descr="Niger_villages_snail_counts.pdf">
            <a:extLst>
              <a:ext uri="{FF2B5EF4-FFF2-40B4-BE49-F238E27FC236}">
                <a16:creationId xmlns:a16="http://schemas.microsoft.com/office/drawing/2014/main" id="{2A947D09-6A70-A445-9746-26B9A45709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6609" y="1458284"/>
            <a:ext cx="5818545" cy="41116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E6E1BD-9E95-9243-BBE9-AAB03B18789D}"/>
              </a:ext>
            </a:extLst>
          </p:cNvPr>
          <p:cNvSpPr txBox="1"/>
          <p:nvPr/>
        </p:nvSpPr>
        <p:spPr>
          <a:xfrm>
            <a:off x="3264742" y="5660113"/>
            <a:ext cx="5537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&gt;10,000 snails collected </a:t>
            </a:r>
            <a:r>
              <a:rPr lang="en-GB" sz="2400" b="1" dirty="0"/>
              <a:t>116 were infected </a:t>
            </a:r>
          </a:p>
        </p:txBody>
      </p:sp>
      <p:pic>
        <p:nvPicPr>
          <p:cNvPr id="12" name="Image 2" descr="IMG_3693_BK23a.JPG">
            <a:extLst>
              <a:ext uri="{FF2B5EF4-FFF2-40B4-BE49-F238E27FC236}">
                <a16:creationId xmlns:a16="http://schemas.microsoft.com/office/drawing/2014/main" id="{8647179F-EDD2-D64E-AA99-C4EC9B06DF7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3" b="98776" l="9978" r="89911">
                        <a14:foregroundMark x1="34755" y1="33927" x2="33939" y2="33927"/>
                        <a14:foregroundMark x1="31491" y1="37041" x2="32307" y2="35484"/>
                        <a14:foregroundMark x1="30230" y1="39210" x2="32085" y2="34594"/>
                        <a14:foregroundMark x1="34755" y1="31479" x2="36424" y2="29922"/>
                        <a14:foregroundMark x1="39726" y1="15128" x2="39726" y2="15128"/>
                        <a14:backgroundMark x1="53709" y1="92603" x2="77967" y2="47219"/>
                        <a14:backgroundMark x1="28412" y1="39210" x2="31677" y2="32425"/>
                        <a14:backgroundMark x1="53487" y1="93493" x2="53079" y2="94772"/>
                        <a14:backgroundMark x1="66452" y1="90927" x2="87918" y2="70463"/>
                        <a14:backgroundMark x1="71465" y1="7336" x2="62853" y2="6178"/>
                        <a14:backgroundMark x1="27892" y1="7336" x2="35733" y2="7336"/>
                        <a14:backgroundMark x1="40617" y1="95367" x2="44087" y2="98069"/>
                        <a14:backgroundMark x1="51542" y1="95946" x2="54756" y2="93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3680" y="4927498"/>
            <a:ext cx="2150533" cy="1433688"/>
          </a:xfrm>
          <a:prstGeom prst="rect">
            <a:avLst/>
          </a:prstGeom>
        </p:spPr>
      </p:pic>
      <p:pic>
        <p:nvPicPr>
          <p:cNvPr id="13" name="Image 3" descr="IMG_3616_DK36a.JPG">
            <a:extLst>
              <a:ext uri="{FF2B5EF4-FFF2-40B4-BE49-F238E27FC236}">
                <a16:creationId xmlns:a16="http://schemas.microsoft.com/office/drawing/2014/main" id="{5A6E074C-5036-3842-86B9-6C4EBD07BE1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90" b="93357" l="9993" r="89973">
                        <a14:foregroundMark x1="57395" y1="21379" x2="59260" y2="24426"/>
                        <a14:foregroundMark x1="59827" y1="25025" x2="58328" y2="23876"/>
                        <a14:backgroundMark x1="18414" y1="59579" x2="18414" y2="743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3228" y="942426"/>
            <a:ext cx="2383052" cy="1588701"/>
          </a:xfrm>
          <a:prstGeom prst="rect">
            <a:avLst/>
          </a:prstGeom>
        </p:spPr>
      </p:pic>
      <p:pic>
        <p:nvPicPr>
          <p:cNvPr id="14" name="Image 6" descr="IMG_3456_LA8a.JPG">
            <a:extLst>
              <a:ext uri="{FF2B5EF4-FFF2-40B4-BE49-F238E27FC236}">
                <a16:creationId xmlns:a16="http://schemas.microsoft.com/office/drawing/2014/main" id="{FB6E3053-CE84-2848-96DB-5CF7101326B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90" b="95554" l="9993" r="89973">
                        <a14:foregroundMark x1="45736" y1="74426" x2="45736" y2="74426"/>
                        <a14:foregroundMark x1="46103" y1="84715" x2="46103" y2="84715"/>
                        <a14:foregroundMark x1="41106" y1="60839" x2="47768" y2="86963"/>
                        <a14:foregroundMark x1="38141" y1="70579" x2="38341" y2="74176"/>
                        <a14:foregroundMark x1="52232" y1="78621" x2="57395" y2="61688"/>
                        <a14:foregroundMark x1="57761" y1="59740" x2="57761" y2="61089"/>
                        <a14:foregroundMark x1="56496" y1="43906" x2="55929" y2="36963"/>
                        <a14:foregroundMark x1="43138" y1="87762" x2="40540" y2="83616"/>
                        <a14:foregroundMark x1="38874" y1="81119" x2="38874" y2="80020"/>
                        <a14:foregroundMark x1="37408" y1="66683" x2="37775" y2="71129"/>
                        <a14:foregroundMark x1="52598" y1="14735" x2="50366" y2="12488"/>
                        <a14:backgroundMark x1="42771" y1="13886" x2="46103" y2="10539"/>
                        <a14:backgroundMark x1="54830" y1="12488" x2="61659" y2="38062"/>
                        <a14:backgroundMark x1="64091" y1="23626" x2="62791" y2="7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3750" y="2839549"/>
            <a:ext cx="2438400" cy="1625600"/>
          </a:xfrm>
          <a:prstGeom prst="rect">
            <a:avLst/>
          </a:prstGeom>
        </p:spPr>
      </p:pic>
      <p:sp>
        <p:nvSpPr>
          <p:cNvPr id="15" name="ZoneTexte 5">
            <a:extLst>
              <a:ext uri="{FF2B5EF4-FFF2-40B4-BE49-F238E27FC236}">
                <a16:creationId xmlns:a16="http://schemas.microsoft.com/office/drawing/2014/main" id="{C8061961-2816-444C-B265-B44FC4B7A533}"/>
              </a:ext>
            </a:extLst>
          </p:cNvPr>
          <p:cNvSpPr txBox="1"/>
          <p:nvPr/>
        </p:nvSpPr>
        <p:spPr>
          <a:xfrm>
            <a:off x="131919" y="2531127"/>
            <a:ext cx="1507063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GB" b="1" i="1" dirty="0"/>
              <a:t>B. truncatus</a:t>
            </a:r>
          </a:p>
        </p:txBody>
      </p:sp>
      <p:sp>
        <p:nvSpPr>
          <p:cNvPr id="16" name="ZoneTexte 37">
            <a:extLst>
              <a:ext uri="{FF2B5EF4-FFF2-40B4-BE49-F238E27FC236}">
                <a16:creationId xmlns:a16="http://schemas.microsoft.com/office/drawing/2014/main" id="{B08E3321-743A-AB4C-A468-3DFDF5AF04AC}"/>
              </a:ext>
            </a:extLst>
          </p:cNvPr>
          <p:cNvSpPr txBox="1"/>
          <p:nvPr/>
        </p:nvSpPr>
        <p:spPr>
          <a:xfrm>
            <a:off x="195057" y="4447445"/>
            <a:ext cx="1253061" cy="37341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GB" b="1" i="1" dirty="0"/>
              <a:t>B. forskalii</a:t>
            </a:r>
          </a:p>
        </p:txBody>
      </p:sp>
      <p:sp>
        <p:nvSpPr>
          <p:cNvPr id="17" name="ZoneTexte 42">
            <a:extLst>
              <a:ext uri="{FF2B5EF4-FFF2-40B4-BE49-F238E27FC236}">
                <a16:creationId xmlns:a16="http://schemas.microsoft.com/office/drawing/2014/main" id="{603E4F14-EC89-7841-A855-0A2FB72D8445}"/>
              </a:ext>
            </a:extLst>
          </p:cNvPr>
          <p:cNvSpPr txBox="1"/>
          <p:nvPr/>
        </p:nvSpPr>
        <p:spPr>
          <a:xfrm>
            <a:off x="144251" y="6441539"/>
            <a:ext cx="130386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GB" b="1" i="1" dirty="0"/>
              <a:t>B. globosus</a:t>
            </a:r>
          </a:p>
        </p:txBody>
      </p:sp>
      <p:pic>
        <p:nvPicPr>
          <p:cNvPr id="22" name="Picture 21" descr="Schisto cerc.tiff">
            <a:extLst>
              <a:ext uri="{FF2B5EF4-FFF2-40B4-BE49-F238E27FC236}">
                <a16:creationId xmlns:a16="http://schemas.microsoft.com/office/drawing/2014/main" id="{D20F893A-C1A9-C04D-B54B-553092F5F76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77" y="1704133"/>
            <a:ext cx="545896" cy="421347"/>
          </a:xfrm>
          <a:prstGeom prst="rect">
            <a:avLst/>
          </a:prstGeom>
        </p:spPr>
      </p:pic>
      <p:pic>
        <p:nvPicPr>
          <p:cNvPr id="23" name="Picture 22" descr="Schisto cerc.tiff">
            <a:extLst>
              <a:ext uri="{FF2B5EF4-FFF2-40B4-BE49-F238E27FC236}">
                <a16:creationId xmlns:a16="http://schemas.microsoft.com/office/drawing/2014/main" id="{F0DEE3B1-90A1-CB47-ADB5-7344B1E3AB6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538" y="1523484"/>
            <a:ext cx="545896" cy="421347"/>
          </a:xfrm>
          <a:prstGeom prst="rect">
            <a:avLst/>
          </a:prstGeom>
        </p:spPr>
      </p:pic>
      <p:pic>
        <p:nvPicPr>
          <p:cNvPr id="24" name="Picture 23" descr="Schisto cerc.tiff">
            <a:extLst>
              <a:ext uri="{FF2B5EF4-FFF2-40B4-BE49-F238E27FC236}">
                <a16:creationId xmlns:a16="http://schemas.microsoft.com/office/drawing/2014/main" id="{0DE5C944-BAB3-ED47-BADB-DE5128543F5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877" y="2008933"/>
            <a:ext cx="545896" cy="421347"/>
          </a:xfrm>
          <a:prstGeom prst="rect">
            <a:avLst/>
          </a:prstGeom>
        </p:spPr>
      </p:pic>
      <p:pic>
        <p:nvPicPr>
          <p:cNvPr id="25" name="Picture 24" descr="Schisto cerc.tiff">
            <a:extLst>
              <a:ext uri="{FF2B5EF4-FFF2-40B4-BE49-F238E27FC236}">
                <a16:creationId xmlns:a16="http://schemas.microsoft.com/office/drawing/2014/main" id="{570B3A34-923C-1644-AE74-23A49EC64DA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0929" y="1258233"/>
            <a:ext cx="545896" cy="421347"/>
          </a:xfrm>
          <a:prstGeom prst="rect">
            <a:avLst/>
          </a:prstGeom>
        </p:spPr>
      </p:pic>
      <p:pic>
        <p:nvPicPr>
          <p:cNvPr id="26" name="Picture 25" descr="Schisto cerc.tiff">
            <a:extLst>
              <a:ext uri="{FF2B5EF4-FFF2-40B4-BE49-F238E27FC236}">
                <a16:creationId xmlns:a16="http://schemas.microsoft.com/office/drawing/2014/main" id="{FE71C260-981D-A140-B183-558DB9EF33C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468" y="3620451"/>
            <a:ext cx="545896" cy="421347"/>
          </a:xfrm>
          <a:prstGeom prst="rect">
            <a:avLst/>
          </a:prstGeom>
        </p:spPr>
      </p:pic>
      <p:pic>
        <p:nvPicPr>
          <p:cNvPr id="27" name="Picture 26" descr="Schisto cerc.tiff">
            <a:extLst>
              <a:ext uri="{FF2B5EF4-FFF2-40B4-BE49-F238E27FC236}">
                <a16:creationId xmlns:a16="http://schemas.microsoft.com/office/drawing/2014/main" id="{B9EB4957-2247-734F-85C9-F0514605449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2929" y="3439802"/>
            <a:ext cx="545896" cy="421347"/>
          </a:xfrm>
          <a:prstGeom prst="rect">
            <a:avLst/>
          </a:prstGeom>
        </p:spPr>
      </p:pic>
      <p:pic>
        <p:nvPicPr>
          <p:cNvPr id="28" name="Picture 27" descr="Schisto cerc.tiff">
            <a:extLst>
              <a:ext uri="{FF2B5EF4-FFF2-40B4-BE49-F238E27FC236}">
                <a16:creationId xmlns:a16="http://schemas.microsoft.com/office/drawing/2014/main" id="{6C2DBFB1-DF5C-4740-8A6E-2FFD446B9C4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268" y="3925251"/>
            <a:ext cx="545896" cy="421347"/>
          </a:xfrm>
          <a:prstGeom prst="rect">
            <a:avLst/>
          </a:prstGeom>
        </p:spPr>
      </p:pic>
      <p:pic>
        <p:nvPicPr>
          <p:cNvPr id="29" name="Picture 28" descr="Schisto cerc.tiff">
            <a:extLst>
              <a:ext uri="{FF2B5EF4-FFF2-40B4-BE49-F238E27FC236}">
                <a16:creationId xmlns:a16="http://schemas.microsoft.com/office/drawing/2014/main" id="{2FDB1473-C9E7-354A-9BE1-BB3941AD12C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320" y="3174551"/>
            <a:ext cx="545896" cy="421347"/>
          </a:xfrm>
          <a:prstGeom prst="rect">
            <a:avLst/>
          </a:prstGeom>
        </p:spPr>
      </p:pic>
      <p:pic>
        <p:nvPicPr>
          <p:cNvPr id="30" name="Picture 29" descr="Schisto cerc.tiff">
            <a:extLst>
              <a:ext uri="{FF2B5EF4-FFF2-40B4-BE49-F238E27FC236}">
                <a16:creationId xmlns:a16="http://schemas.microsoft.com/office/drawing/2014/main" id="{D8C3358D-AD39-AE4B-9749-CFC03247265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512" y="5554473"/>
            <a:ext cx="545896" cy="421347"/>
          </a:xfrm>
          <a:prstGeom prst="rect">
            <a:avLst/>
          </a:prstGeom>
        </p:spPr>
      </p:pic>
      <p:pic>
        <p:nvPicPr>
          <p:cNvPr id="31" name="Picture 30" descr="Schisto cerc.tiff">
            <a:extLst>
              <a:ext uri="{FF2B5EF4-FFF2-40B4-BE49-F238E27FC236}">
                <a16:creationId xmlns:a16="http://schemas.microsoft.com/office/drawing/2014/main" id="{F8891962-87F6-C44E-93B5-435446444AD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73" y="5373824"/>
            <a:ext cx="545896" cy="421347"/>
          </a:xfrm>
          <a:prstGeom prst="rect">
            <a:avLst/>
          </a:prstGeom>
        </p:spPr>
      </p:pic>
      <p:pic>
        <p:nvPicPr>
          <p:cNvPr id="32" name="Picture 31" descr="Schisto cerc.tiff">
            <a:extLst>
              <a:ext uri="{FF2B5EF4-FFF2-40B4-BE49-F238E27FC236}">
                <a16:creationId xmlns:a16="http://schemas.microsoft.com/office/drawing/2014/main" id="{579EA98E-7500-A84B-A631-49E3436DCE4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312" y="5859273"/>
            <a:ext cx="545896" cy="421347"/>
          </a:xfrm>
          <a:prstGeom prst="rect">
            <a:avLst/>
          </a:prstGeom>
        </p:spPr>
      </p:pic>
      <p:pic>
        <p:nvPicPr>
          <p:cNvPr id="33" name="Picture 32" descr="Schisto cerc.tiff">
            <a:extLst>
              <a:ext uri="{FF2B5EF4-FFF2-40B4-BE49-F238E27FC236}">
                <a16:creationId xmlns:a16="http://schemas.microsoft.com/office/drawing/2014/main" id="{482F8A9E-CCE4-9C45-8CC5-4BE655F988C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364" y="5108573"/>
            <a:ext cx="545896" cy="42134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B6447D2-7556-2D4E-ABD6-75186418F72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39" y="7343"/>
            <a:ext cx="877053" cy="56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91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1C1334A3-1D18-964A-95B3-7A47B242B160}"/>
              </a:ext>
            </a:extLst>
          </p:cNvPr>
          <p:cNvSpPr txBox="1"/>
          <p:nvPr/>
        </p:nvSpPr>
        <p:spPr>
          <a:xfrm>
            <a:off x="2862349" y="98606"/>
            <a:ext cx="3418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Niger Xenomonitoring</a:t>
            </a:r>
          </a:p>
        </p:txBody>
      </p:sp>
      <p:pic>
        <p:nvPicPr>
          <p:cNvPr id="20" name="Picture 40" descr="C:\Users\jpwebste\AppData\Local\Microsoft\Windows\Temporary Internet Files\Content.Outlook\D9LN47SS\logoRISEAL.gif">
            <a:extLst>
              <a:ext uri="{FF2B5EF4-FFF2-40B4-BE49-F238E27FC236}">
                <a16:creationId xmlns:a16="http://schemas.microsoft.com/office/drawing/2014/main" id="{105F688B-2224-B349-9310-10F264BB88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46" r="7514"/>
          <a:stretch/>
        </p:blipFill>
        <p:spPr bwMode="auto">
          <a:xfrm>
            <a:off x="1" y="7343"/>
            <a:ext cx="590204" cy="53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SCORE.tiff">
            <a:extLst>
              <a:ext uri="{FF2B5EF4-FFF2-40B4-BE49-F238E27FC236}">
                <a16:creationId xmlns:a16="http://schemas.microsoft.com/office/drawing/2014/main" id="{693FC770-A949-1D4F-B0C5-F22676D5DA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6308" y="12861"/>
            <a:ext cx="517692" cy="472497"/>
          </a:xfrm>
          <a:prstGeom prst="rect">
            <a:avLst/>
          </a:prstGeom>
        </p:spPr>
      </p:pic>
      <p:pic>
        <p:nvPicPr>
          <p:cNvPr id="12" name="Image 2" descr="IMG_3693_BK23a.JPG">
            <a:extLst>
              <a:ext uri="{FF2B5EF4-FFF2-40B4-BE49-F238E27FC236}">
                <a16:creationId xmlns:a16="http://schemas.microsoft.com/office/drawing/2014/main" id="{8647179F-EDD2-D64E-AA99-C4EC9B06DF7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3" b="98776" l="9978" r="89911">
                        <a14:foregroundMark x1="34755" y1="33927" x2="33939" y2="33927"/>
                        <a14:foregroundMark x1="31491" y1="37041" x2="32307" y2="35484"/>
                        <a14:foregroundMark x1="30230" y1="39210" x2="32085" y2="34594"/>
                        <a14:foregroundMark x1="34755" y1="31479" x2="36424" y2="29922"/>
                        <a14:foregroundMark x1="39726" y1="15128" x2="39726" y2="15128"/>
                        <a14:backgroundMark x1="53709" y1="92603" x2="77967" y2="47219"/>
                        <a14:backgroundMark x1="28412" y1="39210" x2="31677" y2="32425"/>
                        <a14:backgroundMark x1="53487" y1="93493" x2="53079" y2="94772"/>
                        <a14:backgroundMark x1="66452" y1="90927" x2="87918" y2="70463"/>
                        <a14:backgroundMark x1="71465" y1="7336" x2="62853" y2="6178"/>
                        <a14:backgroundMark x1="27892" y1="7336" x2="35733" y2="7336"/>
                        <a14:backgroundMark x1="40617" y1="95367" x2="44087" y2="98069"/>
                        <a14:backgroundMark x1="51542" y1="95946" x2="54756" y2="93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3680" y="4927498"/>
            <a:ext cx="2150533" cy="1433688"/>
          </a:xfrm>
          <a:prstGeom prst="rect">
            <a:avLst/>
          </a:prstGeom>
        </p:spPr>
      </p:pic>
      <p:pic>
        <p:nvPicPr>
          <p:cNvPr id="13" name="Image 3" descr="IMG_3616_DK36a.JPG">
            <a:extLst>
              <a:ext uri="{FF2B5EF4-FFF2-40B4-BE49-F238E27FC236}">
                <a16:creationId xmlns:a16="http://schemas.microsoft.com/office/drawing/2014/main" id="{5A6E074C-5036-3842-86B9-6C4EBD07BE1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90" b="93357" l="9993" r="89973">
                        <a14:foregroundMark x1="57395" y1="21379" x2="59260" y2="24426"/>
                        <a14:foregroundMark x1="59827" y1="25025" x2="58328" y2="23876"/>
                        <a14:backgroundMark x1="18414" y1="59579" x2="18414" y2="743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3228" y="942426"/>
            <a:ext cx="2383052" cy="1588701"/>
          </a:xfrm>
          <a:prstGeom prst="rect">
            <a:avLst/>
          </a:prstGeom>
        </p:spPr>
      </p:pic>
      <p:pic>
        <p:nvPicPr>
          <p:cNvPr id="14" name="Image 6" descr="IMG_3456_LA8a.JPG">
            <a:extLst>
              <a:ext uri="{FF2B5EF4-FFF2-40B4-BE49-F238E27FC236}">
                <a16:creationId xmlns:a16="http://schemas.microsoft.com/office/drawing/2014/main" id="{FB6E3053-CE84-2848-96DB-5CF7101326B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90" b="95554" l="9993" r="89973">
                        <a14:foregroundMark x1="45736" y1="74426" x2="45736" y2="74426"/>
                        <a14:foregroundMark x1="46103" y1="84715" x2="46103" y2="84715"/>
                        <a14:foregroundMark x1="41106" y1="60839" x2="47768" y2="86963"/>
                        <a14:foregroundMark x1="38141" y1="70579" x2="38341" y2="74176"/>
                        <a14:foregroundMark x1="52232" y1="78621" x2="57395" y2="61688"/>
                        <a14:foregroundMark x1="57761" y1="59740" x2="57761" y2="61089"/>
                        <a14:foregroundMark x1="56496" y1="43906" x2="55929" y2="36963"/>
                        <a14:foregroundMark x1="43138" y1="87762" x2="40540" y2="83616"/>
                        <a14:foregroundMark x1="38874" y1="81119" x2="38874" y2="80020"/>
                        <a14:foregroundMark x1="37408" y1="66683" x2="37775" y2="71129"/>
                        <a14:foregroundMark x1="52598" y1="14735" x2="50366" y2="12488"/>
                        <a14:backgroundMark x1="42771" y1="13886" x2="46103" y2="10539"/>
                        <a14:backgroundMark x1="54830" y1="12488" x2="61659" y2="38062"/>
                        <a14:backgroundMark x1="64091" y1="23626" x2="62791" y2="7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3750" y="2839549"/>
            <a:ext cx="2438400" cy="1625600"/>
          </a:xfrm>
          <a:prstGeom prst="rect">
            <a:avLst/>
          </a:prstGeom>
        </p:spPr>
      </p:pic>
      <p:sp>
        <p:nvSpPr>
          <p:cNvPr id="15" name="ZoneTexte 5">
            <a:extLst>
              <a:ext uri="{FF2B5EF4-FFF2-40B4-BE49-F238E27FC236}">
                <a16:creationId xmlns:a16="http://schemas.microsoft.com/office/drawing/2014/main" id="{C8061961-2816-444C-B265-B44FC4B7A533}"/>
              </a:ext>
            </a:extLst>
          </p:cNvPr>
          <p:cNvSpPr txBox="1"/>
          <p:nvPr/>
        </p:nvSpPr>
        <p:spPr>
          <a:xfrm>
            <a:off x="131919" y="2531127"/>
            <a:ext cx="1507063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GB" b="1" i="1" dirty="0"/>
              <a:t>B. truncatus</a:t>
            </a:r>
          </a:p>
        </p:txBody>
      </p:sp>
      <p:sp>
        <p:nvSpPr>
          <p:cNvPr id="16" name="ZoneTexte 37">
            <a:extLst>
              <a:ext uri="{FF2B5EF4-FFF2-40B4-BE49-F238E27FC236}">
                <a16:creationId xmlns:a16="http://schemas.microsoft.com/office/drawing/2014/main" id="{B08E3321-743A-AB4C-A468-3DFDF5AF04AC}"/>
              </a:ext>
            </a:extLst>
          </p:cNvPr>
          <p:cNvSpPr txBox="1"/>
          <p:nvPr/>
        </p:nvSpPr>
        <p:spPr>
          <a:xfrm>
            <a:off x="195057" y="4447445"/>
            <a:ext cx="1253061" cy="37341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GB" b="1" i="1" dirty="0"/>
              <a:t>B. forskalii</a:t>
            </a:r>
          </a:p>
        </p:txBody>
      </p:sp>
      <p:sp>
        <p:nvSpPr>
          <p:cNvPr id="17" name="ZoneTexte 42">
            <a:extLst>
              <a:ext uri="{FF2B5EF4-FFF2-40B4-BE49-F238E27FC236}">
                <a16:creationId xmlns:a16="http://schemas.microsoft.com/office/drawing/2014/main" id="{603E4F14-EC89-7841-A855-0A2FB72D8445}"/>
              </a:ext>
            </a:extLst>
          </p:cNvPr>
          <p:cNvSpPr txBox="1"/>
          <p:nvPr/>
        </p:nvSpPr>
        <p:spPr>
          <a:xfrm>
            <a:off x="144251" y="6441539"/>
            <a:ext cx="130386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GB" b="1" i="1" dirty="0"/>
              <a:t>B. globosus</a:t>
            </a:r>
          </a:p>
        </p:txBody>
      </p:sp>
      <p:pic>
        <p:nvPicPr>
          <p:cNvPr id="22" name="Picture 21" descr="Schisto cerc.tiff">
            <a:extLst>
              <a:ext uri="{FF2B5EF4-FFF2-40B4-BE49-F238E27FC236}">
                <a16:creationId xmlns:a16="http://schemas.microsoft.com/office/drawing/2014/main" id="{D20F893A-C1A9-C04D-B54B-553092F5F76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77" y="1704133"/>
            <a:ext cx="545896" cy="421347"/>
          </a:xfrm>
          <a:prstGeom prst="rect">
            <a:avLst/>
          </a:prstGeom>
        </p:spPr>
      </p:pic>
      <p:pic>
        <p:nvPicPr>
          <p:cNvPr id="23" name="Picture 22" descr="Schisto cerc.tiff">
            <a:extLst>
              <a:ext uri="{FF2B5EF4-FFF2-40B4-BE49-F238E27FC236}">
                <a16:creationId xmlns:a16="http://schemas.microsoft.com/office/drawing/2014/main" id="{F0DEE3B1-90A1-CB47-ADB5-7344B1E3AB6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538" y="1523484"/>
            <a:ext cx="545896" cy="421347"/>
          </a:xfrm>
          <a:prstGeom prst="rect">
            <a:avLst/>
          </a:prstGeom>
        </p:spPr>
      </p:pic>
      <p:pic>
        <p:nvPicPr>
          <p:cNvPr id="24" name="Picture 23" descr="Schisto cerc.tiff">
            <a:extLst>
              <a:ext uri="{FF2B5EF4-FFF2-40B4-BE49-F238E27FC236}">
                <a16:creationId xmlns:a16="http://schemas.microsoft.com/office/drawing/2014/main" id="{0DE5C944-BAB3-ED47-BADB-DE5128543F5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877" y="2008933"/>
            <a:ext cx="545896" cy="421347"/>
          </a:xfrm>
          <a:prstGeom prst="rect">
            <a:avLst/>
          </a:prstGeom>
        </p:spPr>
      </p:pic>
      <p:pic>
        <p:nvPicPr>
          <p:cNvPr id="25" name="Picture 24" descr="Schisto cerc.tiff">
            <a:extLst>
              <a:ext uri="{FF2B5EF4-FFF2-40B4-BE49-F238E27FC236}">
                <a16:creationId xmlns:a16="http://schemas.microsoft.com/office/drawing/2014/main" id="{570B3A34-923C-1644-AE74-23A49EC64DA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0929" y="1258233"/>
            <a:ext cx="545896" cy="421347"/>
          </a:xfrm>
          <a:prstGeom prst="rect">
            <a:avLst/>
          </a:prstGeom>
        </p:spPr>
      </p:pic>
      <p:pic>
        <p:nvPicPr>
          <p:cNvPr id="26" name="Picture 25" descr="Schisto cerc.tiff">
            <a:extLst>
              <a:ext uri="{FF2B5EF4-FFF2-40B4-BE49-F238E27FC236}">
                <a16:creationId xmlns:a16="http://schemas.microsoft.com/office/drawing/2014/main" id="{FE71C260-981D-A140-B183-558DB9EF33C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468" y="3620451"/>
            <a:ext cx="545896" cy="421347"/>
          </a:xfrm>
          <a:prstGeom prst="rect">
            <a:avLst/>
          </a:prstGeom>
        </p:spPr>
      </p:pic>
      <p:pic>
        <p:nvPicPr>
          <p:cNvPr id="27" name="Picture 26" descr="Schisto cerc.tiff">
            <a:extLst>
              <a:ext uri="{FF2B5EF4-FFF2-40B4-BE49-F238E27FC236}">
                <a16:creationId xmlns:a16="http://schemas.microsoft.com/office/drawing/2014/main" id="{B9EB4957-2247-734F-85C9-F0514605449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2929" y="3439802"/>
            <a:ext cx="545896" cy="421347"/>
          </a:xfrm>
          <a:prstGeom prst="rect">
            <a:avLst/>
          </a:prstGeom>
        </p:spPr>
      </p:pic>
      <p:pic>
        <p:nvPicPr>
          <p:cNvPr id="28" name="Picture 27" descr="Schisto cerc.tiff">
            <a:extLst>
              <a:ext uri="{FF2B5EF4-FFF2-40B4-BE49-F238E27FC236}">
                <a16:creationId xmlns:a16="http://schemas.microsoft.com/office/drawing/2014/main" id="{6C2DBFB1-DF5C-4740-8A6E-2FFD446B9C4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268" y="3925251"/>
            <a:ext cx="545896" cy="421347"/>
          </a:xfrm>
          <a:prstGeom prst="rect">
            <a:avLst/>
          </a:prstGeom>
        </p:spPr>
      </p:pic>
      <p:pic>
        <p:nvPicPr>
          <p:cNvPr id="29" name="Picture 28" descr="Schisto cerc.tiff">
            <a:extLst>
              <a:ext uri="{FF2B5EF4-FFF2-40B4-BE49-F238E27FC236}">
                <a16:creationId xmlns:a16="http://schemas.microsoft.com/office/drawing/2014/main" id="{2FDB1473-C9E7-354A-9BE1-BB3941AD12C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320" y="3174551"/>
            <a:ext cx="545896" cy="421347"/>
          </a:xfrm>
          <a:prstGeom prst="rect">
            <a:avLst/>
          </a:prstGeom>
        </p:spPr>
      </p:pic>
      <p:pic>
        <p:nvPicPr>
          <p:cNvPr id="30" name="Picture 29" descr="Schisto cerc.tiff">
            <a:extLst>
              <a:ext uri="{FF2B5EF4-FFF2-40B4-BE49-F238E27FC236}">
                <a16:creationId xmlns:a16="http://schemas.microsoft.com/office/drawing/2014/main" id="{D8C3358D-AD39-AE4B-9749-CFC03247265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512" y="5554473"/>
            <a:ext cx="545896" cy="421347"/>
          </a:xfrm>
          <a:prstGeom prst="rect">
            <a:avLst/>
          </a:prstGeom>
        </p:spPr>
      </p:pic>
      <p:pic>
        <p:nvPicPr>
          <p:cNvPr id="31" name="Picture 30" descr="Schisto cerc.tiff">
            <a:extLst>
              <a:ext uri="{FF2B5EF4-FFF2-40B4-BE49-F238E27FC236}">
                <a16:creationId xmlns:a16="http://schemas.microsoft.com/office/drawing/2014/main" id="{F8891962-87F6-C44E-93B5-435446444AD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73" y="5373824"/>
            <a:ext cx="545896" cy="421347"/>
          </a:xfrm>
          <a:prstGeom prst="rect">
            <a:avLst/>
          </a:prstGeom>
        </p:spPr>
      </p:pic>
      <p:pic>
        <p:nvPicPr>
          <p:cNvPr id="32" name="Picture 31" descr="Schisto cerc.tiff">
            <a:extLst>
              <a:ext uri="{FF2B5EF4-FFF2-40B4-BE49-F238E27FC236}">
                <a16:creationId xmlns:a16="http://schemas.microsoft.com/office/drawing/2014/main" id="{579EA98E-7500-A84B-A631-49E3436DCE4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312" y="5859273"/>
            <a:ext cx="545896" cy="421347"/>
          </a:xfrm>
          <a:prstGeom prst="rect">
            <a:avLst/>
          </a:prstGeom>
        </p:spPr>
      </p:pic>
      <p:pic>
        <p:nvPicPr>
          <p:cNvPr id="33" name="Picture 32" descr="Schisto cerc.tiff">
            <a:extLst>
              <a:ext uri="{FF2B5EF4-FFF2-40B4-BE49-F238E27FC236}">
                <a16:creationId xmlns:a16="http://schemas.microsoft.com/office/drawing/2014/main" id="{482F8A9E-CCE4-9C45-8CC5-4BE655F988C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364" y="5108573"/>
            <a:ext cx="545896" cy="42134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5708C1B-BF31-3E4C-8A99-3A66852DA827}"/>
              </a:ext>
            </a:extLst>
          </p:cNvPr>
          <p:cNvSpPr txBox="1"/>
          <p:nvPr/>
        </p:nvSpPr>
        <p:spPr>
          <a:xfrm>
            <a:off x="4135102" y="3541583"/>
            <a:ext cx="2219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infected with </a:t>
            </a:r>
            <a:r>
              <a:rPr lang="en-GB" i="1" dirty="0"/>
              <a:t>S. bovis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3B0D66-9FB2-CE46-A00E-AE9963F3CDC9}"/>
              </a:ext>
            </a:extLst>
          </p:cNvPr>
          <p:cNvSpPr txBox="1"/>
          <p:nvPr/>
        </p:nvSpPr>
        <p:spPr>
          <a:xfrm>
            <a:off x="3781928" y="1175302"/>
            <a:ext cx="2999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infected with </a:t>
            </a:r>
            <a:r>
              <a:rPr lang="en-GB" i="1" dirty="0"/>
              <a:t>S. haematobium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D897A4B-3577-6E48-80CE-C845E3D031AF}"/>
              </a:ext>
            </a:extLst>
          </p:cNvPr>
          <p:cNvSpPr txBox="1"/>
          <p:nvPr/>
        </p:nvSpPr>
        <p:spPr>
          <a:xfrm>
            <a:off x="3103646" y="1656217"/>
            <a:ext cx="498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were infected with S. </a:t>
            </a:r>
            <a:r>
              <a:rPr lang="en-GB" i="1" dirty="0"/>
              <a:t>haematobium</a:t>
            </a:r>
            <a:r>
              <a:rPr lang="en-GB" dirty="0"/>
              <a:t>-</a:t>
            </a:r>
            <a:r>
              <a:rPr lang="en-GB" i="1" dirty="0"/>
              <a:t>bovis</a:t>
            </a:r>
            <a:r>
              <a:rPr lang="en-GB" dirty="0"/>
              <a:t> hybrids</a:t>
            </a:r>
          </a:p>
        </p:txBody>
      </p:sp>
      <p:pic>
        <p:nvPicPr>
          <p:cNvPr id="37" name="Picture 12" descr="urine.jpg">
            <a:extLst>
              <a:ext uri="{FF2B5EF4-FFF2-40B4-BE49-F238E27FC236}">
                <a16:creationId xmlns:a16="http://schemas.microsoft.com/office/drawing/2014/main" id="{A3A8872A-8F8D-FF42-891E-92BE92DC3E1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522"/>
          <a:stretch/>
        </p:blipFill>
        <p:spPr bwMode="auto">
          <a:xfrm>
            <a:off x="7068790" y="1185267"/>
            <a:ext cx="539111" cy="38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2" descr="urine.jpg">
            <a:extLst>
              <a:ext uri="{FF2B5EF4-FFF2-40B4-BE49-F238E27FC236}">
                <a16:creationId xmlns:a16="http://schemas.microsoft.com/office/drawing/2014/main" id="{36421A07-2531-A946-B9DE-BA7F0B49F8C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522"/>
          <a:stretch/>
        </p:blipFill>
        <p:spPr bwMode="auto">
          <a:xfrm>
            <a:off x="8047137" y="1662196"/>
            <a:ext cx="579171" cy="41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4" descr="&#10;human.tiff                                                     00686CBEMacintosh HD                   BC35038F:">
            <a:extLst>
              <a:ext uri="{FF2B5EF4-FFF2-40B4-BE49-F238E27FC236}">
                <a16:creationId xmlns:a16="http://schemas.microsoft.com/office/drawing/2014/main" id="{5E916B20-E90B-A241-ACE7-F5F733E99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7773" y="1118204"/>
            <a:ext cx="37146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4" descr="&#10;human.tiff                                                     00686CBEMacintosh HD                   BC35038F:">
            <a:extLst>
              <a:ext uri="{FF2B5EF4-FFF2-40B4-BE49-F238E27FC236}">
                <a16:creationId xmlns:a16="http://schemas.microsoft.com/office/drawing/2014/main" id="{DE7E6AFF-7113-2543-8DF5-87955C528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4951" y="1656216"/>
            <a:ext cx="364173" cy="44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47007C5-6DA0-F249-AB7A-943DD251CE68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644" b="97368" l="0" r="995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6390" y="3541060"/>
            <a:ext cx="528354" cy="38840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95644B8-AD12-B248-9A7B-7575135EF78B}"/>
              </a:ext>
            </a:extLst>
          </p:cNvPr>
          <p:cNvSpPr txBox="1"/>
          <p:nvPr/>
        </p:nvSpPr>
        <p:spPr>
          <a:xfrm>
            <a:off x="3656077" y="5139425"/>
            <a:ext cx="2999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infected with </a:t>
            </a:r>
            <a:r>
              <a:rPr lang="en-GB" i="1" dirty="0"/>
              <a:t>S. haematobium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22175D-5446-DC48-96C2-D0C397358D2B}"/>
              </a:ext>
            </a:extLst>
          </p:cNvPr>
          <p:cNvSpPr txBox="1"/>
          <p:nvPr/>
        </p:nvSpPr>
        <p:spPr>
          <a:xfrm>
            <a:off x="2977795" y="5670218"/>
            <a:ext cx="498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were infected with S. </a:t>
            </a:r>
            <a:r>
              <a:rPr lang="en-GB" i="1" dirty="0"/>
              <a:t>haematobium</a:t>
            </a:r>
            <a:r>
              <a:rPr lang="en-GB" dirty="0"/>
              <a:t>-</a:t>
            </a:r>
            <a:r>
              <a:rPr lang="en-GB" i="1" dirty="0"/>
              <a:t>bovis</a:t>
            </a:r>
            <a:r>
              <a:rPr lang="en-GB" dirty="0"/>
              <a:t> hybrids</a:t>
            </a:r>
          </a:p>
        </p:txBody>
      </p:sp>
      <p:pic>
        <p:nvPicPr>
          <p:cNvPr id="44" name="Picture 12" descr="urine.jpg">
            <a:extLst>
              <a:ext uri="{FF2B5EF4-FFF2-40B4-BE49-F238E27FC236}">
                <a16:creationId xmlns:a16="http://schemas.microsoft.com/office/drawing/2014/main" id="{69A4A180-3117-5848-AF2C-2FBACC866FD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522"/>
          <a:stretch/>
        </p:blipFill>
        <p:spPr bwMode="auto">
          <a:xfrm>
            <a:off x="6942939" y="5149390"/>
            <a:ext cx="539111" cy="38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2" descr="urine.jpg">
            <a:extLst>
              <a:ext uri="{FF2B5EF4-FFF2-40B4-BE49-F238E27FC236}">
                <a16:creationId xmlns:a16="http://schemas.microsoft.com/office/drawing/2014/main" id="{885BDA7E-1D48-6C4F-87FB-B8F20F01012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522"/>
          <a:stretch/>
        </p:blipFill>
        <p:spPr bwMode="auto">
          <a:xfrm>
            <a:off x="7921286" y="5676197"/>
            <a:ext cx="579171" cy="41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4" descr="&#10;human.tiff                                                     00686CBEMacintosh HD                   BC35038F:">
            <a:extLst>
              <a:ext uri="{FF2B5EF4-FFF2-40B4-BE49-F238E27FC236}">
                <a16:creationId xmlns:a16="http://schemas.microsoft.com/office/drawing/2014/main" id="{5BBABC5D-8BF6-6A4C-BC8D-AAA4A8993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1922" y="5082327"/>
            <a:ext cx="37146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4" descr="&#10;human.tiff                                                     00686CBEMacintosh HD                   BC35038F:">
            <a:extLst>
              <a:ext uri="{FF2B5EF4-FFF2-40B4-BE49-F238E27FC236}">
                <a16:creationId xmlns:a16="http://schemas.microsoft.com/office/drawing/2014/main" id="{066ACEB7-9079-1F42-8D79-35FFB360E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9100" y="5670217"/>
            <a:ext cx="364173" cy="44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1463D2E-3470-6A48-BB02-4C878A227C16}"/>
              </a:ext>
            </a:extLst>
          </p:cNvPr>
          <p:cNvSpPr txBox="1"/>
          <p:nvPr/>
        </p:nvSpPr>
        <p:spPr>
          <a:xfrm>
            <a:off x="4158757" y="2193536"/>
            <a:ext cx="2219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infected with </a:t>
            </a:r>
            <a:r>
              <a:rPr lang="en-GB" i="1" dirty="0"/>
              <a:t>S. bovis 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914FCC3-DBDF-B24B-9938-231607ADAA08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644" b="97368" l="0" r="995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045" y="2193013"/>
            <a:ext cx="528354" cy="38840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0502E89-B4F1-D545-A6BD-F789C0800212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39" y="7343"/>
            <a:ext cx="877053" cy="56596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581BFB1-FFB2-2A45-BE7B-E60EFDE5FD8E}"/>
              </a:ext>
            </a:extLst>
          </p:cNvPr>
          <p:cNvCxnSpPr/>
          <p:nvPr/>
        </p:nvCxnSpPr>
        <p:spPr>
          <a:xfrm>
            <a:off x="3158836" y="2900459"/>
            <a:ext cx="4762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8D47F7E-E6F8-A846-A57A-AD4690FE76E4}"/>
              </a:ext>
            </a:extLst>
          </p:cNvPr>
          <p:cNvCxnSpPr/>
          <p:nvPr/>
        </p:nvCxnSpPr>
        <p:spPr>
          <a:xfrm>
            <a:off x="3167653" y="4874096"/>
            <a:ext cx="4762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36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42" grpId="0"/>
      <p:bldP spid="43" grpId="0"/>
      <p:bldP spid="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ZoneTexte 74">
            <a:extLst>
              <a:ext uri="{FF2B5EF4-FFF2-40B4-BE49-F238E27FC236}">
                <a16:creationId xmlns:a16="http://schemas.microsoft.com/office/drawing/2014/main" id="{BFABB768-F89E-7F45-81FA-39DD229ED1BF}"/>
              </a:ext>
            </a:extLst>
          </p:cNvPr>
          <p:cNvSpPr txBox="1"/>
          <p:nvPr/>
        </p:nvSpPr>
        <p:spPr>
          <a:xfrm>
            <a:off x="3932845" y="5301867"/>
            <a:ext cx="3725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endParaRPr lang="en-GB" sz="2000" dirty="0">
              <a:solidFill>
                <a:srgbClr val="008000"/>
              </a:solidFill>
            </a:endParaRPr>
          </a:p>
          <a:p>
            <a:pPr lvl="1" algn="ctr"/>
            <a:endParaRPr lang="en-GB" sz="2000" dirty="0">
              <a:solidFill>
                <a:srgbClr val="008000"/>
              </a:solidFill>
            </a:endParaRPr>
          </a:p>
          <a:p>
            <a:pPr lvl="1" algn="ctr"/>
            <a:r>
              <a:rPr lang="en-GB" sz="2000" i="1" dirty="0">
                <a:solidFill>
                  <a:schemeClr val="accent2"/>
                </a:solidFill>
              </a:rPr>
              <a:t>S. haematobium-bovis</a:t>
            </a:r>
            <a:r>
              <a:rPr lang="en-GB" sz="2000" dirty="0">
                <a:solidFill>
                  <a:schemeClr val="accent2"/>
                </a:solidFill>
              </a:rPr>
              <a:t>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(18)</a:t>
            </a:r>
          </a:p>
          <a:p>
            <a:pPr lvl="1" algn="ctr"/>
            <a:r>
              <a:rPr lang="en-GB" sz="2000" i="1" dirty="0">
                <a:solidFill>
                  <a:srgbClr val="3366FF"/>
                </a:solidFill>
              </a:rPr>
              <a:t>S. haematobium </a:t>
            </a:r>
            <a:r>
              <a:rPr lang="en-GB" sz="2000" dirty="0">
                <a:solidFill>
                  <a:srgbClr val="3366FF"/>
                </a:solidFill>
              </a:rPr>
              <a:t>(6)</a:t>
            </a:r>
            <a:endParaRPr lang="en-GB" sz="2000" i="1" dirty="0"/>
          </a:p>
        </p:txBody>
      </p:sp>
      <p:sp>
        <p:nvSpPr>
          <p:cNvPr id="35" name="ZoneTexte 74">
            <a:extLst>
              <a:ext uri="{FF2B5EF4-FFF2-40B4-BE49-F238E27FC236}">
                <a16:creationId xmlns:a16="http://schemas.microsoft.com/office/drawing/2014/main" id="{7DB4EDF4-C322-CE48-8F94-A7730ECE294B}"/>
              </a:ext>
            </a:extLst>
          </p:cNvPr>
          <p:cNvSpPr txBox="1"/>
          <p:nvPr/>
        </p:nvSpPr>
        <p:spPr>
          <a:xfrm>
            <a:off x="3931633" y="5299865"/>
            <a:ext cx="3725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GB" sz="2000" i="1" dirty="0">
                <a:solidFill>
                  <a:srgbClr val="008000"/>
                </a:solidFill>
              </a:rPr>
              <a:t>S. bovis </a:t>
            </a:r>
            <a:r>
              <a:rPr lang="en-GB" sz="2000" dirty="0">
                <a:solidFill>
                  <a:srgbClr val="008000"/>
                </a:solidFill>
              </a:rPr>
              <a:t>(92)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1334A3-1D18-964A-95B3-7A47B242B160}"/>
              </a:ext>
            </a:extLst>
          </p:cNvPr>
          <p:cNvSpPr txBox="1"/>
          <p:nvPr/>
        </p:nvSpPr>
        <p:spPr>
          <a:xfrm>
            <a:off x="2862351" y="98606"/>
            <a:ext cx="3418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Niger Xenomonitoring</a:t>
            </a:r>
          </a:p>
        </p:txBody>
      </p:sp>
      <p:pic>
        <p:nvPicPr>
          <p:cNvPr id="20" name="Picture 40" descr="C:\Users\jpwebste\AppData\Local\Microsoft\Windows\Temporary Internet Files\Content.Outlook\D9LN47SS\logoRISEAL.gif">
            <a:extLst>
              <a:ext uri="{FF2B5EF4-FFF2-40B4-BE49-F238E27FC236}">
                <a16:creationId xmlns:a16="http://schemas.microsoft.com/office/drawing/2014/main" id="{105F688B-2224-B349-9310-10F264BB88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46" r="7514"/>
          <a:stretch/>
        </p:blipFill>
        <p:spPr bwMode="auto">
          <a:xfrm>
            <a:off x="1" y="7343"/>
            <a:ext cx="590204" cy="53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SCORE.tiff">
            <a:extLst>
              <a:ext uri="{FF2B5EF4-FFF2-40B4-BE49-F238E27FC236}">
                <a16:creationId xmlns:a16="http://schemas.microsoft.com/office/drawing/2014/main" id="{693FC770-A949-1D4F-B0C5-F22676D5DA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6308" y="12861"/>
            <a:ext cx="517692" cy="472497"/>
          </a:xfrm>
          <a:prstGeom prst="rect">
            <a:avLst/>
          </a:prstGeom>
        </p:spPr>
      </p:pic>
      <p:pic>
        <p:nvPicPr>
          <p:cNvPr id="12" name="Image 2" descr="IMG_3693_BK23a.JPG">
            <a:extLst>
              <a:ext uri="{FF2B5EF4-FFF2-40B4-BE49-F238E27FC236}">
                <a16:creationId xmlns:a16="http://schemas.microsoft.com/office/drawing/2014/main" id="{8647179F-EDD2-D64E-AA99-C4EC9B06DF7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3" b="98776" l="9978" r="89911">
                        <a14:foregroundMark x1="34755" y1="33927" x2="33939" y2="33927"/>
                        <a14:foregroundMark x1="31491" y1="37041" x2="32307" y2="35484"/>
                        <a14:foregroundMark x1="30230" y1="39210" x2="32085" y2="34594"/>
                        <a14:foregroundMark x1="34755" y1="31479" x2="36424" y2="29922"/>
                        <a14:foregroundMark x1="39726" y1="15128" x2="39726" y2="15128"/>
                        <a14:backgroundMark x1="53709" y1="92603" x2="77967" y2="47219"/>
                        <a14:backgroundMark x1="28412" y1="39210" x2="31677" y2="32425"/>
                        <a14:backgroundMark x1="53487" y1="93493" x2="53079" y2="94772"/>
                        <a14:backgroundMark x1="66452" y1="90927" x2="87918" y2="70463"/>
                        <a14:backgroundMark x1="71465" y1="7336" x2="62853" y2="6178"/>
                        <a14:backgroundMark x1="27892" y1="7336" x2="35733" y2="7336"/>
                        <a14:backgroundMark x1="40617" y1="95367" x2="44087" y2="98069"/>
                        <a14:backgroundMark x1="51542" y1="95946" x2="54756" y2="93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3680" y="4927498"/>
            <a:ext cx="2150533" cy="1433688"/>
          </a:xfrm>
          <a:prstGeom prst="rect">
            <a:avLst/>
          </a:prstGeom>
        </p:spPr>
      </p:pic>
      <p:pic>
        <p:nvPicPr>
          <p:cNvPr id="13" name="Image 3" descr="IMG_3616_DK36a.JPG">
            <a:extLst>
              <a:ext uri="{FF2B5EF4-FFF2-40B4-BE49-F238E27FC236}">
                <a16:creationId xmlns:a16="http://schemas.microsoft.com/office/drawing/2014/main" id="{5A6E074C-5036-3842-86B9-6C4EBD07BE1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90" b="93357" l="9993" r="89973">
                        <a14:foregroundMark x1="57395" y1="21379" x2="59260" y2="24426"/>
                        <a14:foregroundMark x1="59827" y1="25025" x2="58328" y2="23876"/>
                        <a14:backgroundMark x1="18414" y1="59579" x2="18414" y2="743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3228" y="942426"/>
            <a:ext cx="2383052" cy="1588701"/>
          </a:xfrm>
          <a:prstGeom prst="rect">
            <a:avLst/>
          </a:prstGeom>
        </p:spPr>
      </p:pic>
      <p:pic>
        <p:nvPicPr>
          <p:cNvPr id="14" name="Image 6" descr="IMG_3456_LA8a.JPG">
            <a:extLst>
              <a:ext uri="{FF2B5EF4-FFF2-40B4-BE49-F238E27FC236}">
                <a16:creationId xmlns:a16="http://schemas.microsoft.com/office/drawing/2014/main" id="{FB6E3053-CE84-2848-96DB-5CF7101326B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90" b="95554" l="9993" r="89973">
                        <a14:foregroundMark x1="45736" y1="74426" x2="45736" y2="74426"/>
                        <a14:foregroundMark x1="46103" y1="84715" x2="46103" y2="84715"/>
                        <a14:foregroundMark x1="41106" y1="60839" x2="47768" y2="86963"/>
                        <a14:foregroundMark x1="38141" y1="70579" x2="38341" y2="74176"/>
                        <a14:foregroundMark x1="52232" y1="78621" x2="57395" y2="61688"/>
                        <a14:foregroundMark x1="57761" y1="59740" x2="57761" y2="61089"/>
                        <a14:foregroundMark x1="56496" y1="43906" x2="55929" y2="36963"/>
                        <a14:foregroundMark x1="43138" y1="87762" x2="40540" y2="83616"/>
                        <a14:foregroundMark x1="38874" y1="81119" x2="38874" y2="80020"/>
                        <a14:foregroundMark x1="37408" y1="66683" x2="37775" y2="71129"/>
                        <a14:foregroundMark x1="52598" y1="14735" x2="50366" y2="12488"/>
                        <a14:backgroundMark x1="42771" y1="13886" x2="46103" y2="10539"/>
                        <a14:backgroundMark x1="54830" y1="12488" x2="61659" y2="38062"/>
                        <a14:backgroundMark x1="64091" y1="23626" x2="62791" y2="7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3750" y="2839549"/>
            <a:ext cx="2438400" cy="1625600"/>
          </a:xfrm>
          <a:prstGeom prst="rect">
            <a:avLst/>
          </a:prstGeom>
        </p:spPr>
      </p:pic>
      <p:sp>
        <p:nvSpPr>
          <p:cNvPr id="15" name="ZoneTexte 5">
            <a:extLst>
              <a:ext uri="{FF2B5EF4-FFF2-40B4-BE49-F238E27FC236}">
                <a16:creationId xmlns:a16="http://schemas.microsoft.com/office/drawing/2014/main" id="{C8061961-2816-444C-B265-B44FC4B7A533}"/>
              </a:ext>
            </a:extLst>
          </p:cNvPr>
          <p:cNvSpPr txBox="1"/>
          <p:nvPr/>
        </p:nvSpPr>
        <p:spPr>
          <a:xfrm>
            <a:off x="131919" y="2531127"/>
            <a:ext cx="1507063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GB" b="1" i="1" dirty="0"/>
              <a:t>B. truncatus</a:t>
            </a:r>
          </a:p>
        </p:txBody>
      </p:sp>
      <p:sp>
        <p:nvSpPr>
          <p:cNvPr id="16" name="ZoneTexte 37">
            <a:extLst>
              <a:ext uri="{FF2B5EF4-FFF2-40B4-BE49-F238E27FC236}">
                <a16:creationId xmlns:a16="http://schemas.microsoft.com/office/drawing/2014/main" id="{B08E3321-743A-AB4C-A468-3DFDF5AF04AC}"/>
              </a:ext>
            </a:extLst>
          </p:cNvPr>
          <p:cNvSpPr txBox="1"/>
          <p:nvPr/>
        </p:nvSpPr>
        <p:spPr>
          <a:xfrm>
            <a:off x="195057" y="4447445"/>
            <a:ext cx="1253061" cy="37341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GB" b="1" i="1" dirty="0"/>
              <a:t>B. forskalii</a:t>
            </a:r>
          </a:p>
        </p:txBody>
      </p:sp>
      <p:sp>
        <p:nvSpPr>
          <p:cNvPr id="17" name="ZoneTexte 42">
            <a:extLst>
              <a:ext uri="{FF2B5EF4-FFF2-40B4-BE49-F238E27FC236}">
                <a16:creationId xmlns:a16="http://schemas.microsoft.com/office/drawing/2014/main" id="{603E4F14-EC89-7841-A855-0A2FB72D8445}"/>
              </a:ext>
            </a:extLst>
          </p:cNvPr>
          <p:cNvSpPr txBox="1"/>
          <p:nvPr/>
        </p:nvSpPr>
        <p:spPr>
          <a:xfrm>
            <a:off x="144251" y="6441539"/>
            <a:ext cx="130386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GB" b="1" i="1" dirty="0"/>
              <a:t>B. globosus</a:t>
            </a:r>
          </a:p>
        </p:txBody>
      </p:sp>
      <p:pic>
        <p:nvPicPr>
          <p:cNvPr id="22" name="Picture 21" descr="Schisto cerc.tiff">
            <a:extLst>
              <a:ext uri="{FF2B5EF4-FFF2-40B4-BE49-F238E27FC236}">
                <a16:creationId xmlns:a16="http://schemas.microsoft.com/office/drawing/2014/main" id="{D20F893A-C1A9-C04D-B54B-553092F5F76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77" y="1704133"/>
            <a:ext cx="545896" cy="421347"/>
          </a:xfrm>
          <a:prstGeom prst="rect">
            <a:avLst/>
          </a:prstGeom>
        </p:spPr>
      </p:pic>
      <p:pic>
        <p:nvPicPr>
          <p:cNvPr id="23" name="Picture 22" descr="Schisto cerc.tiff">
            <a:extLst>
              <a:ext uri="{FF2B5EF4-FFF2-40B4-BE49-F238E27FC236}">
                <a16:creationId xmlns:a16="http://schemas.microsoft.com/office/drawing/2014/main" id="{F0DEE3B1-90A1-CB47-ADB5-7344B1E3AB6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538" y="1523484"/>
            <a:ext cx="545896" cy="421347"/>
          </a:xfrm>
          <a:prstGeom prst="rect">
            <a:avLst/>
          </a:prstGeom>
        </p:spPr>
      </p:pic>
      <p:pic>
        <p:nvPicPr>
          <p:cNvPr id="24" name="Picture 23" descr="Schisto cerc.tiff">
            <a:extLst>
              <a:ext uri="{FF2B5EF4-FFF2-40B4-BE49-F238E27FC236}">
                <a16:creationId xmlns:a16="http://schemas.microsoft.com/office/drawing/2014/main" id="{0DE5C944-BAB3-ED47-BADB-DE5128543F5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877" y="2008933"/>
            <a:ext cx="545896" cy="421347"/>
          </a:xfrm>
          <a:prstGeom prst="rect">
            <a:avLst/>
          </a:prstGeom>
        </p:spPr>
      </p:pic>
      <p:pic>
        <p:nvPicPr>
          <p:cNvPr id="25" name="Picture 24" descr="Schisto cerc.tiff">
            <a:extLst>
              <a:ext uri="{FF2B5EF4-FFF2-40B4-BE49-F238E27FC236}">
                <a16:creationId xmlns:a16="http://schemas.microsoft.com/office/drawing/2014/main" id="{570B3A34-923C-1644-AE74-23A49EC64DA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0929" y="1258233"/>
            <a:ext cx="545896" cy="421347"/>
          </a:xfrm>
          <a:prstGeom prst="rect">
            <a:avLst/>
          </a:prstGeom>
        </p:spPr>
      </p:pic>
      <p:pic>
        <p:nvPicPr>
          <p:cNvPr id="26" name="Picture 25" descr="Schisto cerc.tiff">
            <a:extLst>
              <a:ext uri="{FF2B5EF4-FFF2-40B4-BE49-F238E27FC236}">
                <a16:creationId xmlns:a16="http://schemas.microsoft.com/office/drawing/2014/main" id="{FE71C260-981D-A140-B183-558DB9EF33C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468" y="3620451"/>
            <a:ext cx="545896" cy="421347"/>
          </a:xfrm>
          <a:prstGeom prst="rect">
            <a:avLst/>
          </a:prstGeom>
        </p:spPr>
      </p:pic>
      <p:pic>
        <p:nvPicPr>
          <p:cNvPr id="27" name="Picture 26" descr="Schisto cerc.tiff">
            <a:extLst>
              <a:ext uri="{FF2B5EF4-FFF2-40B4-BE49-F238E27FC236}">
                <a16:creationId xmlns:a16="http://schemas.microsoft.com/office/drawing/2014/main" id="{B9EB4957-2247-734F-85C9-F0514605449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2929" y="3439802"/>
            <a:ext cx="545896" cy="421347"/>
          </a:xfrm>
          <a:prstGeom prst="rect">
            <a:avLst/>
          </a:prstGeom>
        </p:spPr>
      </p:pic>
      <p:pic>
        <p:nvPicPr>
          <p:cNvPr id="28" name="Picture 27" descr="Schisto cerc.tiff">
            <a:extLst>
              <a:ext uri="{FF2B5EF4-FFF2-40B4-BE49-F238E27FC236}">
                <a16:creationId xmlns:a16="http://schemas.microsoft.com/office/drawing/2014/main" id="{6C2DBFB1-DF5C-4740-8A6E-2FFD446B9C4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268" y="3925251"/>
            <a:ext cx="545896" cy="421347"/>
          </a:xfrm>
          <a:prstGeom prst="rect">
            <a:avLst/>
          </a:prstGeom>
        </p:spPr>
      </p:pic>
      <p:pic>
        <p:nvPicPr>
          <p:cNvPr id="29" name="Picture 28" descr="Schisto cerc.tiff">
            <a:extLst>
              <a:ext uri="{FF2B5EF4-FFF2-40B4-BE49-F238E27FC236}">
                <a16:creationId xmlns:a16="http://schemas.microsoft.com/office/drawing/2014/main" id="{2FDB1473-C9E7-354A-9BE1-BB3941AD12C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320" y="3174551"/>
            <a:ext cx="545896" cy="421347"/>
          </a:xfrm>
          <a:prstGeom prst="rect">
            <a:avLst/>
          </a:prstGeom>
        </p:spPr>
      </p:pic>
      <p:pic>
        <p:nvPicPr>
          <p:cNvPr id="30" name="Picture 29" descr="Schisto cerc.tiff">
            <a:extLst>
              <a:ext uri="{FF2B5EF4-FFF2-40B4-BE49-F238E27FC236}">
                <a16:creationId xmlns:a16="http://schemas.microsoft.com/office/drawing/2014/main" id="{D8C3358D-AD39-AE4B-9749-CFC03247265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512" y="5554473"/>
            <a:ext cx="545896" cy="421347"/>
          </a:xfrm>
          <a:prstGeom prst="rect">
            <a:avLst/>
          </a:prstGeom>
        </p:spPr>
      </p:pic>
      <p:pic>
        <p:nvPicPr>
          <p:cNvPr id="31" name="Picture 30" descr="Schisto cerc.tiff">
            <a:extLst>
              <a:ext uri="{FF2B5EF4-FFF2-40B4-BE49-F238E27FC236}">
                <a16:creationId xmlns:a16="http://schemas.microsoft.com/office/drawing/2014/main" id="{F8891962-87F6-C44E-93B5-435446444AD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73" y="5373824"/>
            <a:ext cx="545896" cy="421347"/>
          </a:xfrm>
          <a:prstGeom prst="rect">
            <a:avLst/>
          </a:prstGeom>
        </p:spPr>
      </p:pic>
      <p:pic>
        <p:nvPicPr>
          <p:cNvPr id="32" name="Picture 31" descr="Schisto cerc.tiff">
            <a:extLst>
              <a:ext uri="{FF2B5EF4-FFF2-40B4-BE49-F238E27FC236}">
                <a16:creationId xmlns:a16="http://schemas.microsoft.com/office/drawing/2014/main" id="{579EA98E-7500-A84B-A631-49E3436DCE4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312" y="5859273"/>
            <a:ext cx="545896" cy="421347"/>
          </a:xfrm>
          <a:prstGeom prst="rect">
            <a:avLst/>
          </a:prstGeom>
        </p:spPr>
      </p:pic>
      <p:pic>
        <p:nvPicPr>
          <p:cNvPr id="33" name="Picture 32" descr="Schisto cerc.tiff">
            <a:extLst>
              <a:ext uri="{FF2B5EF4-FFF2-40B4-BE49-F238E27FC236}">
                <a16:creationId xmlns:a16="http://schemas.microsoft.com/office/drawing/2014/main" id="{482F8A9E-CCE4-9C45-8CC5-4BE655F988C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364" y="5108573"/>
            <a:ext cx="545896" cy="421347"/>
          </a:xfrm>
          <a:prstGeom prst="rect">
            <a:avLst/>
          </a:prstGeom>
        </p:spPr>
      </p:pic>
      <p:pic>
        <p:nvPicPr>
          <p:cNvPr id="50" name="Image 2" descr="Niger_cerc_genos_v3.pdf">
            <a:extLst>
              <a:ext uri="{FF2B5EF4-FFF2-40B4-BE49-F238E27FC236}">
                <a16:creationId xmlns:a16="http://schemas.microsoft.com/office/drawing/2014/main" id="{F05F2AD8-60EF-B94A-865E-AE7C720FBE9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918"/>
          <a:stretch/>
        </p:blipFill>
        <p:spPr>
          <a:xfrm>
            <a:off x="2758631" y="1138270"/>
            <a:ext cx="6451978" cy="397030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9186FD8-2BF1-0744-854F-8B87F03C350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644" b="97368" l="0" r="995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346" y="3958194"/>
            <a:ext cx="528354" cy="38840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3D5317B-E1D0-8941-AB9A-3BDEA40F0F1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644" b="97368" l="0" r="995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121" y="2531127"/>
            <a:ext cx="528354" cy="388404"/>
          </a:xfrm>
          <a:prstGeom prst="rect">
            <a:avLst/>
          </a:prstGeom>
        </p:spPr>
      </p:pic>
      <p:pic>
        <p:nvPicPr>
          <p:cNvPr id="54" name="Picture 12" descr="urine.jpg">
            <a:extLst>
              <a:ext uri="{FF2B5EF4-FFF2-40B4-BE49-F238E27FC236}">
                <a16:creationId xmlns:a16="http://schemas.microsoft.com/office/drawing/2014/main" id="{289D460A-0F64-AD41-BF08-1063DEE5FA2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522"/>
          <a:stretch/>
        </p:blipFill>
        <p:spPr bwMode="auto">
          <a:xfrm>
            <a:off x="5219263" y="1799547"/>
            <a:ext cx="579171" cy="41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73845B6-190F-9849-B518-50DF52579979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644" b="97368" l="0" r="995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9117" y="2255459"/>
            <a:ext cx="475624" cy="34964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A633B90-1177-554D-8129-95CFC406E5E4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37" b="99682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24268" y="1761291"/>
            <a:ext cx="163969" cy="475829"/>
          </a:xfrm>
          <a:prstGeom prst="rect">
            <a:avLst/>
          </a:prstGeom>
        </p:spPr>
      </p:pic>
      <p:pic>
        <p:nvPicPr>
          <p:cNvPr id="58" name="Picture 12" descr="urine.jpg">
            <a:extLst>
              <a:ext uri="{FF2B5EF4-FFF2-40B4-BE49-F238E27FC236}">
                <a16:creationId xmlns:a16="http://schemas.microsoft.com/office/drawing/2014/main" id="{B56BF23C-7DB0-474F-B4F8-3F3494C86E8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522"/>
          <a:stretch/>
        </p:blipFill>
        <p:spPr bwMode="auto">
          <a:xfrm>
            <a:off x="7720580" y="6071234"/>
            <a:ext cx="579171" cy="41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3DDA8D3-69B3-784E-BD95-86FDA89C918E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37" b="99682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25585" y="6032978"/>
            <a:ext cx="163969" cy="47582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09DACA6-A630-8D46-AD7A-444AC758BED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644" b="97368" l="0" r="995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169" y="5311984"/>
            <a:ext cx="528354" cy="3884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0B7A37C-E4AD-D243-AAE6-D9D85B3DF3C9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39" y="7343"/>
            <a:ext cx="877053" cy="56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4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1334A3-1D18-964A-95B3-7A47B242B160}"/>
              </a:ext>
            </a:extLst>
          </p:cNvPr>
          <p:cNvSpPr txBox="1"/>
          <p:nvPr/>
        </p:nvSpPr>
        <p:spPr>
          <a:xfrm>
            <a:off x="3469775" y="211309"/>
            <a:ext cx="2204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Conclusions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CCB7FB-BAEC-FA4D-9C2B-464EE95F5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83" y="1052257"/>
            <a:ext cx="8052010" cy="5401441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Detailed snail xenomonitoring studies can inform on schistosomiasis transmission (humans and animals).</a:t>
            </a:r>
          </a:p>
          <a:p>
            <a:r>
              <a:rPr lang="en-GB" sz="2400" dirty="0">
                <a:solidFill>
                  <a:schemeClr val="bg1"/>
                </a:solidFill>
              </a:rPr>
              <a:t>Need to understand which species are being transmitted in different geographical areas.</a:t>
            </a:r>
          </a:p>
          <a:p>
            <a:r>
              <a:rPr lang="en-GB" sz="2400" dirty="0">
                <a:solidFill>
                  <a:schemeClr val="bg1"/>
                </a:solidFill>
              </a:rPr>
              <a:t>Cercariae need to be molecularly identified so that assumptions are not made – particularly in relation to human schistosomiasis transmission. </a:t>
            </a:r>
          </a:p>
          <a:p>
            <a:r>
              <a:rPr lang="en-GB" sz="2400" dirty="0">
                <a:solidFill>
                  <a:schemeClr val="bg1"/>
                </a:solidFill>
              </a:rPr>
              <a:t>Species specific molecular markers are needed for pre-patent infection Xenomonitoring.</a:t>
            </a:r>
          </a:p>
          <a:p>
            <a:r>
              <a:rPr lang="en-GB" sz="2400" dirty="0">
                <a:solidFill>
                  <a:schemeClr val="bg1"/>
                </a:solidFill>
              </a:rPr>
              <a:t>These studies allow new transmission in foci to be identified; </a:t>
            </a:r>
          </a:p>
          <a:p>
            <a:pPr lvl="1"/>
            <a:r>
              <a:rPr lang="en-GB" sz="2000" i="1" dirty="0">
                <a:solidFill>
                  <a:schemeClr val="bg1"/>
                </a:solidFill>
              </a:rPr>
              <a:t>S. bovis </a:t>
            </a:r>
            <a:r>
              <a:rPr lang="en-GB" sz="2000" dirty="0">
                <a:solidFill>
                  <a:schemeClr val="bg1"/>
                </a:solidFill>
              </a:rPr>
              <a:t>in Zanzibar</a:t>
            </a:r>
          </a:p>
          <a:p>
            <a:pPr lvl="1"/>
            <a:r>
              <a:rPr lang="en-GB" sz="2000" i="1" dirty="0">
                <a:solidFill>
                  <a:schemeClr val="bg1"/>
                </a:solidFill>
              </a:rPr>
              <a:t>S. haematobium-bovis </a:t>
            </a:r>
            <a:r>
              <a:rPr lang="en-GB" sz="2000" dirty="0">
                <a:solidFill>
                  <a:schemeClr val="bg1"/>
                </a:solidFill>
              </a:rPr>
              <a:t>hybrids in Côte D’Ivoire </a:t>
            </a:r>
          </a:p>
          <a:p>
            <a:pPr lvl="1"/>
            <a:r>
              <a:rPr lang="en-GB" sz="2000" i="1" dirty="0">
                <a:solidFill>
                  <a:schemeClr val="bg1"/>
                </a:solidFill>
              </a:rPr>
              <a:t>S. kisumuensis </a:t>
            </a:r>
            <a:r>
              <a:rPr lang="en-GB" sz="2000" dirty="0">
                <a:solidFill>
                  <a:schemeClr val="bg1"/>
                </a:solidFill>
              </a:rPr>
              <a:t>in Tanzania</a:t>
            </a:r>
            <a:endParaRPr lang="en-US" sz="2000" i="1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pic>
        <p:nvPicPr>
          <p:cNvPr id="5" name="Picture 4" descr="Schisto cerc.tiff">
            <a:extLst>
              <a:ext uri="{FF2B5EF4-FFF2-40B4-BE49-F238E27FC236}">
                <a16:creationId xmlns:a16="http://schemas.microsoft.com/office/drawing/2014/main" id="{11C424A2-BE98-DC49-806C-5F073B0DCA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7293" y="344510"/>
            <a:ext cx="545896" cy="421347"/>
          </a:xfrm>
          <a:prstGeom prst="rect">
            <a:avLst/>
          </a:prstGeom>
        </p:spPr>
      </p:pic>
      <p:pic>
        <p:nvPicPr>
          <p:cNvPr id="6" name="Picture 5" descr="Schisto cerc.tiff">
            <a:extLst>
              <a:ext uri="{FF2B5EF4-FFF2-40B4-BE49-F238E27FC236}">
                <a16:creationId xmlns:a16="http://schemas.microsoft.com/office/drawing/2014/main" id="{5414A816-6725-BA4A-8267-48BF04E6B4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770" y="323034"/>
            <a:ext cx="545896" cy="421347"/>
          </a:xfrm>
          <a:prstGeom prst="rect">
            <a:avLst/>
          </a:prstGeom>
        </p:spPr>
      </p:pic>
      <p:pic>
        <p:nvPicPr>
          <p:cNvPr id="7" name="Picture 6" descr="Schisto cerc.tiff">
            <a:extLst>
              <a:ext uri="{FF2B5EF4-FFF2-40B4-BE49-F238E27FC236}">
                <a16:creationId xmlns:a16="http://schemas.microsoft.com/office/drawing/2014/main" id="{0146A431-F4D8-2F4C-A2B9-2C744B5DD6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7058" y="344510"/>
            <a:ext cx="545896" cy="421347"/>
          </a:xfrm>
          <a:prstGeom prst="rect">
            <a:avLst/>
          </a:prstGeom>
        </p:spPr>
      </p:pic>
      <p:pic>
        <p:nvPicPr>
          <p:cNvPr id="8" name="Picture 7" descr="Schisto cerc.tiff">
            <a:extLst>
              <a:ext uri="{FF2B5EF4-FFF2-40B4-BE49-F238E27FC236}">
                <a16:creationId xmlns:a16="http://schemas.microsoft.com/office/drawing/2014/main" id="{D36CA87C-22E1-1940-88FB-DFBB7822DF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48" y="323034"/>
            <a:ext cx="545896" cy="421347"/>
          </a:xfrm>
          <a:prstGeom prst="rect">
            <a:avLst/>
          </a:prstGeom>
        </p:spPr>
      </p:pic>
      <p:pic>
        <p:nvPicPr>
          <p:cNvPr id="9" name="Picture 8" descr="Schisto cerc.tiff">
            <a:extLst>
              <a:ext uri="{FF2B5EF4-FFF2-40B4-BE49-F238E27FC236}">
                <a16:creationId xmlns:a16="http://schemas.microsoft.com/office/drawing/2014/main" id="{ABC9ABA0-59DE-5C44-B9DC-CF62D3FEEA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72867" y="354414"/>
            <a:ext cx="545896" cy="421347"/>
          </a:xfrm>
          <a:prstGeom prst="rect">
            <a:avLst/>
          </a:prstGeom>
        </p:spPr>
      </p:pic>
      <p:pic>
        <p:nvPicPr>
          <p:cNvPr id="10" name="Picture 9" descr="Schisto cerc.tiff">
            <a:extLst>
              <a:ext uri="{FF2B5EF4-FFF2-40B4-BE49-F238E27FC236}">
                <a16:creationId xmlns:a16="http://schemas.microsoft.com/office/drawing/2014/main" id="{F9B6673B-98CB-0848-81B4-E33C008788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86344" y="332938"/>
            <a:ext cx="545896" cy="421347"/>
          </a:xfrm>
          <a:prstGeom prst="rect">
            <a:avLst/>
          </a:prstGeom>
        </p:spPr>
      </p:pic>
      <p:pic>
        <p:nvPicPr>
          <p:cNvPr id="11" name="Picture 10" descr="Schisto cerc.tiff">
            <a:extLst>
              <a:ext uri="{FF2B5EF4-FFF2-40B4-BE49-F238E27FC236}">
                <a16:creationId xmlns:a16="http://schemas.microsoft.com/office/drawing/2014/main" id="{CEABA3C1-BCDD-B448-A2B8-5C9FBF915D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72632" y="354414"/>
            <a:ext cx="545896" cy="421347"/>
          </a:xfrm>
          <a:prstGeom prst="rect">
            <a:avLst/>
          </a:prstGeom>
        </p:spPr>
      </p:pic>
      <p:pic>
        <p:nvPicPr>
          <p:cNvPr id="12" name="Picture 11" descr="Schisto cerc.tiff">
            <a:extLst>
              <a:ext uri="{FF2B5EF4-FFF2-40B4-BE49-F238E27FC236}">
                <a16:creationId xmlns:a16="http://schemas.microsoft.com/office/drawing/2014/main" id="{8CC0E1E0-0785-5E4C-98D4-D95E4C05F0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99822" y="332938"/>
            <a:ext cx="545896" cy="4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91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DF5B3F-731B-6747-8BF8-71A159EE62A4}"/>
              </a:ext>
            </a:extLst>
          </p:cNvPr>
          <p:cNvGrpSpPr>
            <a:grpSpLocks noChangeAspect="1"/>
          </p:cNvGrpSpPr>
          <p:nvPr/>
        </p:nvGrpSpPr>
        <p:grpSpPr>
          <a:xfrm>
            <a:off x="407832" y="419397"/>
            <a:ext cx="3098627" cy="5962171"/>
            <a:chOff x="868811" y="1826679"/>
            <a:chExt cx="2041037" cy="392722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4A14327-30F9-5C43-82BC-C90EF7DAAF86}"/>
                </a:ext>
              </a:extLst>
            </p:cNvPr>
            <p:cNvGrpSpPr/>
            <p:nvPr/>
          </p:nvGrpSpPr>
          <p:grpSpPr>
            <a:xfrm>
              <a:off x="868811" y="1826679"/>
              <a:ext cx="1675278" cy="3927227"/>
              <a:chOff x="983974" y="0"/>
              <a:chExt cx="5075588" cy="11898313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163DDA95-C20F-E94F-BBA8-3AF6CCC5AC2D}"/>
                  </a:ext>
                </a:extLst>
              </p:cNvPr>
              <p:cNvGrpSpPr/>
              <p:nvPr/>
            </p:nvGrpSpPr>
            <p:grpSpPr>
              <a:xfrm>
                <a:off x="1073832" y="0"/>
                <a:ext cx="4985730" cy="11898313"/>
                <a:chOff x="1073832" y="0"/>
                <a:chExt cx="4985730" cy="11898313"/>
              </a:xfrm>
            </p:grpSpPr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518B78B6-5108-CF47-BA0A-5D85B967A2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3832" y="0"/>
                  <a:ext cx="4985730" cy="11898313"/>
                </a:xfrm>
                <a:prstGeom prst="rect">
                  <a:avLst/>
                </a:prstGeom>
              </p:spPr>
            </p:pic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DA17E05D-AA33-E74C-988F-600F221CBF4D}"/>
                    </a:ext>
                  </a:extLst>
                </p:cNvPr>
                <p:cNvSpPr txBox="1"/>
                <p:nvPr/>
              </p:nvSpPr>
              <p:spPr>
                <a:xfrm>
                  <a:off x="5148468" y="9849679"/>
                  <a:ext cx="248478" cy="4378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GB" sz="339" dirty="0"/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FB09616E-1355-C04F-9C1D-55B9D787B280}"/>
                    </a:ext>
                  </a:extLst>
                </p:cNvPr>
                <p:cNvSpPr txBox="1"/>
                <p:nvPr/>
              </p:nvSpPr>
              <p:spPr>
                <a:xfrm>
                  <a:off x="4157869" y="11343860"/>
                  <a:ext cx="248478" cy="4378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GB" sz="339" dirty="0"/>
                </a:p>
              </p:txBody>
            </p:sp>
          </p:grp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84A1B63-4423-6F45-AC69-F3C85D5C8D9C}"/>
                  </a:ext>
                </a:extLst>
              </p:cNvPr>
              <p:cNvSpPr txBox="1"/>
              <p:nvPr/>
            </p:nvSpPr>
            <p:spPr>
              <a:xfrm>
                <a:off x="983974" y="5221355"/>
                <a:ext cx="716024" cy="4378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GB" sz="339" dirty="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7ABBB35-8AE2-9A4D-9BD7-F44F375D1C55}"/>
                  </a:ext>
                </a:extLst>
              </p:cNvPr>
              <p:cNvSpPr txBox="1"/>
              <p:nvPr/>
            </p:nvSpPr>
            <p:spPr>
              <a:xfrm>
                <a:off x="4555435" y="4852025"/>
                <a:ext cx="248478" cy="4378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GB" sz="339" dirty="0"/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746917B-C0C3-D44B-A396-555DBEC62F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70382" y="5234608"/>
                <a:ext cx="179310" cy="0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" name="Picture 11" descr="Hippo.tiff">
              <a:extLst>
                <a:ext uri="{FF2B5EF4-FFF2-40B4-BE49-F238E27FC236}">
                  <a16:creationId xmlns:a16="http://schemas.microsoft.com/office/drawing/2014/main" id="{FF9B1DDE-B987-3F41-88A2-51B9089C4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304498" y="2742349"/>
              <a:ext cx="211285" cy="14019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804E156-69EF-A145-BE3A-EB5F804E1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94" b="100000" l="866" r="950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5607" y="3655307"/>
              <a:ext cx="175272" cy="11988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E97E0E2-00E6-C84C-8500-8CA757CFD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37" b="99682" l="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104640" y="3474873"/>
              <a:ext cx="61238" cy="17770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2F0FAB7-EEE3-564E-A6B7-601F03E8C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644" b="97368" l="0" r="995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1330" y="3981368"/>
              <a:ext cx="182140" cy="13389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352277F-3029-2F4C-94DF-BFEF52B2F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644" b="97368" l="0" r="995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51356" y="3175597"/>
              <a:ext cx="182140" cy="13389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5A607C0-4396-FB46-87F9-E07F8AB8A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644" b="97368" l="0" r="995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7708" y="2202684"/>
              <a:ext cx="182140" cy="13389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7628880-05D8-2B4E-AF29-34133931B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94" b="100000" l="866" r="950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4082" y="2203915"/>
              <a:ext cx="175272" cy="11988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EDDC94E-C2F1-F943-A299-8BEA55E5A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37" b="99682" l="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569120" y="2175569"/>
              <a:ext cx="61238" cy="177709"/>
            </a:xfrm>
            <a:prstGeom prst="rect">
              <a:avLst/>
            </a:prstGeom>
          </p:spPr>
        </p:pic>
        <p:sp>
          <p:nvSpPr>
            <p:cNvPr id="20" name="Right Brace 19">
              <a:extLst>
                <a:ext uri="{FF2B5EF4-FFF2-40B4-BE49-F238E27FC236}">
                  <a16:creationId xmlns:a16="http://schemas.microsoft.com/office/drawing/2014/main" id="{5E29F2ED-6F91-D54C-ADA0-AED703B6DC7F}"/>
                </a:ext>
              </a:extLst>
            </p:cNvPr>
            <p:cNvSpPr/>
            <p:nvPr/>
          </p:nvSpPr>
          <p:spPr>
            <a:xfrm>
              <a:off x="2098897" y="3836525"/>
              <a:ext cx="79566" cy="422516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39" dirty="0"/>
            </a:p>
          </p:txBody>
        </p:sp>
        <p:sp>
          <p:nvSpPr>
            <p:cNvPr id="21" name="Right Brace 20">
              <a:extLst>
                <a:ext uri="{FF2B5EF4-FFF2-40B4-BE49-F238E27FC236}">
                  <a16:creationId xmlns:a16="http://schemas.microsoft.com/office/drawing/2014/main" id="{0CC0A271-C8A9-3D44-84DC-D51063836AEA}"/>
                </a:ext>
              </a:extLst>
            </p:cNvPr>
            <p:cNvSpPr/>
            <p:nvPr/>
          </p:nvSpPr>
          <p:spPr>
            <a:xfrm>
              <a:off x="2160638" y="2040991"/>
              <a:ext cx="97391" cy="585323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39" dirty="0"/>
            </a:p>
          </p:txBody>
        </p:sp>
        <p:sp>
          <p:nvSpPr>
            <p:cNvPr id="22" name="Right Brace 21">
              <a:extLst>
                <a:ext uri="{FF2B5EF4-FFF2-40B4-BE49-F238E27FC236}">
                  <a16:creationId xmlns:a16="http://schemas.microsoft.com/office/drawing/2014/main" id="{41FB95C7-5FE1-D241-BB4E-926CD12672E3}"/>
                </a:ext>
              </a:extLst>
            </p:cNvPr>
            <p:cNvSpPr/>
            <p:nvPr/>
          </p:nvSpPr>
          <p:spPr>
            <a:xfrm>
              <a:off x="2459670" y="3030618"/>
              <a:ext cx="72002" cy="426811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39" dirty="0"/>
            </a:p>
          </p:txBody>
        </p:sp>
        <p:sp>
          <p:nvSpPr>
            <p:cNvPr id="23" name="Right Brace 22">
              <a:extLst>
                <a:ext uri="{FF2B5EF4-FFF2-40B4-BE49-F238E27FC236}">
                  <a16:creationId xmlns:a16="http://schemas.microsoft.com/office/drawing/2014/main" id="{A5CCB5FC-D34B-9149-AED3-E799F2FBAD7D}"/>
                </a:ext>
              </a:extLst>
            </p:cNvPr>
            <p:cNvSpPr/>
            <p:nvPr/>
          </p:nvSpPr>
          <p:spPr>
            <a:xfrm>
              <a:off x="2230879" y="2703083"/>
              <a:ext cx="63470" cy="247639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39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3FF9B88-623A-9143-9E3A-091E6F752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94" b="100000" l="866" r="950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5511" y="4952362"/>
              <a:ext cx="175272" cy="11988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7B249EA-B09B-D843-985C-1A03F1BD8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37" b="99682" l="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266481" y="4774653"/>
              <a:ext cx="61238" cy="17770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9BD2626-C586-2840-90EF-7A2DB3C38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37" b="99682" l="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263543" y="5082822"/>
              <a:ext cx="61238" cy="17770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D2E055F-6A4F-CA47-B933-A40FB9E33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37" b="99682" l="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120848" y="5260060"/>
              <a:ext cx="61238" cy="177709"/>
            </a:xfrm>
            <a:prstGeom prst="rect">
              <a:avLst/>
            </a:prstGeom>
          </p:spPr>
        </p:pic>
        <p:sp>
          <p:nvSpPr>
            <p:cNvPr id="28" name="Right Brace 27">
              <a:extLst>
                <a:ext uri="{FF2B5EF4-FFF2-40B4-BE49-F238E27FC236}">
                  <a16:creationId xmlns:a16="http://schemas.microsoft.com/office/drawing/2014/main" id="{D5BE0EBD-9254-194E-90C1-37C9482C5BBA}"/>
                </a:ext>
              </a:extLst>
            </p:cNvPr>
            <p:cNvSpPr/>
            <p:nvPr/>
          </p:nvSpPr>
          <p:spPr>
            <a:xfrm>
              <a:off x="2232834" y="4319056"/>
              <a:ext cx="79566" cy="422516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39" dirty="0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F17DDF2-95C1-A64C-AD90-8E314835F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644" b="97368" l="0" r="995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1049" y="4458153"/>
              <a:ext cx="182140" cy="133895"/>
            </a:xfrm>
            <a:prstGeom prst="rect">
              <a:avLst/>
            </a:prstGeom>
          </p:spPr>
        </p:pic>
        <p:sp>
          <p:nvSpPr>
            <p:cNvPr id="30" name="Right Brace 29">
              <a:extLst>
                <a:ext uri="{FF2B5EF4-FFF2-40B4-BE49-F238E27FC236}">
                  <a16:creationId xmlns:a16="http://schemas.microsoft.com/office/drawing/2014/main" id="{77581340-E19A-9547-AD28-3828B0E96740}"/>
                </a:ext>
              </a:extLst>
            </p:cNvPr>
            <p:cNvSpPr/>
            <p:nvPr/>
          </p:nvSpPr>
          <p:spPr>
            <a:xfrm>
              <a:off x="2160638" y="5470195"/>
              <a:ext cx="61231" cy="260360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39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409CEA9-A8D9-DD4A-BE70-A6093B175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644" b="97368" l="0" r="995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33711" y="5521291"/>
              <a:ext cx="182140" cy="133895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7A42251-E7BF-484C-B1C5-7EDFA7D55725}"/>
              </a:ext>
            </a:extLst>
          </p:cNvPr>
          <p:cNvSpPr txBox="1"/>
          <p:nvPr/>
        </p:nvSpPr>
        <p:spPr>
          <a:xfrm>
            <a:off x="2780878" y="926461"/>
            <a:ext cx="2297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Asia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2C4654E-A546-6F40-B257-D44B3929AB8A}"/>
              </a:ext>
            </a:extLst>
          </p:cNvPr>
          <p:cNvSpPr txBox="1"/>
          <p:nvPr/>
        </p:nvSpPr>
        <p:spPr>
          <a:xfrm>
            <a:off x="2673638" y="3022740"/>
            <a:ext cx="2511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Africa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067EE4-6433-B643-9240-4BF9E15C24A3}"/>
              </a:ext>
            </a:extLst>
          </p:cNvPr>
          <p:cNvSpPr txBox="1"/>
          <p:nvPr/>
        </p:nvSpPr>
        <p:spPr>
          <a:xfrm>
            <a:off x="2092760" y="2196142"/>
            <a:ext cx="3673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Asia</a:t>
            </a:r>
          </a:p>
          <a:p>
            <a:pPr algn="ctr"/>
            <a:r>
              <a:rPr lang="en-GB" sz="1400" b="1" dirty="0"/>
              <a:t>India </a:t>
            </a:r>
          </a:p>
          <a:p>
            <a:pPr algn="ctr"/>
            <a:r>
              <a:rPr lang="en-GB" sz="1400" b="1" dirty="0"/>
              <a:t>E. Europe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595BFD5-7564-FC42-B27C-7EB4045DCD35}"/>
              </a:ext>
            </a:extLst>
          </p:cNvPr>
          <p:cNvSpPr txBox="1"/>
          <p:nvPr/>
        </p:nvSpPr>
        <p:spPr>
          <a:xfrm>
            <a:off x="2780878" y="3398516"/>
            <a:ext cx="2297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India </a:t>
            </a:r>
          </a:p>
          <a:p>
            <a:pPr algn="ctr"/>
            <a:r>
              <a:rPr lang="en-GB" sz="1400" b="1" dirty="0"/>
              <a:t>+</a:t>
            </a:r>
          </a:p>
          <a:p>
            <a:pPr algn="ctr"/>
            <a:r>
              <a:rPr lang="en-GB" sz="1400" b="1" dirty="0"/>
              <a:t>Asia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81AD6EC-4C77-4C43-9DCD-2CC5421B1192}"/>
              </a:ext>
            </a:extLst>
          </p:cNvPr>
          <p:cNvSpPr txBox="1"/>
          <p:nvPr/>
        </p:nvSpPr>
        <p:spPr>
          <a:xfrm>
            <a:off x="2224525" y="4902617"/>
            <a:ext cx="3409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Africa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FE90EEA-D29A-724D-BD40-69EEC13C6ACC}"/>
              </a:ext>
            </a:extLst>
          </p:cNvPr>
          <p:cNvSpPr txBox="1"/>
          <p:nvPr/>
        </p:nvSpPr>
        <p:spPr>
          <a:xfrm>
            <a:off x="2673637" y="1745034"/>
            <a:ext cx="2511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Africa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9DC6D5-E678-984A-9846-449DBD40301A}"/>
              </a:ext>
            </a:extLst>
          </p:cNvPr>
          <p:cNvSpPr/>
          <p:nvPr/>
        </p:nvSpPr>
        <p:spPr>
          <a:xfrm>
            <a:off x="603436" y="3398516"/>
            <a:ext cx="3696511" cy="738664"/>
          </a:xfrm>
          <a:prstGeom prst="rect">
            <a:avLst/>
          </a:prstGeom>
          <a:gradFill>
            <a:gsLst>
              <a:gs pos="100000">
                <a:schemeClr val="bg1">
                  <a:lumMod val="75000"/>
                  <a:alpha val="6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3445601-636D-444F-B116-9F623A1AD6C0}"/>
              </a:ext>
            </a:extLst>
          </p:cNvPr>
          <p:cNvSpPr/>
          <p:nvPr/>
        </p:nvSpPr>
        <p:spPr>
          <a:xfrm>
            <a:off x="337525" y="399460"/>
            <a:ext cx="3962422" cy="1287573"/>
          </a:xfrm>
          <a:prstGeom prst="rect">
            <a:avLst/>
          </a:prstGeom>
          <a:gradFill>
            <a:gsLst>
              <a:gs pos="100000">
                <a:schemeClr val="bg1">
                  <a:lumMod val="75000"/>
                  <a:alpha val="6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2AE8A8C-E8FC-8149-86BF-67BAEE6C3ACB}"/>
              </a:ext>
            </a:extLst>
          </p:cNvPr>
          <p:cNvSpPr/>
          <p:nvPr/>
        </p:nvSpPr>
        <p:spPr>
          <a:xfrm>
            <a:off x="337525" y="2204714"/>
            <a:ext cx="3962422" cy="708995"/>
          </a:xfrm>
          <a:prstGeom prst="rect">
            <a:avLst/>
          </a:prstGeom>
          <a:gradFill>
            <a:gsLst>
              <a:gs pos="100000">
                <a:schemeClr val="bg1">
                  <a:lumMod val="75000"/>
                  <a:alpha val="6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2" name="Picture 23" descr="Biomphalaria_glabrata">
            <a:extLst>
              <a:ext uri="{FF2B5EF4-FFF2-40B4-BE49-F238E27FC236}">
                <a16:creationId xmlns:a16="http://schemas.microsoft.com/office/drawing/2014/main" id="{8CC72F13-C707-8246-980E-2B661AE58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00" b="96000" l="3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8572" y="3006986"/>
            <a:ext cx="484953" cy="32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Image 2" descr="IMG_3693_BK23a.JPG">
            <a:extLst>
              <a:ext uri="{FF2B5EF4-FFF2-40B4-BE49-F238E27FC236}">
                <a16:creationId xmlns:a16="http://schemas.microsoft.com/office/drawing/2014/main" id="{3B99B58B-6DFE-D843-AF2B-2537FF1D4E2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113" b="98776" l="9978" r="89911">
                        <a14:foregroundMark x1="34755" y1="33927" x2="33939" y2="33927"/>
                        <a14:foregroundMark x1="31491" y1="37041" x2="32307" y2="35484"/>
                        <a14:foregroundMark x1="30230" y1="39210" x2="32085" y2="34594"/>
                        <a14:foregroundMark x1="34755" y1="31479" x2="36424" y2="29922"/>
                        <a14:foregroundMark x1="39726" y1="15128" x2="39726" y2="15128"/>
                        <a14:backgroundMark x1="53709" y1="92603" x2="77967" y2="47219"/>
                        <a14:backgroundMark x1="28412" y1="39210" x2="31677" y2="32425"/>
                        <a14:backgroundMark x1="53487" y1="93493" x2="53079" y2="94772"/>
                        <a14:backgroundMark x1="66452" y1="90927" x2="87918" y2="70463"/>
                        <a14:backgroundMark x1="71465" y1="7336" x2="62853" y2="6178"/>
                        <a14:backgroundMark x1="27892" y1="7336" x2="35733" y2="7336"/>
                        <a14:backgroundMark x1="40617" y1="95367" x2="44087" y2="98069"/>
                        <a14:backgroundMark x1="51542" y1="95946" x2="54756" y2="93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9920" y="5596660"/>
            <a:ext cx="741702" cy="494468"/>
          </a:xfrm>
          <a:prstGeom prst="rect">
            <a:avLst/>
          </a:prstGeom>
        </p:spPr>
      </p:pic>
      <p:pic>
        <p:nvPicPr>
          <p:cNvPr id="55" name="Image 3" descr="IMG_3616_DK36a.JPG">
            <a:extLst>
              <a:ext uri="{FF2B5EF4-FFF2-40B4-BE49-F238E27FC236}">
                <a16:creationId xmlns:a16="http://schemas.microsoft.com/office/drawing/2014/main" id="{1EAF463D-145C-7947-9ACB-1EB9A4EE24EC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90" b="93357" l="9993" r="89973">
                        <a14:foregroundMark x1="57395" y1="21379" x2="59260" y2="24426"/>
                        <a14:foregroundMark x1="59827" y1="25025" x2="58328" y2="23876"/>
                        <a14:backgroundMark x1="18414" y1="59579" x2="18414" y2="743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750" y="4181678"/>
            <a:ext cx="867704" cy="578469"/>
          </a:xfrm>
          <a:prstGeom prst="rect">
            <a:avLst/>
          </a:prstGeom>
        </p:spPr>
      </p:pic>
      <p:pic>
        <p:nvPicPr>
          <p:cNvPr id="56" name="Image 6" descr="IMG_3456_LA8a.JPG">
            <a:extLst>
              <a:ext uri="{FF2B5EF4-FFF2-40B4-BE49-F238E27FC236}">
                <a16:creationId xmlns:a16="http://schemas.microsoft.com/office/drawing/2014/main" id="{0F610EE4-0DE0-CF43-AA4A-99AA7E1E2BD7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90" b="95554" l="9993" r="89973">
                        <a14:foregroundMark x1="45736" y1="74426" x2="45736" y2="74426"/>
                        <a14:foregroundMark x1="46103" y1="84715" x2="46103" y2="84715"/>
                        <a14:foregroundMark x1="41106" y1="60839" x2="47768" y2="86963"/>
                        <a14:foregroundMark x1="38141" y1="70579" x2="38341" y2="74176"/>
                        <a14:foregroundMark x1="52232" y1="78621" x2="57395" y2="61688"/>
                        <a14:foregroundMark x1="57761" y1="59740" x2="57761" y2="61089"/>
                        <a14:foregroundMark x1="56496" y1="43906" x2="55929" y2="36963"/>
                        <a14:foregroundMark x1="43138" y1="87762" x2="40540" y2="83616"/>
                        <a14:foregroundMark x1="38874" y1="81119" x2="38874" y2="80020"/>
                        <a14:foregroundMark x1="37408" y1="66683" x2="37775" y2="71129"/>
                        <a14:foregroundMark x1="52598" y1="14735" x2="50366" y2="12488"/>
                        <a14:backgroundMark x1="42771" y1="13886" x2="46103" y2="10539"/>
                        <a14:backgroundMark x1="54830" y1="12488" x2="61659" y2="38062"/>
                        <a14:backgroundMark x1="64091" y1="23626" x2="62791" y2="7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877" y="4728176"/>
            <a:ext cx="1157934" cy="771956"/>
          </a:xfrm>
          <a:prstGeom prst="rect">
            <a:avLst/>
          </a:prstGeom>
        </p:spPr>
      </p:pic>
      <p:pic>
        <p:nvPicPr>
          <p:cNvPr id="57" name="Picture 23" descr="Biomphalaria_glabrata">
            <a:extLst>
              <a:ext uri="{FF2B5EF4-FFF2-40B4-BE49-F238E27FC236}">
                <a16:creationId xmlns:a16="http://schemas.microsoft.com/office/drawing/2014/main" id="{B0637944-4CAC-1B49-A177-3214DAC4C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00" b="96000" l="3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125" y="1773247"/>
            <a:ext cx="484953" cy="32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 descr="truncatus.tiff">
            <a:extLst>
              <a:ext uri="{FF2B5EF4-FFF2-40B4-BE49-F238E27FC236}">
                <a16:creationId xmlns:a16="http://schemas.microsoft.com/office/drawing/2014/main" id="{56DF00E3-8F00-DD4F-83C1-A575FBE1AC1E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982" y="1723061"/>
            <a:ext cx="352656" cy="4370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3757C0-587C-5C44-9280-1DCAA9F46800}"/>
              </a:ext>
            </a:extLst>
          </p:cNvPr>
          <p:cNvSpPr txBox="1"/>
          <p:nvPr/>
        </p:nvSpPr>
        <p:spPr>
          <a:xfrm>
            <a:off x="5041510" y="176038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35927CF-DF2B-7340-B4BE-87C246E47CA3}"/>
              </a:ext>
            </a:extLst>
          </p:cNvPr>
          <p:cNvSpPr txBox="1"/>
          <p:nvPr/>
        </p:nvSpPr>
        <p:spPr>
          <a:xfrm>
            <a:off x="4861016" y="3016845"/>
            <a:ext cx="1548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Biomphalaria spp.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A1F0CE3-4388-8A45-8BA5-B010300FBFA3}"/>
              </a:ext>
            </a:extLst>
          </p:cNvPr>
          <p:cNvSpPr txBox="1"/>
          <p:nvPr/>
        </p:nvSpPr>
        <p:spPr>
          <a:xfrm>
            <a:off x="4860025" y="4497803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Bulinus spp. </a:t>
            </a:r>
          </a:p>
        </p:txBody>
      </p:sp>
      <p:pic>
        <p:nvPicPr>
          <p:cNvPr id="69" name="Picture 12" descr="urine.jpg">
            <a:extLst>
              <a:ext uri="{FF2B5EF4-FFF2-40B4-BE49-F238E27FC236}">
                <a16:creationId xmlns:a16="http://schemas.microsoft.com/office/drawing/2014/main" id="{68F87DDA-7FCA-0442-A6DF-BD4F856A7C50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522"/>
          <a:stretch/>
        </p:blipFill>
        <p:spPr bwMode="auto">
          <a:xfrm>
            <a:off x="2710652" y="5395859"/>
            <a:ext cx="322552" cy="23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71" descr="Hep.splen.closeup.jpg">
            <a:extLst>
              <a:ext uri="{FF2B5EF4-FFF2-40B4-BE49-F238E27FC236}">
                <a16:creationId xmlns:a16="http://schemas.microsoft.com/office/drawing/2014/main" id="{BFC08E1A-D90E-6A40-9066-72501DDBCEBD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8240" y="2954586"/>
            <a:ext cx="159448" cy="235794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C645C772-F8ED-054C-B916-EB36A314B1F1}"/>
              </a:ext>
            </a:extLst>
          </p:cNvPr>
          <p:cNvSpPr/>
          <p:nvPr/>
        </p:nvSpPr>
        <p:spPr>
          <a:xfrm>
            <a:off x="1481177" y="2942363"/>
            <a:ext cx="743348" cy="210687"/>
          </a:xfrm>
          <a:prstGeom prst="rect">
            <a:avLst/>
          </a:prstGeom>
          <a:solidFill>
            <a:schemeClr val="accent2">
              <a:alpha val="24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7D1B3B4-9734-9C4C-848B-24E651551EC1}"/>
              </a:ext>
            </a:extLst>
          </p:cNvPr>
          <p:cNvSpPr/>
          <p:nvPr/>
        </p:nvSpPr>
        <p:spPr>
          <a:xfrm>
            <a:off x="1481176" y="5395859"/>
            <a:ext cx="1029973" cy="210687"/>
          </a:xfrm>
          <a:prstGeom prst="rect">
            <a:avLst/>
          </a:prstGeom>
          <a:solidFill>
            <a:schemeClr val="accent2">
              <a:alpha val="24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6" name="Picture 1" descr="Sh egg.tiff">
            <a:extLst>
              <a:ext uri="{FF2B5EF4-FFF2-40B4-BE49-F238E27FC236}">
                <a16:creationId xmlns:a16="http://schemas.microsoft.com/office/drawing/2014/main" id="{369EFB83-DAA7-BF45-9B10-C9B1B6BBB70A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827" y="5294497"/>
            <a:ext cx="503365" cy="241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focused-manso-egg_57506_1">
            <a:extLst>
              <a:ext uri="{FF2B5EF4-FFF2-40B4-BE49-F238E27FC236}">
                <a16:creationId xmlns:a16="http://schemas.microsoft.com/office/drawing/2014/main" id="{CF7CE9A4-57FC-7B44-BF92-6E08E2972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53" y="3066972"/>
            <a:ext cx="504729" cy="25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>
            <a:extLst>
              <a:ext uri="{FF2B5EF4-FFF2-40B4-BE49-F238E27FC236}">
                <a16:creationId xmlns:a16="http://schemas.microsoft.com/office/drawing/2014/main" id="{D1874D48-7249-4443-8CDC-996026CB1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9936" y="493667"/>
            <a:ext cx="2908241" cy="218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9" name="Picture 78" descr="Schisto cerc.tiff">
            <a:extLst>
              <a:ext uri="{FF2B5EF4-FFF2-40B4-BE49-F238E27FC236}">
                <a16:creationId xmlns:a16="http://schemas.microsoft.com/office/drawing/2014/main" id="{D48AA3FF-7E5D-C74E-BB45-09CC13BCD512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961" y="3781403"/>
            <a:ext cx="845852" cy="652866"/>
          </a:xfrm>
          <a:prstGeom prst="rect">
            <a:avLst/>
          </a:prstGeom>
        </p:spPr>
      </p:pic>
      <p:pic>
        <p:nvPicPr>
          <p:cNvPr id="80" name="Picture 79" descr="Schisto cerc.tiff">
            <a:extLst>
              <a:ext uri="{FF2B5EF4-FFF2-40B4-BE49-F238E27FC236}">
                <a16:creationId xmlns:a16="http://schemas.microsoft.com/office/drawing/2014/main" id="{EC9E22F1-44E5-0541-BB74-BE48196017D6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334" y="3017394"/>
            <a:ext cx="723157" cy="558165"/>
          </a:xfrm>
          <a:prstGeom prst="rect">
            <a:avLst/>
          </a:prstGeom>
        </p:spPr>
      </p:pic>
      <p:pic>
        <p:nvPicPr>
          <p:cNvPr id="81" name="Picture 80" descr="Schisto cerc.tiff">
            <a:extLst>
              <a:ext uri="{FF2B5EF4-FFF2-40B4-BE49-F238E27FC236}">
                <a16:creationId xmlns:a16="http://schemas.microsoft.com/office/drawing/2014/main" id="{41E8DB33-ADC4-F140-A2BA-9B3FC1CEDA5E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334" y="4397574"/>
            <a:ext cx="807939" cy="623603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28882F24-29AD-C94A-A9FA-ECD7A006B8EE}"/>
              </a:ext>
            </a:extLst>
          </p:cNvPr>
          <p:cNvSpPr txBox="1"/>
          <p:nvPr/>
        </p:nvSpPr>
        <p:spPr>
          <a:xfrm>
            <a:off x="7772228" y="3470671"/>
            <a:ext cx="465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C502F51-4A3D-CC4B-A4DA-D39F71A5C900}"/>
              </a:ext>
            </a:extLst>
          </p:cNvPr>
          <p:cNvSpPr txBox="1"/>
          <p:nvPr/>
        </p:nvSpPr>
        <p:spPr>
          <a:xfrm>
            <a:off x="5311980" y="5210394"/>
            <a:ext cx="3491954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Due to the focus on human schistosomiasis snails are often assumed to be shedding human schistosomes  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D101364-4DDE-404D-856A-C4D70E7CB911}"/>
              </a:ext>
            </a:extLst>
          </p:cNvPr>
          <p:cNvGrpSpPr>
            <a:grpSpLocks noChangeAspect="1"/>
          </p:cNvGrpSpPr>
          <p:nvPr/>
        </p:nvGrpSpPr>
        <p:grpSpPr>
          <a:xfrm>
            <a:off x="7618651" y="3478831"/>
            <a:ext cx="772861" cy="795771"/>
            <a:chOff x="7267834" y="3368155"/>
            <a:chExt cx="1364201" cy="1404639"/>
          </a:xfrm>
        </p:grpSpPr>
        <p:pic>
          <p:nvPicPr>
            <p:cNvPr id="71" name="Picture 70" descr="Free DNA.tiff">
              <a:extLst>
                <a:ext uri="{FF2B5EF4-FFF2-40B4-BE49-F238E27FC236}">
                  <a16:creationId xmlns:a16="http://schemas.microsoft.com/office/drawing/2014/main" id="{7CEEA9F6-4225-E549-B882-A5120DACEA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761515">
              <a:off x="7267834" y="3538253"/>
              <a:ext cx="767844" cy="699685"/>
            </a:xfrm>
            <a:prstGeom prst="rect">
              <a:avLst/>
            </a:prstGeom>
          </p:spPr>
        </p:pic>
        <p:pic>
          <p:nvPicPr>
            <p:cNvPr id="73" name="Picture 72" descr="Free DNA.tiff">
              <a:extLst>
                <a:ext uri="{FF2B5EF4-FFF2-40B4-BE49-F238E27FC236}">
                  <a16:creationId xmlns:a16="http://schemas.microsoft.com/office/drawing/2014/main" id="{25BC45EE-B803-CA4B-B9B4-9D5671556C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2691572">
              <a:off x="7726747" y="4073109"/>
              <a:ext cx="767844" cy="699685"/>
            </a:xfrm>
            <a:prstGeom prst="rect">
              <a:avLst/>
            </a:prstGeom>
          </p:spPr>
        </p:pic>
        <p:pic>
          <p:nvPicPr>
            <p:cNvPr id="74" name="Picture 73" descr="Free DNA.tiff">
              <a:extLst>
                <a:ext uri="{FF2B5EF4-FFF2-40B4-BE49-F238E27FC236}">
                  <a16:creationId xmlns:a16="http://schemas.microsoft.com/office/drawing/2014/main" id="{66313585-30CD-864F-9B19-D815F17CD7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7706994">
              <a:off x="7898271" y="3402234"/>
              <a:ext cx="767844" cy="699685"/>
            </a:xfrm>
            <a:prstGeom prst="rect">
              <a:avLst/>
            </a:prstGeom>
          </p:spPr>
        </p:pic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33D5E08C-65D3-5244-804B-B37727D302B6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3644" b="97368" l="0" r="995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53" y="6518049"/>
            <a:ext cx="368652" cy="2710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50C82B-00AE-C546-84DA-4EA89571F70E}"/>
              </a:ext>
            </a:extLst>
          </p:cNvPr>
          <p:cNvSpPr txBox="1"/>
          <p:nvPr/>
        </p:nvSpPr>
        <p:spPr>
          <a:xfrm>
            <a:off x="481505" y="6485911"/>
            <a:ext cx="1020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= Bovids </a:t>
            </a:r>
          </a:p>
        </p:txBody>
      </p:sp>
    </p:spTree>
    <p:extLst>
      <p:ext uri="{BB962C8B-B14F-4D97-AF65-F5344CB8AC3E}">
        <p14:creationId xmlns:p14="http://schemas.microsoft.com/office/powerpoint/2010/main" val="350486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9" grpId="0"/>
      <p:bldP spid="40" grpId="0"/>
      <p:bldP spid="48" grpId="0"/>
      <p:bldP spid="4" grpId="0" animBg="1"/>
      <p:bldP spid="50" grpId="0" animBg="1"/>
      <p:bldP spid="51" grpId="0" animBg="1"/>
      <p:bldP spid="5" grpId="0"/>
      <p:bldP spid="41" grpId="0"/>
      <p:bldP spid="68" grpId="0"/>
      <p:bldP spid="43" grpId="0" animBg="1"/>
      <p:bldP spid="75" grpId="0" animBg="1"/>
      <p:bldP spid="82" grpId="0"/>
      <p:bldP spid="4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1334A3-1D18-964A-95B3-7A47B242B160}"/>
              </a:ext>
            </a:extLst>
          </p:cNvPr>
          <p:cNvSpPr txBox="1"/>
          <p:nvPr/>
        </p:nvSpPr>
        <p:spPr>
          <a:xfrm>
            <a:off x="3469775" y="211309"/>
            <a:ext cx="2204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Conclusions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CCB7FB-BAEC-FA4D-9C2B-464EE95F5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83" y="1052257"/>
            <a:ext cx="8052010" cy="5401441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bg1">
                    <a:lumMod val="75000"/>
                  </a:schemeClr>
                </a:solidFill>
              </a:rPr>
              <a:t>Detailed snail xenomonitoring studies can inform on schistosomiasis transmission (humans and animals).</a:t>
            </a:r>
          </a:p>
          <a:p>
            <a:r>
              <a:rPr lang="en-GB" sz="2400" dirty="0">
                <a:solidFill>
                  <a:srgbClr val="000000"/>
                </a:solidFill>
              </a:rPr>
              <a:t>Need to understand which species are being transmitted in different geographical areas.</a:t>
            </a:r>
          </a:p>
          <a:p>
            <a:r>
              <a:rPr lang="en-GB" sz="2400" dirty="0">
                <a:solidFill>
                  <a:schemeClr val="bg1"/>
                </a:solidFill>
              </a:rPr>
              <a:t>Cercariae need to be molecularly identified so that assumptions are not made – particularly in relation to human schistosomiasis transmission. </a:t>
            </a:r>
          </a:p>
          <a:p>
            <a:r>
              <a:rPr lang="en-GB" sz="2400" dirty="0">
                <a:solidFill>
                  <a:schemeClr val="bg1"/>
                </a:solidFill>
              </a:rPr>
              <a:t>Species specific molecular markers are needed for pre-patent infection Xenomonitoring.</a:t>
            </a:r>
          </a:p>
          <a:p>
            <a:r>
              <a:rPr lang="en-GB" sz="2400" dirty="0">
                <a:solidFill>
                  <a:schemeClr val="bg1"/>
                </a:solidFill>
              </a:rPr>
              <a:t>These studies allow new transmission in foci to be identified; </a:t>
            </a:r>
          </a:p>
          <a:p>
            <a:pPr lvl="1"/>
            <a:r>
              <a:rPr lang="en-GB" sz="2000" i="1" dirty="0">
                <a:solidFill>
                  <a:schemeClr val="bg1"/>
                </a:solidFill>
              </a:rPr>
              <a:t>S. bovis </a:t>
            </a:r>
            <a:r>
              <a:rPr lang="en-GB" sz="2000" dirty="0">
                <a:solidFill>
                  <a:schemeClr val="bg1"/>
                </a:solidFill>
              </a:rPr>
              <a:t>in Zanzibar</a:t>
            </a:r>
          </a:p>
          <a:p>
            <a:pPr lvl="1"/>
            <a:r>
              <a:rPr lang="en-GB" sz="2000" i="1" dirty="0">
                <a:solidFill>
                  <a:schemeClr val="bg1"/>
                </a:solidFill>
              </a:rPr>
              <a:t>S. haematobium-bovis </a:t>
            </a:r>
            <a:r>
              <a:rPr lang="en-GB" sz="2000" dirty="0">
                <a:solidFill>
                  <a:schemeClr val="bg1"/>
                </a:solidFill>
              </a:rPr>
              <a:t>hybrids in Côte D’Ivoire </a:t>
            </a:r>
          </a:p>
          <a:p>
            <a:pPr lvl="1"/>
            <a:r>
              <a:rPr lang="en-GB" sz="2000" i="1" dirty="0">
                <a:solidFill>
                  <a:schemeClr val="bg1"/>
                </a:solidFill>
              </a:rPr>
              <a:t>S. kisumuensis </a:t>
            </a:r>
            <a:r>
              <a:rPr lang="en-GB" sz="2000" dirty="0">
                <a:solidFill>
                  <a:schemeClr val="bg1"/>
                </a:solidFill>
              </a:rPr>
              <a:t>in Tanzania</a:t>
            </a:r>
            <a:endParaRPr lang="en-US" sz="2000" i="1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pic>
        <p:nvPicPr>
          <p:cNvPr id="5" name="Picture 4" descr="Schisto cerc.tiff">
            <a:extLst>
              <a:ext uri="{FF2B5EF4-FFF2-40B4-BE49-F238E27FC236}">
                <a16:creationId xmlns:a16="http://schemas.microsoft.com/office/drawing/2014/main" id="{11C424A2-BE98-DC49-806C-5F073B0DCA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7293" y="344510"/>
            <a:ext cx="545896" cy="421347"/>
          </a:xfrm>
          <a:prstGeom prst="rect">
            <a:avLst/>
          </a:prstGeom>
        </p:spPr>
      </p:pic>
      <p:pic>
        <p:nvPicPr>
          <p:cNvPr id="6" name="Picture 5" descr="Schisto cerc.tiff">
            <a:extLst>
              <a:ext uri="{FF2B5EF4-FFF2-40B4-BE49-F238E27FC236}">
                <a16:creationId xmlns:a16="http://schemas.microsoft.com/office/drawing/2014/main" id="{5414A816-6725-BA4A-8267-48BF04E6B4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770" y="323034"/>
            <a:ext cx="545896" cy="421347"/>
          </a:xfrm>
          <a:prstGeom prst="rect">
            <a:avLst/>
          </a:prstGeom>
        </p:spPr>
      </p:pic>
      <p:pic>
        <p:nvPicPr>
          <p:cNvPr id="7" name="Picture 6" descr="Schisto cerc.tiff">
            <a:extLst>
              <a:ext uri="{FF2B5EF4-FFF2-40B4-BE49-F238E27FC236}">
                <a16:creationId xmlns:a16="http://schemas.microsoft.com/office/drawing/2014/main" id="{0146A431-F4D8-2F4C-A2B9-2C744B5DD6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7058" y="344510"/>
            <a:ext cx="545896" cy="421347"/>
          </a:xfrm>
          <a:prstGeom prst="rect">
            <a:avLst/>
          </a:prstGeom>
        </p:spPr>
      </p:pic>
      <p:pic>
        <p:nvPicPr>
          <p:cNvPr id="8" name="Picture 7" descr="Schisto cerc.tiff">
            <a:extLst>
              <a:ext uri="{FF2B5EF4-FFF2-40B4-BE49-F238E27FC236}">
                <a16:creationId xmlns:a16="http://schemas.microsoft.com/office/drawing/2014/main" id="{D36CA87C-22E1-1940-88FB-DFBB7822DF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48" y="323034"/>
            <a:ext cx="545896" cy="421347"/>
          </a:xfrm>
          <a:prstGeom prst="rect">
            <a:avLst/>
          </a:prstGeom>
        </p:spPr>
      </p:pic>
      <p:pic>
        <p:nvPicPr>
          <p:cNvPr id="9" name="Picture 8" descr="Schisto cerc.tiff">
            <a:extLst>
              <a:ext uri="{FF2B5EF4-FFF2-40B4-BE49-F238E27FC236}">
                <a16:creationId xmlns:a16="http://schemas.microsoft.com/office/drawing/2014/main" id="{ABC9ABA0-59DE-5C44-B9DC-CF62D3FEEA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72867" y="354414"/>
            <a:ext cx="545896" cy="421347"/>
          </a:xfrm>
          <a:prstGeom prst="rect">
            <a:avLst/>
          </a:prstGeom>
        </p:spPr>
      </p:pic>
      <p:pic>
        <p:nvPicPr>
          <p:cNvPr id="10" name="Picture 9" descr="Schisto cerc.tiff">
            <a:extLst>
              <a:ext uri="{FF2B5EF4-FFF2-40B4-BE49-F238E27FC236}">
                <a16:creationId xmlns:a16="http://schemas.microsoft.com/office/drawing/2014/main" id="{F9B6673B-98CB-0848-81B4-E33C008788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86344" y="332938"/>
            <a:ext cx="545896" cy="421347"/>
          </a:xfrm>
          <a:prstGeom prst="rect">
            <a:avLst/>
          </a:prstGeom>
        </p:spPr>
      </p:pic>
      <p:pic>
        <p:nvPicPr>
          <p:cNvPr id="11" name="Picture 10" descr="Schisto cerc.tiff">
            <a:extLst>
              <a:ext uri="{FF2B5EF4-FFF2-40B4-BE49-F238E27FC236}">
                <a16:creationId xmlns:a16="http://schemas.microsoft.com/office/drawing/2014/main" id="{CEABA3C1-BCDD-B448-A2B8-5C9FBF915D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72632" y="354414"/>
            <a:ext cx="545896" cy="421347"/>
          </a:xfrm>
          <a:prstGeom prst="rect">
            <a:avLst/>
          </a:prstGeom>
        </p:spPr>
      </p:pic>
      <p:pic>
        <p:nvPicPr>
          <p:cNvPr id="12" name="Picture 11" descr="Schisto cerc.tiff">
            <a:extLst>
              <a:ext uri="{FF2B5EF4-FFF2-40B4-BE49-F238E27FC236}">
                <a16:creationId xmlns:a16="http://schemas.microsoft.com/office/drawing/2014/main" id="{8CC0E1E0-0785-5E4C-98D4-D95E4C05F0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99822" y="332938"/>
            <a:ext cx="545896" cy="4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138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1334A3-1D18-964A-95B3-7A47B242B160}"/>
              </a:ext>
            </a:extLst>
          </p:cNvPr>
          <p:cNvSpPr txBox="1"/>
          <p:nvPr/>
        </p:nvSpPr>
        <p:spPr>
          <a:xfrm>
            <a:off x="3469775" y="211309"/>
            <a:ext cx="2204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Conclusions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CCB7FB-BAEC-FA4D-9C2B-464EE95F5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83" y="1052257"/>
            <a:ext cx="8052010" cy="5401441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bg1">
                    <a:lumMod val="75000"/>
                  </a:schemeClr>
                </a:solidFill>
              </a:rPr>
              <a:t>Detailed snail xenomonitoring studies can inform on schistosomiasis transmission (humans and animals).</a:t>
            </a:r>
          </a:p>
          <a:p>
            <a:r>
              <a:rPr lang="en-GB" sz="2400" dirty="0">
                <a:solidFill>
                  <a:schemeClr val="bg1">
                    <a:lumMod val="75000"/>
                  </a:schemeClr>
                </a:solidFill>
              </a:rPr>
              <a:t>Need to understand which species are being transmitted in different geographical areas.</a:t>
            </a:r>
          </a:p>
          <a:p>
            <a:r>
              <a:rPr lang="en-GB" sz="2400" dirty="0">
                <a:solidFill>
                  <a:srgbClr val="000000"/>
                </a:solidFill>
              </a:rPr>
              <a:t>Cercariae need to be molecularly identified so that assumptions are not made – particularly in relation to human schistosomiasis transmission. </a:t>
            </a:r>
          </a:p>
          <a:p>
            <a:r>
              <a:rPr lang="en-GB" sz="2400" dirty="0">
                <a:solidFill>
                  <a:schemeClr val="bg1"/>
                </a:solidFill>
              </a:rPr>
              <a:t>Species specific molecular markers are needed for pre-patent infection Xenomonitoring.</a:t>
            </a:r>
          </a:p>
          <a:p>
            <a:r>
              <a:rPr lang="en-GB" sz="2400" dirty="0">
                <a:solidFill>
                  <a:schemeClr val="bg1"/>
                </a:solidFill>
              </a:rPr>
              <a:t>These studies allow new transmission in foci to be identified; </a:t>
            </a:r>
          </a:p>
          <a:p>
            <a:pPr lvl="1"/>
            <a:r>
              <a:rPr lang="en-GB" sz="2000" i="1" dirty="0">
                <a:solidFill>
                  <a:schemeClr val="bg1"/>
                </a:solidFill>
              </a:rPr>
              <a:t>S. bovis </a:t>
            </a:r>
            <a:r>
              <a:rPr lang="en-GB" sz="2000" dirty="0">
                <a:solidFill>
                  <a:schemeClr val="bg1"/>
                </a:solidFill>
              </a:rPr>
              <a:t>in Zanzibar</a:t>
            </a:r>
          </a:p>
          <a:p>
            <a:pPr lvl="1"/>
            <a:r>
              <a:rPr lang="en-GB" sz="2000" i="1" dirty="0">
                <a:solidFill>
                  <a:schemeClr val="bg1"/>
                </a:solidFill>
              </a:rPr>
              <a:t>S. haematobium-bovis </a:t>
            </a:r>
            <a:r>
              <a:rPr lang="en-GB" sz="2000" dirty="0">
                <a:solidFill>
                  <a:schemeClr val="bg1"/>
                </a:solidFill>
              </a:rPr>
              <a:t>hybrids in Côte D’Ivoire </a:t>
            </a:r>
          </a:p>
          <a:p>
            <a:pPr lvl="1"/>
            <a:r>
              <a:rPr lang="en-GB" sz="2000" i="1" dirty="0">
                <a:solidFill>
                  <a:schemeClr val="bg1"/>
                </a:solidFill>
              </a:rPr>
              <a:t>S. kisumuensis </a:t>
            </a:r>
            <a:r>
              <a:rPr lang="en-GB" sz="2000" dirty="0">
                <a:solidFill>
                  <a:schemeClr val="bg1"/>
                </a:solidFill>
              </a:rPr>
              <a:t>in Tanzania</a:t>
            </a:r>
            <a:endParaRPr lang="en-US" sz="2000" i="1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pic>
        <p:nvPicPr>
          <p:cNvPr id="5" name="Picture 4" descr="Schisto cerc.tiff">
            <a:extLst>
              <a:ext uri="{FF2B5EF4-FFF2-40B4-BE49-F238E27FC236}">
                <a16:creationId xmlns:a16="http://schemas.microsoft.com/office/drawing/2014/main" id="{11C424A2-BE98-DC49-806C-5F073B0DCA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7293" y="344510"/>
            <a:ext cx="545896" cy="421347"/>
          </a:xfrm>
          <a:prstGeom prst="rect">
            <a:avLst/>
          </a:prstGeom>
        </p:spPr>
      </p:pic>
      <p:pic>
        <p:nvPicPr>
          <p:cNvPr id="6" name="Picture 5" descr="Schisto cerc.tiff">
            <a:extLst>
              <a:ext uri="{FF2B5EF4-FFF2-40B4-BE49-F238E27FC236}">
                <a16:creationId xmlns:a16="http://schemas.microsoft.com/office/drawing/2014/main" id="{5414A816-6725-BA4A-8267-48BF04E6B4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770" y="323034"/>
            <a:ext cx="545896" cy="421347"/>
          </a:xfrm>
          <a:prstGeom prst="rect">
            <a:avLst/>
          </a:prstGeom>
        </p:spPr>
      </p:pic>
      <p:pic>
        <p:nvPicPr>
          <p:cNvPr id="7" name="Picture 6" descr="Schisto cerc.tiff">
            <a:extLst>
              <a:ext uri="{FF2B5EF4-FFF2-40B4-BE49-F238E27FC236}">
                <a16:creationId xmlns:a16="http://schemas.microsoft.com/office/drawing/2014/main" id="{0146A431-F4D8-2F4C-A2B9-2C744B5DD6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7058" y="344510"/>
            <a:ext cx="545896" cy="421347"/>
          </a:xfrm>
          <a:prstGeom prst="rect">
            <a:avLst/>
          </a:prstGeom>
        </p:spPr>
      </p:pic>
      <p:pic>
        <p:nvPicPr>
          <p:cNvPr id="8" name="Picture 7" descr="Schisto cerc.tiff">
            <a:extLst>
              <a:ext uri="{FF2B5EF4-FFF2-40B4-BE49-F238E27FC236}">
                <a16:creationId xmlns:a16="http://schemas.microsoft.com/office/drawing/2014/main" id="{D36CA87C-22E1-1940-88FB-DFBB7822DF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48" y="323034"/>
            <a:ext cx="545896" cy="421347"/>
          </a:xfrm>
          <a:prstGeom prst="rect">
            <a:avLst/>
          </a:prstGeom>
        </p:spPr>
      </p:pic>
      <p:pic>
        <p:nvPicPr>
          <p:cNvPr id="9" name="Picture 8" descr="Schisto cerc.tiff">
            <a:extLst>
              <a:ext uri="{FF2B5EF4-FFF2-40B4-BE49-F238E27FC236}">
                <a16:creationId xmlns:a16="http://schemas.microsoft.com/office/drawing/2014/main" id="{ABC9ABA0-59DE-5C44-B9DC-CF62D3FEEA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72867" y="354414"/>
            <a:ext cx="545896" cy="421347"/>
          </a:xfrm>
          <a:prstGeom prst="rect">
            <a:avLst/>
          </a:prstGeom>
        </p:spPr>
      </p:pic>
      <p:pic>
        <p:nvPicPr>
          <p:cNvPr id="10" name="Picture 9" descr="Schisto cerc.tiff">
            <a:extLst>
              <a:ext uri="{FF2B5EF4-FFF2-40B4-BE49-F238E27FC236}">
                <a16:creationId xmlns:a16="http://schemas.microsoft.com/office/drawing/2014/main" id="{F9B6673B-98CB-0848-81B4-E33C008788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86344" y="332938"/>
            <a:ext cx="545896" cy="421347"/>
          </a:xfrm>
          <a:prstGeom prst="rect">
            <a:avLst/>
          </a:prstGeom>
        </p:spPr>
      </p:pic>
      <p:pic>
        <p:nvPicPr>
          <p:cNvPr id="11" name="Picture 10" descr="Schisto cerc.tiff">
            <a:extLst>
              <a:ext uri="{FF2B5EF4-FFF2-40B4-BE49-F238E27FC236}">
                <a16:creationId xmlns:a16="http://schemas.microsoft.com/office/drawing/2014/main" id="{CEABA3C1-BCDD-B448-A2B8-5C9FBF915D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72632" y="354414"/>
            <a:ext cx="545896" cy="421347"/>
          </a:xfrm>
          <a:prstGeom prst="rect">
            <a:avLst/>
          </a:prstGeom>
        </p:spPr>
      </p:pic>
      <p:pic>
        <p:nvPicPr>
          <p:cNvPr id="12" name="Picture 11" descr="Schisto cerc.tiff">
            <a:extLst>
              <a:ext uri="{FF2B5EF4-FFF2-40B4-BE49-F238E27FC236}">
                <a16:creationId xmlns:a16="http://schemas.microsoft.com/office/drawing/2014/main" id="{8CC0E1E0-0785-5E4C-98D4-D95E4C05F0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99822" y="332938"/>
            <a:ext cx="545896" cy="4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34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1334A3-1D18-964A-95B3-7A47B242B160}"/>
              </a:ext>
            </a:extLst>
          </p:cNvPr>
          <p:cNvSpPr txBox="1"/>
          <p:nvPr/>
        </p:nvSpPr>
        <p:spPr>
          <a:xfrm>
            <a:off x="3469775" y="211309"/>
            <a:ext cx="2204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Conclusions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CCB7FB-BAEC-FA4D-9C2B-464EE95F5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83" y="1052257"/>
            <a:ext cx="8052010" cy="5401441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bg1">
                    <a:lumMod val="75000"/>
                  </a:schemeClr>
                </a:solidFill>
              </a:rPr>
              <a:t>Detailed snail xenomonitoring studies can inform on schistosomiasis transmission (humans and animals).</a:t>
            </a:r>
          </a:p>
          <a:p>
            <a:r>
              <a:rPr lang="en-GB" sz="2400" dirty="0">
                <a:solidFill>
                  <a:schemeClr val="bg1">
                    <a:lumMod val="75000"/>
                  </a:schemeClr>
                </a:solidFill>
              </a:rPr>
              <a:t>Need to understand which species are being transmitted in different geographical areas.</a:t>
            </a:r>
          </a:p>
          <a:p>
            <a:r>
              <a:rPr lang="en-GB" sz="2400" dirty="0">
                <a:solidFill>
                  <a:schemeClr val="bg1">
                    <a:lumMod val="75000"/>
                  </a:schemeClr>
                </a:solidFill>
              </a:rPr>
              <a:t>Cercariae need to be molecularly identified so that assumptions are not made – particularly in relation to human schistosomiasis transmission. </a:t>
            </a:r>
          </a:p>
          <a:p>
            <a:r>
              <a:rPr lang="en-GB" sz="2400" dirty="0"/>
              <a:t>Species specific molecular markers are needed for pre-patent infection Xenomonitoring.</a:t>
            </a:r>
          </a:p>
          <a:p>
            <a:r>
              <a:rPr lang="en-GB" sz="2400" dirty="0">
                <a:solidFill>
                  <a:schemeClr val="bg1"/>
                </a:solidFill>
              </a:rPr>
              <a:t>These studies allow new transmission in foci to be identified; </a:t>
            </a:r>
          </a:p>
          <a:p>
            <a:pPr lvl="1"/>
            <a:r>
              <a:rPr lang="en-GB" sz="2000" i="1" dirty="0">
                <a:solidFill>
                  <a:schemeClr val="bg1"/>
                </a:solidFill>
              </a:rPr>
              <a:t>S. bovis </a:t>
            </a:r>
            <a:r>
              <a:rPr lang="en-GB" sz="2000" dirty="0">
                <a:solidFill>
                  <a:schemeClr val="bg1"/>
                </a:solidFill>
              </a:rPr>
              <a:t>in Zanzibar</a:t>
            </a:r>
          </a:p>
          <a:p>
            <a:pPr lvl="1"/>
            <a:r>
              <a:rPr lang="en-GB" sz="2000" i="1" dirty="0">
                <a:solidFill>
                  <a:schemeClr val="bg1"/>
                </a:solidFill>
              </a:rPr>
              <a:t>S. haematobium-bovis </a:t>
            </a:r>
            <a:r>
              <a:rPr lang="en-GB" sz="2000" dirty="0">
                <a:solidFill>
                  <a:schemeClr val="bg1"/>
                </a:solidFill>
              </a:rPr>
              <a:t>hybrids in Côte D’Ivoire </a:t>
            </a:r>
          </a:p>
          <a:p>
            <a:pPr lvl="1"/>
            <a:r>
              <a:rPr lang="en-GB" sz="2000" i="1" dirty="0">
                <a:solidFill>
                  <a:schemeClr val="bg1"/>
                </a:solidFill>
              </a:rPr>
              <a:t>S. kisumuensis </a:t>
            </a:r>
            <a:r>
              <a:rPr lang="en-GB" sz="2000" dirty="0">
                <a:solidFill>
                  <a:schemeClr val="bg1"/>
                </a:solidFill>
              </a:rPr>
              <a:t>in Tanzania</a:t>
            </a:r>
            <a:endParaRPr lang="en-US" sz="2000" i="1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pic>
        <p:nvPicPr>
          <p:cNvPr id="5" name="Picture 4" descr="Schisto cerc.tiff">
            <a:extLst>
              <a:ext uri="{FF2B5EF4-FFF2-40B4-BE49-F238E27FC236}">
                <a16:creationId xmlns:a16="http://schemas.microsoft.com/office/drawing/2014/main" id="{11C424A2-BE98-DC49-806C-5F073B0DCA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7293" y="344510"/>
            <a:ext cx="545896" cy="421347"/>
          </a:xfrm>
          <a:prstGeom prst="rect">
            <a:avLst/>
          </a:prstGeom>
        </p:spPr>
      </p:pic>
      <p:pic>
        <p:nvPicPr>
          <p:cNvPr id="6" name="Picture 5" descr="Schisto cerc.tiff">
            <a:extLst>
              <a:ext uri="{FF2B5EF4-FFF2-40B4-BE49-F238E27FC236}">
                <a16:creationId xmlns:a16="http://schemas.microsoft.com/office/drawing/2014/main" id="{5414A816-6725-BA4A-8267-48BF04E6B4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770" y="323034"/>
            <a:ext cx="545896" cy="421347"/>
          </a:xfrm>
          <a:prstGeom prst="rect">
            <a:avLst/>
          </a:prstGeom>
        </p:spPr>
      </p:pic>
      <p:pic>
        <p:nvPicPr>
          <p:cNvPr id="7" name="Picture 6" descr="Schisto cerc.tiff">
            <a:extLst>
              <a:ext uri="{FF2B5EF4-FFF2-40B4-BE49-F238E27FC236}">
                <a16:creationId xmlns:a16="http://schemas.microsoft.com/office/drawing/2014/main" id="{0146A431-F4D8-2F4C-A2B9-2C744B5DD6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7058" y="344510"/>
            <a:ext cx="545896" cy="421347"/>
          </a:xfrm>
          <a:prstGeom prst="rect">
            <a:avLst/>
          </a:prstGeom>
        </p:spPr>
      </p:pic>
      <p:pic>
        <p:nvPicPr>
          <p:cNvPr id="8" name="Picture 7" descr="Schisto cerc.tiff">
            <a:extLst>
              <a:ext uri="{FF2B5EF4-FFF2-40B4-BE49-F238E27FC236}">
                <a16:creationId xmlns:a16="http://schemas.microsoft.com/office/drawing/2014/main" id="{D36CA87C-22E1-1940-88FB-DFBB7822DF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48" y="323034"/>
            <a:ext cx="545896" cy="421347"/>
          </a:xfrm>
          <a:prstGeom prst="rect">
            <a:avLst/>
          </a:prstGeom>
        </p:spPr>
      </p:pic>
      <p:pic>
        <p:nvPicPr>
          <p:cNvPr id="9" name="Picture 8" descr="Schisto cerc.tiff">
            <a:extLst>
              <a:ext uri="{FF2B5EF4-FFF2-40B4-BE49-F238E27FC236}">
                <a16:creationId xmlns:a16="http://schemas.microsoft.com/office/drawing/2014/main" id="{ABC9ABA0-59DE-5C44-B9DC-CF62D3FEEA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72867" y="354414"/>
            <a:ext cx="545896" cy="421347"/>
          </a:xfrm>
          <a:prstGeom prst="rect">
            <a:avLst/>
          </a:prstGeom>
        </p:spPr>
      </p:pic>
      <p:pic>
        <p:nvPicPr>
          <p:cNvPr id="10" name="Picture 9" descr="Schisto cerc.tiff">
            <a:extLst>
              <a:ext uri="{FF2B5EF4-FFF2-40B4-BE49-F238E27FC236}">
                <a16:creationId xmlns:a16="http://schemas.microsoft.com/office/drawing/2014/main" id="{F9B6673B-98CB-0848-81B4-E33C008788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86344" y="332938"/>
            <a:ext cx="545896" cy="421347"/>
          </a:xfrm>
          <a:prstGeom prst="rect">
            <a:avLst/>
          </a:prstGeom>
        </p:spPr>
      </p:pic>
      <p:pic>
        <p:nvPicPr>
          <p:cNvPr id="11" name="Picture 10" descr="Schisto cerc.tiff">
            <a:extLst>
              <a:ext uri="{FF2B5EF4-FFF2-40B4-BE49-F238E27FC236}">
                <a16:creationId xmlns:a16="http://schemas.microsoft.com/office/drawing/2014/main" id="{CEABA3C1-BCDD-B448-A2B8-5C9FBF915D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72632" y="354414"/>
            <a:ext cx="545896" cy="421347"/>
          </a:xfrm>
          <a:prstGeom prst="rect">
            <a:avLst/>
          </a:prstGeom>
        </p:spPr>
      </p:pic>
      <p:pic>
        <p:nvPicPr>
          <p:cNvPr id="12" name="Picture 11" descr="Schisto cerc.tiff">
            <a:extLst>
              <a:ext uri="{FF2B5EF4-FFF2-40B4-BE49-F238E27FC236}">
                <a16:creationId xmlns:a16="http://schemas.microsoft.com/office/drawing/2014/main" id="{8CC0E1E0-0785-5E4C-98D4-D95E4C05F0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99822" y="332938"/>
            <a:ext cx="545896" cy="4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472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1334A3-1D18-964A-95B3-7A47B242B160}"/>
              </a:ext>
            </a:extLst>
          </p:cNvPr>
          <p:cNvSpPr txBox="1"/>
          <p:nvPr/>
        </p:nvSpPr>
        <p:spPr>
          <a:xfrm>
            <a:off x="3469775" y="211309"/>
            <a:ext cx="2204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Conclusions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CCB7FB-BAEC-FA4D-9C2B-464EE95F5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83" y="1052257"/>
            <a:ext cx="8052010" cy="5401441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bg1">
                    <a:lumMod val="75000"/>
                  </a:schemeClr>
                </a:solidFill>
              </a:rPr>
              <a:t>Detailed snail xenomonitoring studies can inform on schistosomiasis transmission (humans and animals).</a:t>
            </a:r>
          </a:p>
          <a:p>
            <a:r>
              <a:rPr lang="en-GB" sz="2400" dirty="0">
                <a:solidFill>
                  <a:schemeClr val="bg1">
                    <a:lumMod val="75000"/>
                  </a:schemeClr>
                </a:solidFill>
              </a:rPr>
              <a:t>Need to understand which species are being transmitted in different geographical areas.</a:t>
            </a:r>
          </a:p>
          <a:p>
            <a:r>
              <a:rPr lang="en-GB" sz="2400" dirty="0">
                <a:solidFill>
                  <a:schemeClr val="bg1">
                    <a:lumMod val="75000"/>
                  </a:schemeClr>
                </a:solidFill>
              </a:rPr>
              <a:t>Cercariae need to be molecularly identified so that assumptions are not made – particularly in relation to human schistosomiasis transmission. </a:t>
            </a:r>
          </a:p>
          <a:p>
            <a:r>
              <a:rPr lang="en-GB" sz="2400" dirty="0">
                <a:solidFill>
                  <a:schemeClr val="bg1">
                    <a:lumMod val="75000"/>
                  </a:schemeClr>
                </a:solidFill>
              </a:rPr>
              <a:t>Species specific molecular markers are needed for pre-patent infection Xenomonitoring.</a:t>
            </a:r>
          </a:p>
          <a:p>
            <a:r>
              <a:rPr lang="en-GB" sz="2400" dirty="0"/>
              <a:t>These studies allow new transmission foci to be identified; </a:t>
            </a:r>
          </a:p>
          <a:p>
            <a:pPr lvl="1"/>
            <a:r>
              <a:rPr lang="en-GB" sz="2000" i="1" dirty="0"/>
              <a:t>S. bovis </a:t>
            </a:r>
            <a:r>
              <a:rPr lang="en-GB" sz="2000" dirty="0"/>
              <a:t>in Zanzibar</a:t>
            </a:r>
          </a:p>
          <a:p>
            <a:pPr lvl="1"/>
            <a:r>
              <a:rPr lang="en-GB" sz="2000" i="1" dirty="0"/>
              <a:t>S. haematobium-bovis </a:t>
            </a:r>
            <a:r>
              <a:rPr lang="en-GB" sz="2000" dirty="0"/>
              <a:t>hybrids in Côte D’Ivoire </a:t>
            </a:r>
          </a:p>
          <a:p>
            <a:pPr lvl="1"/>
            <a:r>
              <a:rPr lang="en-GB" sz="2000" i="1" dirty="0"/>
              <a:t>S. kisumuensis </a:t>
            </a:r>
            <a:r>
              <a:rPr lang="en-GB" sz="2000" dirty="0"/>
              <a:t>in Tanzania</a:t>
            </a:r>
            <a:endParaRPr lang="en-US" sz="2000" i="1" dirty="0"/>
          </a:p>
          <a:p>
            <a:endParaRPr lang="en-GB" dirty="0"/>
          </a:p>
        </p:txBody>
      </p:sp>
      <p:pic>
        <p:nvPicPr>
          <p:cNvPr id="5" name="Picture 4" descr="Schisto cerc.tiff">
            <a:extLst>
              <a:ext uri="{FF2B5EF4-FFF2-40B4-BE49-F238E27FC236}">
                <a16:creationId xmlns:a16="http://schemas.microsoft.com/office/drawing/2014/main" id="{11C424A2-BE98-DC49-806C-5F073B0DCA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7293" y="344510"/>
            <a:ext cx="545896" cy="421347"/>
          </a:xfrm>
          <a:prstGeom prst="rect">
            <a:avLst/>
          </a:prstGeom>
        </p:spPr>
      </p:pic>
      <p:pic>
        <p:nvPicPr>
          <p:cNvPr id="6" name="Picture 5" descr="Schisto cerc.tiff">
            <a:extLst>
              <a:ext uri="{FF2B5EF4-FFF2-40B4-BE49-F238E27FC236}">
                <a16:creationId xmlns:a16="http://schemas.microsoft.com/office/drawing/2014/main" id="{5414A816-6725-BA4A-8267-48BF04E6B4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770" y="323034"/>
            <a:ext cx="545896" cy="421347"/>
          </a:xfrm>
          <a:prstGeom prst="rect">
            <a:avLst/>
          </a:prstGeom>
        </p:spPr>
      </p:pic>
      <p:pic>
        <p:nvPicPr>
          <p:cNvPr id="7" name="Picture 6" descr="Schisto cerc.tiff">
            <a:extLst>
              <a:ext uri="{FF2B5EF4-FFF2-40B4-BE49-F238E27FC236}">
                <a16:creationId xmlns:a16="http://schemas.microsoft.com/office/drawing/2014/main" id="{0146A431-F4D8-2F4C-A2B9-2C744B5DD6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7058" y="344510"/>
            <a:ext cx="545896" cy="421347"/>
          </a:xfrm>
          <a:prstGeom prst="rect">
            <a:avLst/>
          </a:prstGeom>
        </p:spPr>
      </p:pic>
      <p:pic>
        <p:nvPicPr>
          <p:cNvPr id="8" name="Picture 7" descr="Schisto cerc.tiff">
            <a:extLst>
              <a:ext uri="{FF2B5EF4-FFF2-40B4-BE49-F238E27FC236}">
                <a16:creationId xmlns:a16="http://schemas.microsoft.com/office/drawing/2014/main" id="{D36CA87C-22E1-1940-88FB-DFBB7822DF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48" y="323034"/>
            <a:ext cx="545896" cy="421347"/>
          </a:xfrm>
          <a:prstGeom prst="rect">
            <a:avLst/>
          </a:prstGeom>
        </p:spPr>
      </p:pic>
      <p:pic>
        <p:nvPicPr>
          <p:cNvPr id="9" name="Picture 8" descr="Schisto cerc.tiff">
            <a:extLst>
              <a:ext uri="{FF2B5EF4-FFF2-40B4-BE49-F238E27FC236}">
                <a16:creationId xmlns:a16="http://schemas.microsoft.com/office/drawing/2014/main" id="{ABC9ABA0-59DE-5C44-B9DC-CF62D3FEEA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72867" y="354414"/>
            <a:ext cx="545896" cy="421347"/>
          </a:xfrm>
          <a:prstGeom prst="rect">
            <a:avLst/>
          </a:prstGeom>
        </p:spPr>
      </p:pic>
      <p:pic>
        <p:nvPicPr>
          <p:cNvPr id="10" name="Picture 9" descr="Schisto cerc.tiff">
            <a:extLst>
              <a:ext uri="{FF2B5EF4-FFF2-40B4-BE49-F238E27FC236}">
                <a16:creationId xmlns:a16="http://schemas.microsoft.com/office/drawing/2014/main" id="{F9B6673B-98CB-0848-81B4-E33C008788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86344" y="332938"/>
            <a:ext cx="545896" cy="421347"/>
          </a:xfrm>
          <a:prstGeom prst="rect">
            <a:avLst/>
          </a:prstGeom>
        </p:spPr>
      </p:pic>
      <p:pic>
        <p:nvPicPr>
          <p:cNvPr id="11" name="Picture 10" descr="Schisto cerc.tiff">
            <a:extLst>
              <a:ext uri="{FF2B5EF4-FFF2-40B4-BE49-F238E27FC236}">
                <a16:creationId xmlns:a16="http://schemas.microsoft.com/office/drawing/2014/main" id="{CEABA3C1-BCDD-B448-A2B8-5C9FBF915D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72632" y="354414"/>
            <a:ext cx="545896" cy="421347"/>
          </a:xfrm>
          <a:prstGeom prst="rect">
            <a:avLst/>
          </a:prstGeom>
        </p:spPr>
      </p:pic>
      <p:pic>
        <p:nvPicPr>
          <p:cNvPr id="12" name="Picture 11" descr="Schisto cerc.tiff">
            <a:extLst>
              <a:ext uri="{FF2B5EF4-FFF2-40B4-BE49-F238E27FC236}">
                <a16:creationId xmlns:a16="http://schemas.microsoft.com/office/drawing/2014/main" id="{8CC0E1E0-0785-5E4C-98D4-D95E4C05F0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99822" y="332938"/>
            <a:ext cx="545896" cy="4213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FA35EE-7F75-6848-9752-4643858194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44" b="97368" l="0" r="995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9775" y="5029793"/>
            <a:ext cx="528354" cy="3884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160E00-B4F2-884A-BC29-FE110EBED88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94" b="100000" l="866" r="950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149" y="5775994"/>
            <a:ext cx="576577" cy="3943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1B8B5A-033C-854E-9EFD-08D02C19387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7" b="99682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99822" y="5348434"/>
            <a:ext cx="173463" cy="50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9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6531" y="213961"/>
            <a:ext cx="18000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Thanks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854" y="370311"/>
            <a:ext cx="3619452" cy="6032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Colleagues, collaborators + students</a:t>
            </a:r>
          </a:p>
          <a:p>
            <a:r>
              <a:rPr lang="en-GB" sz="1600" dirty="0"/>
              <a:t>David Rollinson</a:t>
            </a:r>
          </a:p>
          <a:p>
            <a:r>
              <a:rPr lang="en-GB" sz="1600" dirty="0"/>
              <a:t>Aidan Emery</a:t>
            </a:r>
          </a:p>
          <a:p>
            <a:r>
              <a:rPr lang="en-GB" sz="1600" dirty="0"/>
              <a:t>Fiona Allan</a:t>
            </a:r>
          </a:p>
          <a:p>
            <a:r>
              <a:rPr lang="en-GB" sz="1600" dirty="0"/>
              <a:t>Muriel Rabone</a:t>
            </a:r>
          </a:p>
          <a:p>
            <a:r>
              <a:rPr lang="en-GB" sz="1600" dirty="0"/>
              <a:t>Tom Pennance</a:t>
            </a:r>
          </a:p>
          <a:p>
            <a:r>
              <a:rPr lang="en-GB" sz="1600" dirty="0"/>
              <a:t>Steffi Knopp</a:t>
            </a:r>
          </a:p>
          <a:p>
            <a:r>
              <a:rPr lang="en-GB" sz="1600" dirty="0"/>
              <a:t>Penny </a:t>
            </a:r>
            <a:r>
              <a:rPr lang="en-GB" sz="1600" dirty="0" err="1"/>
              <a:t>Rostron</a:t>
            </a:r>
            <a:endParaRPr lang="en-GB" sz="1600" dirty="0"/>
          </a:p>
          <a:p>
            <a:r>
              <a:rPr lang="en-GB" sz="1600" dirty="0"/>
              <a:t>Kate Poulton</a:t>
            </a:r>
          </a:p>
          <a:p>
            <a:endParaRPr lang="en-GB" sz="1600" dirty="0"/>
          </a:p>
          <a:p>
            <a:r>
              <a:rPr lang="en-GB" sz="1600" dirty="0"/>
              <a:t>Said Mohammed (PHL)</a:t>
            </a:r>
          </a:p>
          <a:p>
            <a:r>
              <a:rPr lang="en-GB" sz="1600" dirty="0"/>
              <a:t>Shaali Ame (PHL)</a:t>
            </a:r>
          </a:p>
          <a:p>
            <a:r>
              <a:rPr lang="en-GB" sz="1600" dirty="0"/>
              <a:t>Fatma </a:t>
            </a:r>
            <a:r>
              <a:rPr lang="en-GB" sz="1600" dirty="0" err="1"/>
              <a:t>Kabole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Yves-Nathan Tian-Bi </a:t>
            </a:r>
          </a:p>
          <a:p>
            <a:r>
              <a:rPr lang="en-GB" sz="1600" dirty="0"/>
              <a:t>Eliézer N’Goran</a:t>
            </a:r>
          </a:p>
          <a:p>
            <a:endParaRPr lang="en-GB" sz="1600" dirty="0"/>
          </a:p>
          <a:p>
            <a:r>
              <a:rPr lang="en-GB" sz="1600" dirty="0"/>
              <a:t>Amadou Garba (RISEAL)</a:t>
            </a:r>
          </a:p>
          <a:p>
            <a:r>
              <a:rPr lang="en-US" sz="1600" dirty="0">
                <a:solidFill>
                  <a:srgbClr val="000000"/>
                </a:solidFill>
              </a:rPr>
              <a:t>Amina</a:t>
            </a:r>
            <a:r>
              <a:rPr lang="en-US" sz="1600" dirty="0"/>
              <a:t> Hamidou </a:t>
            </a:r>
            <a:r>
              <a:rPr lang="en-GB" sz="1600" dirty="0"/>
              <a:t>(RISEAL)</a:t>
            </a:r>
            <a:endParaRPr lang="en-US" sz="1600" dirty="0"/>
          </a:p>
          <a:p>
            <a:r>
              <a:rPr lang="en-US" sz="1600" dirty="0"/>
              <a:t>Joanne Webster (RVC)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GB" sz="1600" dirty="0" err="1"/>
              <a:t>Teckla</a:t>
            </a:r>
            <a:r>
              <a:rPr lang="en-GB" sz="1600" dirty="0"/>
              <a:t> Angelo (NIMR)</a:t>
            </a:r>
          </a:p>
          <a:p>
            <a:r>
              <a:rPr lang="en-GB" sz="1600" dirty="0"/>
              <a:t>Safari Kinunghi (NIMR)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764685" y="1172940"/>
            <a:ext cx="434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Funders</a:t>
            </a:r>
          </a:p>
        </p:txBody>
      </p:sp>
      <p:pic>
        <p:nvPicPr>
          <p:cNvPr id="17" name="Picture 5" descr="earth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4685" y="1785725"/>
            <a:ext cx="1743438" cy="88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earth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6389" y="1324060"/>
            <a:ext cx="639462" cy="32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PHL .tif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8833" y="2856872"/>
            <a:ext cx="789963" cy="679735"/>
          </a:xfrm>
          <a:prstGeom prst="rect">
            <a:avLst/>
          </a:prstGeom>
        </p:spPr>
      </p:pic>
      <p:pic>
        <p:nvPicPr>
          <p:cNvPr id="20" name="Picture 19" descr="Gates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4812" y="2994862"/>
            <a:ext cx="1732479" cy="584712"/>
          </a:xfrm>
          <a:prstGeom prst="rect">
            <a:avLst/>
          </a:prstGeom>
        </p:spPr>
      </p:pic>
      <p:pic>
        <p:nvPicPr>
          <p:cNvPr id="21" name="Picture 20" descr="Un Geor.tif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1983" y="3605230"/>
            <a:ext cx="1743386" cy="353971"/>
          </a:xfrm>
          <a:prstGeom prst="rect">
            <a:avLst/>
          </a:prstGeom>
        </p:spPr>
      </p:pic>
      <p:pic>
        <p:nvPicPr>
          <p:cNvPr id="22" name="Picture 21" descr="Wellcom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0285" y="2813679"/>
            <a:ext cx="1189340" cy="1145522"/>
          </a:xfrm>
          <a:prstGeom prst="rect">
            <a:avLst/>
          </a:prstGeom>
        </p:spPr>
      </p:pic>
      <p:pic>
        <p:nvPicPr>
          <p:cNvPr id="23" name="Picture 7" descr="SCORE.tiff">
            <a:extLst>
              <a:ext uri="{FF2B5EF4-FFF2-40B4-BE49-F238E27FC236}">
                <a16:creationId xmlns:a16="http://schemas.microsoft.com/office/drawing/2014/main" id="{C98F9B25-31A1-2740-B1C2-5F37628E1DB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960" y="1115830"/>
            <a:ext cx="1170532" cy="1068343"/>
          </a:xfrm>
          <a:prstGeom prst="rect">
            <a:avLst/>
          </a:prstGeom>
        </p:spPr>
      </p:pic>
      <p:pic>
        <p:nvPicPr>
          <p:cNvPr id="24" name="Picture 10" descr="logo.png">
            <a:extLst>
              <a:ext uri="{FF2B5EF4-FFF2-40B4-BE49-F238E27FC236}">
                <a16:creationId xmlns:a16="http://schemas.microsoft.com/office/drawing/2014/main" id="{AF07969A-DF80-7D4C-AF8B-666CFD2C2B7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562" y="4261314"/>
            <a:ext cx="1939717" cy="395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CBAEBDB-E8C8-DF46-8511-0C37017AE8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119" y="3872041"/>
            <a:ext cx="725390" cy="529044"/>
          </a:xfrm>
          <a:prstGeom prst="rect">
            <a:avLst/>
          </a:prstGeom>
        </p:spPr>
      </p:pic>
      <p:pic>
        <p:nvPicPr>
          <p:cNvPr id="26" name="Picture 40" descr="C:\Users\jpwebste\AppData\Local\Microsoft\Windows\Temporary Internet Files\Content.Outlook\D9LN47SS\logoRISEAL.gif">
            <a:extLst>
              <a:ext uri="{FF2B5EF4-FFF2-40B4-BE49-F238E27FC236}">
                <a16:creationId xmlns:a16="http://schemas.microsoft.com/office/drawing/2014/main" id="{B05B59CF-D766-784D-9A14-E947F76766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46" r="7514"/>
          <a:stretch/>
        </p:blipFill>
        <p:spPr bwMode="auto">
          <a:xfrm>
            <a:off x="2418712" y="4499433"/>
            <a:ext cx="590204" cy="53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DB52C6A-898F-7244-AEF4-0FA231D8578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465" y="5048479"/>
            <a:ext cx="690634" cy="445666"/>
          </a:xfrm>
          <a:prstGeom prst="rect">
            <a:avLst/>
          </a:prstGeom>
        </p:spPr>
      </p:pic>
      <p:pic>
        <p:nvPicPr>
          <p:cNvPr id="28" name="Picture 27" descr="NIMR.jpg">
            <a:extLst>
              <a:ext uri="{FF2B5EF4-FFF2-40B4-BE49-F238E27FC236}">
                <a16:creationId xmlns:a16="http://schemas.microsoft.com/office/drawing/2014/main" id="{FBE696A8-D4C1-F242-BC0E-9D5E7D6BA0F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440" y="5746751"/>
            <a:ext cx="537069" cy="55283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6444E4C-24D4-954A-AB41-3475CA8FAAEC}"/>
              </a:ext>
            </a:extLst>
          </p:cNvPr>
          <p:cNvSpPr/>
          <p:nvPr/>
        </p:nvSpPr>
        <p:spPr>
          <a:xfrm>
            <a:off x="6249051" y="2126332"/>
            <a:ext cx="25145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Dan Colley, Carl Campbell, Charlie King, Sue Binder </a:t>
            </a:r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E64DE61-4D71-EB43-8B37-47580C1BFEDB}"/>
              </a:ext>
            </a:extLst>
          </p:cNvPr>
          <p:cNvSpPr/>
          <p:nvPr/>
        </p:nvSpPr>
        <p:spPr>
          <a:xfrm>
            <a:off x="3379114" y="4929834"/>
            <a:ext cx="2514579" cy="120032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All the in country snail team members </a:t>
            </a:r>
            <a:endParaRPr lang="en-GB" sz="24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70B10C7-4C62-7E44-BCBF-520ABB8B0F05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871" y="4390263"/>
            <a:ext cx="2934312" cy="220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85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479" y="441909"/>
            <a:ext cx="6193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Snail surveys and collections </a:t>
            </a:r>
          </a:p>
        </p:txBody>
      </p:sp>
      <p:pic>
        <p:nvPicPr>
          <p:cNvPr id="6" name="Picture 5" descr="IMG_293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58" y="1544377"/>
            <a:ext cx="2506134" cy="1879600"/>
          </a:xfrm>
          <a:prstGeom prst="rect">
            <a:avLst/>
          </a:prstGeom>
        </p:spPr>
      </p:pic>
      <p:pic>
        <p:nvPicPr>
          <p:cNvPr id="7" name="Picture 6" descr="IMG_296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8292" y="3926896"/>
            <a:ext cx="2617892" cy="1963419"/>
          </a:xfrm>
          <a:prstGeom prst="rect">
            <a:avLst/>
          </a:prstGeom>
        </p:spPr>
      </p:pic>
      <p:pic>
        <p:nvPicPr>
          <p:cNvPr id="8" name="Picture 7" descr="IMG_301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452" y="1544377"/>
            <a:ext cx="2506134" cy="187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3760" y="3478071"/>
            <a:ext cx="1689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Ponds and lakes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89433" y="3476285"/>
            <a:ext cx="2814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Streams, Rivers and Paddies </a:t>
            </a:r>
          </a:p>
        </p:txBody>
      </p:sp>
      <p:pic>
        <p:nvPicPr>
          <p:cNvPr id="12" name="Picture 11" descr="IMG_2969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399" y="1544377"/>
            <a:ext cx="2506133" cy="187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11428" y="3454179"/>
            <a:ext cx="865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Springs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90051" y="5890315"/>
            <a:ext cx="243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Water contact recorded</a:t>
            </a:r>
          </a:p>
        </p:txBody>
      </p:sp>
      <p:pic>
        <p:nvPicPr>
          <p:cNvPr id="16" name="Picture 15" descr="IMG_3185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58" y="3926896"/>
            <a:ext cx="2506134" cy="18796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9476" y="5843565"/>
            <a:ext cx="2898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Dry sites recorded (seasonal)</a:t>
            </a:r>
          </a:p>
        </p:txBody>
      </p:sp>
      <p:pic>
        <p:nvPicPr>
          <p:cNvPr id="19" name="Picture 18" descr="site maps.tiff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398" y="3896416"/>
            <a:ext cx="2506133" cy="213360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837679" y="6026445"/>
            <a:ext cx="1451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Sites mapped</a:t>
            </a:r>
          </a:p>
        </p:txBody>
      </p:sp>
    </p:spTree>
    <p:extLst>
      <p:ext uri="{BB962C8B-B14F-4D97-AF65-F5344CB8AC3E}">
        <p14:creationId xmlns:p14="http://schemas.microsoft.com/office/powerpoint/2010/main" val="2209792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541" y="101600"/>
            <a:ext cx="4142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Cercariae identification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3828" y="809685"/>
            <a:ext cx="5480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All snails checked individually for shedding</a:t>
            </a:r>
          </a:p>
        </p:txBody>
      </p:sp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920" y="2660525"/>
            <a:ext cx="1713199" cy="24123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" name="Picture 1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422847" y="3539439"/>
            <a:ext cx="555480" cy="3176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3859388" y="3698240"/>
            <a:ext cx="101741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483734" y="3698240"/>
            <a:ext cx="101741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2551" y="5508202"/>
            <a:ext cx="5119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Cercariae stored for molecular identification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2229E5-A7AA-C04E-AB48-08D7A22F85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657" y="861195"/>
            <a:ext cx="2456822" cy="24568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ED7F5E-2F61-EE45-86DD-3E764CBC137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2555" y="1389454"/>
            <a:ext cx="2047269" cy="15354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B2E5E8-A163-7A41-8409-066945446C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445" y="1394409"/>
            <a:ext cx="1997256" cy="1497942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2344" y="3015410"/>
            <a:ext cx="3182962" cy="238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59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image14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8022" y="1557563"/>
            <a:ext cx="1227040" cy="9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114" y="1084666"/>
            <a:ext cx="1161015" cy="173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eep well plate.tif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4714" y="1488506"/>
            <a:ext cx="1555078" cy="123128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936276" y="2492205"/>
            <a:ext cx="96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2mm punch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3153944" y="1979138"/>
            <a:ext cx="69406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87A5618-C0B7-EC42-94C8-945F2C217E59}"/>
              </a:ext>
            </a:extLst>
          </p:cNvPr>
          <p:cNvSpPr txBox="1"/>
          <p:nvPr/>
        </p:nvSpPr>
        <p:spPr>
          <a:xfrm>
            <a:off x="2500541" y="101600"/>
            <a:ext cx="4142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Cercariae identification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16739D-5725-9A47-80F9-BB3DF3956CC0}"/>
              </a:ext>
            </a:extLst>
          </p:cNvPr>
          <p:cNvSpPr txBox="1"/>
          <p:nvPr/>
        </p:nvSpPr>
        <p:spPr>
          <a:xfrm>
            <a:off x="3032549" y="2721667"/>
            <a:ext cx="3603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FTA alkaline DNA elution method</a:t>
            </a:r>
          </a:p>
          <a:p>
            <a:pPr algn="ctr"/>
            <a:r>
              <a:rPr lang="en-GB" dirty="0"/>
              <a:t>(provides enough DNA for ~12 PCRs)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E66794B-1A15-7048-888F-BA7570539033}"/>
              </a:ext>
            </a:extLst>
          </p:cNvPr>
          <p:cNvCxnSpPr>
            <a:cxnSpLocks/>
          </p:cNvCxnSpPr>
          <p:nvPr/>
        </p:nvCxnSpPr>
        <p:spPr>
          <a:xfrm>
            <a:off x="5536802" y="2104149"/>
            <a:ext cx="26109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5883836" y="902268"/>
            <a:ext cx="3140329" cy="3040636"/>
            <a:chOff x="5883836" y="902268"/>
            <a:chExt cx="3140329" cy="3040636"/>
          </a:xfrm>
        </p:grpSpPr>
        <p:pic>
          <p:nvPicPr>
            <p:cNvPr id="22" name="Picture 21" descr="cox1 + ITS">
              <a:extLst>
                <a:ext uri="{FF2B5EF4-FFF2-40B4-BE49-F238E27FC236}">
                  <a16:creationId xmlns:a16="http://schemas.microsoft.com/office/drawing/2014/main" id="{1462BB0C-7313-FF4F-A330-1EE01B289B33}"/>
                </a:ext>
              </a:extLst>
            </p:cNvPr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877" y="902268"/>
              <a:ext cx="1393190" cy="1047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 descr="cox1 + ITS">
              <a:extLst>
                <a:ext uri="{FF2B5EF4-FFF2-40B4-BE49-F238E27FC236}">
                  <a16:creationId xmlns:a16="http://schemas.microsoft.com/office/drawing/2014/main" id="{1F237FEB-1632-6C46-9AC4-84A20CF0504F}"/>
                </a:ext>
              </a:extLst>
            </p:cNvPr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055" y="2914204"/>
              <a:ext cx="1401012" cy="1028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0673CE-4702-294D-AED5-D585BDB9AB4B}"/>
                </a:ext>
              </a:extLst>
            </p:cNvPr>
            <p:cNvSpPr txBox="1"/>
            <p:nvPr/>
          </p:nvSpPr>
          <p:spPr>
            <a:xfrm>
              <a:off x="7516167" y="2898816"/>
              <a:ext cx="8162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</a:rPr>
                <a:t>1200bp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1FCFDA-5BE6-F04D-AD3D-3A3FB6C2EDCA}"/>
                </a:ext>
              </a:extLst>
            </p:cNvPr>
            <p:cNvSpPr txBox="1"/>
            <p:nvPr/>
          </p:nvSpPr>
          <p:spPr>
            <a:xfrm>
              <a:off x="7475975" y="1626852"/>
              <a:ext cx="8162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</a:rPr>
                <a:t>1000bp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FDF3BEE-015E-2145-B6E2-3EDDD6172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3836" y="1857856"/>
              <a:ext cx="1014492" cy="634349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5D1802-8225-7240-8AC0-0C2AD5C869B5}"/>
                </a:ext>
              </a:extLst>
            </p:cNvPr>
            <p:cNvSpPr txBox="1"/>
            <p:nvPr/>
          </p:nvSpPr>
          <p:spPr>
            <a:xfrm>
              <a:off x="6094366" y="1457746"/>
              <a:ext cx="5934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PCR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4587903-4805-6F4E-8804-E02A0751C8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67412" y="1704873"/>
              <a:ext cx="282718" cy="26461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0AE3C75-7A7B-B247-8388-CF0384EE85C2}"/>
                </a:ext>
              </a:extLst>
            </p:cNvPr>
            <p:cNvCxnSpPr>
              <a:cxnSpLocks/>
            </p:cNvCxnSpPr>
            <p:nvPr/>
          </p:nvCxnSpPr>
          <p:spPr>
            <a:xfrm>
              <a:off x="6715263" y="2365771"/>
              <a:ext cx="269002" cy="22327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2BE8F72-A3DE-F546-895B-B5FEC01A42E7}"/>
                </a:ext>
              </a:extLst>
            </p:cNvPr>
            <p:cNvSpPr txBox="1"/>
            <p:nvPr/>
          </p:nvSpPr>
          <p:spPr>
            <a:xfrm>
              <a:off x="7019986" y="1948477"/>
              <a:ext cx="16391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Nuclear ITS DNA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EDD7BC1-6F5D-654A-841B-2541B6F83323}"/>
                </a:ext>
              </a:extLst>
            </p:cNvPr>
            <p:cNvSpPr txBox="1"/>
            <p:nvPr/>
          </p:nvSpPr>
          <p:spPr>
            <a:xfrm>
              <a:off x="6715263" y="2563826"/>
              <a:ext cx="23089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Mitochondrial cox1 DNA  </a:t>
              </a: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94186B36-AB5A-CB4C-93D2-6FDD5884651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982" y="3916690"/>
            <a:ext cx="2582426" cy="126456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C78DC23-A6AB-7144-8B0B-A62C62689C3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328" y="4332465"/>
            <a:ext cx="2458634" cy="1847064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5A6F3A3-7418-5849-A4EB-9D80123F3F2E}"/>
              </a:ext>
            </a:extLst>
          </p:cNvPr>
          <p:cNvCxnSpPr>
            <a:cxnSpLocks/>
          </p:cNvCxnSpPr>
          <p:nvPr/>
        </p:nvCxnSpPr>
        <p:spPr>
          <a:xfrm flipH="1">
            <a:off x="6824418" y="4029389"/>
            <a:ext cx="711655" cy="9847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D85C014-F526-704F-A986-DA7D9268F270}"/>
              </a:ext>
            </a:extLst>
          </p:cNvPr>
          <p:cNvCxnSpPr>
            <a:cxnSpLocks/>
          </p:cNvCxnSpPr>
          <p:nvPr/>
        </p:nvCxnSpPr>
        <p:spPr>
          <a:xfrm flipH="1" flipV="1">
            <a:off x="3469865" y="4548970"/>
            <a:ext cx="793007" cy="7070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549100AE-AFDA-9C46-B244-7DE633F46F6A}"/>
              </a:ext>
            </a:extLst>
          </p:cNvPr>
          <p:cNvSpPr txBox="1"/>
          <p:nvPr/>
        </p:nvSpPr>
        <p:spPr>
          <a:xfrm>
            <a:off x="688050" y="5291779"/>
            <a:ext cx="2818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Data analysis and cercariae identification by comparison to reference data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FC92AC8-D4CA-8E47-926D-00035D97DB09}"/>
              </a:ext>
            </a:extLst>
          </p:cNvPr>
          <p:cNvSpPr txBox="1"/>
          <p:nvPr/>
        </p:nvSpPr>
        <p:spPr>
          <a:xfrm>
            <a:off x="4110791" y="6252303"/>
            <a:ext cx="281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Sanger Sequencing </a:t>
            </a:r>
          </a:p>
        </p:txBody>
      </p:sp>
    </p:spTree>
    <p:extLst>
      <p:ext uri="{BB962C8B-B14F-4D97-AF65-F5344CB8AC3E}">
        <p14:creationId xmlns:p14="http://schemas.microsoft.com/office/powerpoint/2010/main" val="92827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CCB62-51F1-A14B-BB8D-58B0B912A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437"/>
            <a:ext cx="8229600" cy="1143000"/>
          </a:xfrm>
        </p:spPr>
        <p:txBody>
          <a:bodyPr/>
          <a:lstStyle/>
          <a:p>
            <a:r>
              <a:rPr lang="en-GB" dirty="0"/>
              <a:t>Transmission Monitoring Projects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DC83A4-55B4-D543-936E-65C14E508A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2274658" y="1194141"/>
            <a:ext cx="4594683" cy="52158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3B0156-B7C4-7C44-9AC6-00734AF90752}"/>
              </a:ext>
            </a:extLst>
          </p:cNvPr>
          <p:cNvSpPr txBox="1"/>
          <p:nvPr/>
        </p:nvSpPr>
        <p:spPr>
          <a:xfrm>
            <a:off x="1758461" y="3727938"/>
            <a:ext cx="1792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Cote D’Ivoire </a:t>
            </a:r>
          </a:p>
          <a:p>
            <a:pPr algn="ctr"/>
            <a:r>
              <a:rPr lang="en-GB" b="1" i="1" dirty="0"/>
              <a:t>S. haematobium </a:t>
            </a:r>
          </a:p>
        </p:txBody>
      </p:sp>
      <p:pic>
        <p:nvPicPr>
          <p:cNvPr id="8" name="Picture 12" descr="urine.jpg">
            <a:extLst>
              <a:ext uri="{FF2B5EF4-FFF2-40B4-BE49-F238E27FC236}">
                <a16:creationId xmlns:a16="http://schemas.microsoft.com/office/drawing/2014/main" id="{87A88F56-0948-C240-9416-C0DAA0B8BB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522"/>
          <a:stretch/>
        </p:blipFill>
        <p:spPr bwMode="auto">
          <a:xfrm>
            <a:off x="2381612" y="4374269"/>
            <a:ext cx="546560" cy="39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1E8BF6-4753-CA4E-B3D4-56B85550DF35}"/>
              </a:ext>
            </a:extLst>
          </p:cNvPr>
          <p:cNvSpPr txBox="1"/>
          <p:nvPr/>
        </p:nvSpPr>
        <p:spPr>
          <a:xfrm>
            <a:off x="481795" y="2013975"/>
            <a:ext cx="1792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Niger</a:t>
            </a:r>
          </a:p>
          <a:p>
            <a:pPr algn="ctr"/>
            <a:r>
              <a:rPr lang="en-GB" b="1" i="1" dirty="0"/>
              <a:t>S. haematobium </a:t>
            </a:r>
          </a:p>
        </p:txBody>
      </p:sp>
      <p:pic>
        <p:nvPicPr>
          <p:cNvPr id="10" name="Picture 12" descr="urine.jpg">
            <a:extLst>
              <a:ext uri="{FF2B5EF4-FFF2-40B4-BE49-F238E27FC236}">
                <a16:creationId xmlns:a16="http://schemas.microsoft.com/office/drawing/2014/main" id="{A6020ADC-6B82-6543-BDCB-B85B7D34D4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522"/>
          <a:stretch/>
        </p:blipFill>
        <p:spPr bwMode="auto">
          <a:xfrm>
            <a:off x="1104946" y="2660306"/>
            <a:ext cx="546560" cy="39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6C714E-FDF8-8B4E-81E0-EA76844A897B}"/>
              </a:ext>
            </a:extLst>
          </p:cNvPr>
          <p:cNvSpPr txBox="1"/>
          <p:nvPr/>
        </p:nvSpPr>
        <p:spPr>
          <a:xfrm>
            <a:off x="6788957" y="4190161"/>
            <a:ext cx="1792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Zanzibar</a:t>
            </a:r>
          </a:p>
          <a:p>
            <a:pPr algn="ctr"/>
            <a:r>
              <a:rPr lang="en-GB" b="1" i="1" dirty="0"/>
              <a:t>S. haematobium </a:t>
            </a:r>
          </a:p>
        </p:txBody>
      </p:sp>
      <p:pic>
        <p:nvPicPr>
          <p:cNvPr id="12" name="Picture 12" descr="urine.jpg">
            <a:extLst>
              <a:ext uri="{FF2B5EF4-FFF2-40B4-BE49-F238E27FC236}">
                <a16:creationId xmlns:a16="http://schemas.microsoft.com/office/drawing/2014/main" id="{C91DF0D1-BAF6-3341-BAD9-C86FDA92C3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522"/>
          <a:stretch/>
        </p:blipFill>
        <p:spPr bwMode="auto">
          <a:xfrm>
            <a:off x="7412108" y="4836492"/>
            <a:ext cx="546560" cy="39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EB46C30-B14B-884B-981E-EBD918D0BDFF}"/>
              </a:ext>
            </a:extLst>
          </p:cNvPr>
          <p:cNvSpPr txBox="1"/>
          <p:nvPr/>
        </p:nvSpPr>
        <p:spPr>
          <a:xfrm>
            <a:off x="7040079" y="2870956"/>
            <a:ext cx="127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Tanzania</a:t>
            </a:r>
          </a:p>
          <a:p>
            <a:pPr algn="ctr"/>
            <a:r>
              <a:rPr lang="en-GB" b="1" i="1" dirty="0"/>
              <a:t>S. mansoni </a:t>
            </a:r>
          </a:p>
        </p:txBody>
      </p:sp>
      <p:pic>
        <p:nvPicPr>
          <p:cNvPr id="15" name="Picture 14" descr="Hep.splen.closeup.jpg">
            <a:extLst>
              <a:ext uri="{FF2B5EF4-FFF2-40B4-BE49-F238E27FC236}">
                <a16:creationId xmlns:a16="http://schemas.microsoft.com/office/drawing/2014/main" id="{30512DCA-BB00-824E-8CA7-B411FC7912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3246" y="3517287"/>
            <a:ext cx="284891" cy="42130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0F65D5E-CED7-974B-9BF4-2DFF9C2936DC}"/>
              </a:ext>
            </a:extLst>
          </p:cNvPr>
          <p:cNvCxnSpPr/>
          <p:nvPr/>
        </p:nvCxnSpPr>
        <p:spPr>
          <a:xfrm>
            <a:off x="1651506" y="2660306"/>
            <a:ext cx="2076432" cy="21065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DAF8AA-CF98-8E40-A8FF-16DECB291A6D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2654893" y="3338911"/>
            <a:ext cx="439999" cy="38902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6D5C4C9-99D8-6A45-8DD0-877AB6397C72}"/>
              </a:ext>
            </a:extLst>
          </p:cNvPr>
          <p:cNvCxnSpPr>
            <a:cxnSpLocks/>
          </p:cNvCxnSpPr>
          <p:nvPr/>
        </p:nvCxnSpPr>
        <p:spPr>
          <a:xfrm flipH="1">
            <a:off x="5617029" y="3332746"/>
            <a:ext cx="1464635" cy="74688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7AA3A02-CA35-A74A-BDD9-37B1BE7D279E}"/>
              </a:ext>
            </a:extLst>
          </p:cNvPr>
          <p:cNvCxnSpPr>
            <a:cxnSpLocks/>
          </p:cNvCxnSpPr>
          <p:nvPr/>
        </p:nvCxnSpPr>
        <p:spPr>
          <a:xfrm flipH="1">
            <a:off x="6165805" y="4492919"/>
            <a:ext cx="1008719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Wellcome.png">
            <a:extLst>
              <a:ext uri="{FF2B5EF4-FFF2-40B4-BE49-F238E27FC236}">
                <a16:creationId xmlns:a16="http://schemas.microsoft.com/office/drawing/2014/main" id="{8733FFDC-0720-4448-A2EA-29E8816D4E7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4868" y="4207123"/>
            <a:ext cx="565736" cy="544893"/>
          </a:xfrm>
          <a:prstGeom prst="rect">
            <a:avLst/>
          </a:prstGeom>
        </p:spPr>
      </p:pic>
      <p:pic>
        <p:nvPicPr>
          <p:cNvPr id="28" name="Picture 7" descr="SCORE.tiff">
            <a:extLst>
              <a:ext uri="{FF2B5EF4-FFF2-40B4-BE49-F238E27FC236}">
                <a16:creationId xmlns:a16="http://schemas.microsoft.com/office/drawing/2014/main" id="{FADB1C24-5138-564C-A920-2B7126E3D83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62" y="2660306"/>
            <a:ext cx="462644" cy="422255"/>
          </a:xfrm>
          <a:prstGeom prst="rect">
            <a:avLst/>
          </a:prstGeom>
        </p:spPr>
      </p:pic>
      <p:pic>
        <p:nvPicPr>
          <p:cNvPr id="29" name="Picture 7" descr="SCORE.tiff">
            <a:extLst>
              <a:ext uri="{FF2B5EF4-FFF2-40B4-BE49-F238E27FC236}">
                <a16:creationId xmlns:a16="http://schemas.microsoft.com/office/drawing/2014/main" id="{D97DD016-E18E-EC4A-8B63-A555ADA680D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775" y="4368292"/>
            <a:ext cx="493384" cy="450310"/>
          </a:xfrm>
          <a:prstGeom prst="rect">
            <a:avLst/>
          </a:prstGeom>
        </p:spPr>
      </p:pic>
      <p:pic>
        <p:nvPicPr>
          <p:cNvPr id="30" name="Picture 7" descr="SCORE.tiff">
            <a:extLst>
              <a:ext uri="{FF2B5EF4-FFF2-40B4-BE49-F238E27FC236}">
                <a16:creationId xmlns:a16="http://schemas.microsoft.com/office/drawing/2014/main" id="{B654C542-7202-3F44-B51F-AD97DD858C5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176" y="3492789"/>
            <a:ext cx="517692" cy="47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6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/>
          <p:nvPr/>
        </p:nvSpPr>
        <p:spPr>
          <a:xfrm>
            <a:off x="4130040" y="718820"/>
            <a:ext cx="12573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0" name="Text Box 5"/>
          <p:cNvSpPr txBox="1"/>
          <p:nvPr/>
        </p:nvSpPr>
        <p:spPr>
          <a:xfrm>
            <a:off x="2762250" y="718820"/>
            <a:ext cx="8001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1" name="Text Box 6"/>
          <p:cNvSpPr txBox="1"/>
          <p:nvPr/>
        </p:nvSpPr>
        <p:spPr>
          <a:xfrm>
            <a:off x="3562350" y="718820"/>
            <a:ext cx="8001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131016" y="165110"/>
            <a:ext cx="69302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Zanzibar, Pemba Xenomonitoring</a:t>
            </a:r>
          </a:p>
          <a:p>
            <a:pPr algn="ctr"/>
            <a:r>
              <a:rPr lang="en-GB" sz="1600" dirty="0"/>
              <a:t>(Tom Pennance, Said Mohammed, Shaali Ame, Khamis Suleiman, Armour Amour)</a:t>
            </a:r>
          </a:p>
        </p:txBody>
      </p:sp>
      <p:pic>
        <p:nvPicPr>
          <p:cNvPr id="22" name="Picture 21" descr="PHL .tiff">
            <a:extLst>
              <a:ext uri="{FF2B5EF4-FFF2-40B4-BE49-F238E27FC236}">
                <a16:creationId xmlns:a16="http://schemas.microsoft.com/office/drawing/2014/main" id="{72DDD350-86E2-8E46-AC2D-7FFEC25AC44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89963" cy="679735"/>
          </a:xfrm>
          <a:prstGeom prst="rect">
            <a:avLst/>
          </a:prstGeom>
        </p:spPr>
      </p:pic>
      <p:pic>
        <p:nvPicPr>
          <p:cNvPr id="23" name="Picture 22" descr="Wellcome.png">
            <a:extLst>
              <a:ext uri="{FF2B5EF4-FFF2-40B4-BE49-F238E27FC236}">
                <a16:creationId xmlns:a16="http://schemas.microsoft.com/office/drawing/2014/main" id="{D6B7D9BE-8473-3248-B97F-CAC51F8519E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8264" y="4937"/>
            <a:ext cx="565736" cy="544893"/>
          </a:xfrm>
          <a:prstGeom prst="rect">
            <a:avLst/>
          </a:prstGeom>
        </p:spPr>
      </p:pic>
      <p:pic>
        <p:nvPicPr>
          <p:cNvPr id="24" name="Picture 12" descr="urine.jpg">
            <a:extLst>
              <a:ext uri="{FF2B5EF4-FFF2-40B4-BE49-F238E27FC236}">
                <a16:creationId xmlns:a16="http://schemas.microsoft.com/office/drawing/2014/main" id="{C91DF0D1-BAF6-3341-BAD9-C86FDA92C3B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522"/>
          <a:stretch/>
        </p:blipFill>
        <p:spPr bwMode="auto">
          <a:xfrm>
            <a:off x="3505679" y="1615430"/>
            <a:ext cx="1736113" cy="125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AD76221-6D7A-5A45-80CE-3D28A2E40B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33293" y="1564659"/>
          <a:ext cx="2540789" cy="4327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Acrobat Document" r:id="rId7" imgW="3517900" imgH="5803900" progId="">
                  <p:embed/>
                </p:oleObj>
              </mc:Choice>
              <mc:Fallback>
                <p:oleObj name="Acrobat Document" r:id="rId7" imgW="3517900" imgH="5803900" progId="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3293" y="1564659"/>
                        <a:ext cx="2540789" cy="43272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79DAE11-8EAC-804A-9084-098CE6281F3C}"/>
              </a:ext>
            </a:extLst>
          </p:cNvPr>
          <p:cNvSpPr txBox="1"/>
          <p:nvPr/>
        </p:nvSpPr>
        <p:spPr>
          <a:xfrm>
            <a:off x="7664429" y="2302681"/>
            <a:ext cx="701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Pemba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5FA8C7-6EEF-8748-BF0E-B34030011DDA}"/>
              </a:ext>
            </a:extLst>
          </p:cNvPr>
          <p:cNvSpPr txBox="1"/>
          <p:nvPr/>
        </p:nvSpPr>
        <p:spPr>
          <a:xfrm>
            <a:off x="6827055" y="4312560"/>
            <a:ext cx="714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Unguja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AFF253-1CAA-914D-871C-DBB74A5A98A4}"/>
              </a:ext>
            </a:extLst>
          </p:cNvPr>
          <p:cNvSpPr txBox="1"/>
          <p:nvPr/>
        </p:nvSpPr>
        <p:spPr>
          <a:xfrm>
            <a:off x="2678152" y="2961126"/>
            <a:ext cx="3119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Urogenital schistosomiasis;      </a:t>
            </a:r>
            <a:r>
              <a:rPr lang="en-GB" i="1" dirty="0"/>
              <a:t>S. haematobium 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9B428B-3D55-AC4C-91F7-F25E8A5C5E4D}"/>
              </a:ext>
            </a:extLst>
          </p:cNvPr>
          <p:cNvSpPr/>
          <p:nvPr/>
        </p:nvSpPr>
        <p:spPr>
          <a:xfrm>
            <a:off x="473137" y="6124525"/>
            <a:ext cx="8105127" cy="461665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i="1" dirty="0"/>
              <a:t>S. haematobium </a:t>
            </a:r>
            <a:r>
              <a:rPr lang="en-GB" sz="2400" dirty="0"/>
              <a:t>was the only species transmitted in Zanzibar. </a:t>
            </a:r>
            <a:endParaRPr lang="en-GB" sz="2400" dirty="0"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7F62A9-D39F-EC45-A289-2E66EA35819C}"/>
              </a:ext>
            </a:extLst>
          </p:cNvPr>
          <p:cNvSpPr txBox="1">
            <a:spLocks/>
          </p:cNvSpPr>
          <p:nvPr/>
        </p:nvSpPr>
        <p:spPr>
          <a:xfrm>
            <a:off x="249382" y="3905861"/>
            <a:ext cx="5547885" cy="1601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3200" b="1" dirty="0"/>
              <a:t>ZEST</a:t>
            </a:r>
            <a:r>
              <a:rPr lang="en-GB" sz="3200" dirty="0"/>
              <a:t>: Zanzibar Elimination of Schistosomiasis Transmission</a:t>
            </a:r>
          </a:p>
          <a:p>
            <a:pPr>
              <a:lnSpc>
                <a:spcPct val="120000"/>
              </a:lnSpc>
            </a:pPr>
            <a:r>
              <a:rPr lang="en-GB" sz="3200" dirty="0"/>
              <a:t>(</a:t>
            </a:r>
            <a:r>
              <a:rPr lang="en-GB" sz="3200" b="1" dirty="0"/>
              <a:t>Steffi Knopp </a:t>
            </a:r>
            <a:r>
              <a:rPr lang="en-GB" sz="3200" dirty="0"/>
              <a:t>and David Rollinson</a:t>
            </a:r>
          </a:p>
          <a:p>
            <a:pPr>
              <a:lnSpc>
                <a:spcPct val="120000"/>
              </a:lnSpc>
            </a:pPr>
            <a:r>
              <a:rPr lang="en-GB" sz="3200" dirty="0"/>
              <a:t>Fatma Kabole, Said Mohammed) </a:t>
            </a:r>
          </a:p>
          <a:p>
            <a:pPr>
              <a:lnSpc>
                <a:spcPct val="120000"/>
              </a:lnSpc>
            </a:pPr>
            <a:r>
              <a:rPr lang="en-GB" sz="3200" dirty="0"/>
              <a:t>2012-2016</a:t>
            </a:r>
          </a:p>
        </p:txBody>
      </p:sp>
      <p:pic>
        <p:nvPicPr>
          <p:cNvPr id="16" name="Picture 15" descr="SCORE.tiff">
            <a:extLst>
              <a:ext uri="{FF2B5EF4-FFF2-40B4-BE49-F238E27FC236}">
                <a16:creationId xmlns:a16="http://schemas.microsoft.com/office/drawing/2014/main" id="{A516DD13-2F5F-7440-80F8-F670AD79BC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963" y="1602444"/>
            <a:ext cx="1639875" cy="149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1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9320" y="3012383"/>
            <a:ext cx="838200" cy="193040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747520" y="3012383"/>
            <a:ext cx="883920" cy="1930400"/>
          </a:xfrm>
          <a:prstGeom prst="rect">
            <a:avLst/>
          </a:prstGeom>
          <a:solidFill>
            <a:srgbClr val="660066">
              <a:alpha val="43000"/>
            </a:srgbClr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631440" y="3012383"/>
            <a:ext cx="883920" cy="1930400"/>
          </a:xfrm>
          <a:prstGeom prst="rect">
            <a:avLst/>
          </a:prstGeom>
          <a:solidFill>
            <a:srgbClr val="008000">
              <a:alpha val="43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548235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09010" y="3012383"/>
            <a:ext cx="883920" cy="1930400"/>
          </a:xfrm>
          <a:prstGeom prst="rect">
            <a:avLst/>
          </a:prstGeom>
          <a:solidFill>
            <a:srgbClr val="FF6600">
              <a:alpha val="43000"/>
            </a:srgb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548235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746846"/>
              </p:ext>
            </p:extLst>
          </p:nvPr>
        </p:nvGraphicFramePr>
        <p:xfrm>
          <a:off x="558800" y="284474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Sites all 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340" y="1513840"/>
            <a:ext cx="3020251" cy="4368800"/>
          </a:xfrm>
          <a:prstGeom prst="rect">
            <a:avLst/>
          </a:prstGeom>
        </p:spPr>
      </p:pic>
      <p:sp>
        <p:nvSpPr>
          <p:cNvPr id="8" name="Text Box 3"/>
          <p:cNvSpPr txBox="1"/>
          <p:nvPr/>
        </p:nvSpPr>
        <p:spPr>
          <a:xfrm>
            <a:off x="4130040" y="718820"/>
            <a:ext cx="12573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9" name="Text Box 4"/>
          <p:cNvSpPr txBox="1"/>
          <p:nvPr/>
        </p:nvSpPr>
        <p:spPr>
          <a:xfrm>
            <a:off x="143510" y="3351473"/>
            <a:ext cx="415290" cy="130302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Prevalence </a:t>
            </a:r>
          </a:p>
        </p:txBody>
      </p:sp>
      <p:sp>
        <p:nvSpPr>
          <p:cNvPr id="10" name="Text Box 5"/>
          <p:cNvSpPr txBox="1"/>
          <p:nvPr/>
        </p:nvSpPr>
        <p:spPr>
          <a:xfrm>
            <a:off x="2762250" y="718820"/>
            <a:ext cx="8001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1" name="Text Box 6"/>
          <p:cNvSpPr txBox="1"/>
          <p:nvPr/>
        </p:nvSpPr>
        <p:spPr>
          <a:xfrm>
            <a:off x="3562350" y="718820"/>
            <a:ext cx="8001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6" name="Text Box 5"/>
          <p:cNvSpPr txBox="1"/>
          <p:nvPr/>
        </p:nvSpPr>
        <p:spPr>
          <a:xfrm>
            <a:off x="3338830" y="3008573"/>
            <a:ext cx="12573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900" b="1" dirty="0">
                <a:effectLst/>
                <a:ea typeface="Calibri"/>
                <a:cs typeface="Times New Roman"/>
              </a:rPr>
              <a:t>Low Decliners</a:t>
            </a:r>
            <a:endParaRPr lang="en-GB" sz="1100" b="1" dirty="0">
              <a:effectLst/>
              <a:ea typeface="Calibri"/>
              <a:cs typeface="Times New Roman"/>
            </a:endParaRPr>
          </a:p>
        </p:txBody>
      </p:sp>
      <p:sp>
        <p:nvSpPr>
          <p:cNvPr id="17" name="Text Box 2"/>
          <p:cNvSpPr txBox="1"/>
          <p:nvPr/>
        </p:nvSpPr>
        <p:spPr>
          <a:xfrm>
            <a:off x="906780" y="3008573"/>
            <a:ext cx="8001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900" b="1" dirty="0">
                <a:effectLst/>
                <a:ea typeface="Calibri"/>
                <a:cs typeface="Times New Roman"/>
              </a:rPr>
              <a:t>High Decliners</a:t>
            </a:r>
            <a:endParaRPr lang="en-GB" sz="1100" b="1" dirty="0">
              <a:effectLst/>
              <a:ea typeface="Calibri"/>
              <a:cs typeface="Times New Roman"/>
            </a:endParaRPr>
          </a:p>
        </p:txBody>
      </p:sp>
      <p:sp>
        <p:nvSpPr>
          <p:cNvPr id="18" name="Text Box 3"/>
          <p:cNvSpPr txBox="1"/>
          <p:nvPr/>
        </p:nvSpPr>
        <p:spPr>
          <a:xfrm>
            <a:off x="1767840" y="3008573"/>
            <a:ext cx="8001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900" b="1" dirty="0">
                <a:effectLst/>
                <a:ea typeface="Calibri"/>
                <a:cs typeface="Times New Roman"/>
              </a:rPr>
              <a:t>High Non-responders</a:t>
            </a:r>
            <a:endParaRPr lang="en-GB" sz="1100" b="1" dirty="0">
              <a:effectLst/>
              <a:ea typeface="Calibri"/>
              <a:cs typeface="Times New Roman"/>
            </a:endParaRPr>
          </a:p>
        </p:txBody>
      </p:sp>
      <p:sp>
        <p:nvSpPr>
          <p:cNvPr id="19" name="Text Box 4"/>
          <p:cNvSpPr txBox="1"/>
          <p:nvPr/>
        </p:nvSpPr>
        <p:spPr>
          <a:xfrm>
            <a:off x="2679700" y="3008573"/>
            <a:ext cx="8001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900" b="1" dirty="0">
                <a:effectLst/>
                <a:ea typeface="Calibri"/>
                <a:cs typeface="Times New Roman"/>
              </a:rPr>
              <a:t>Low Non-responders</a:t>
            </a:r>
            <a:endParaRPr lang="en-GB" sz="1100" b="1" dirty="0">
              <a:effectLst/>
              <a:ea typeface="Calibri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31016" y="165110"/>
            <a:ext cx="69302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Zanzibar, Pemba Xenomonitoring</a:t>
            </a:r>
          </a:p>
          <a:p>
            <a:pPr algn="ctr"/>
            <a:r>
              <a:rPr lang="en-GB" sz="1600" dirty="0"/>
              <a:t>(Tom Pennance, Said Mohammed, Shaali Ame, Khamis Suleiman, Armour Amour)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7795" y="1794244"/>
            <a:ext cx="4987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4 categories of sites were included</a:t>
            </a:r>
          </a:p>
          <a:p>
            <a:pPr algn="ctr"/>
            <a:r>
              <a:rPr lang="en-GB" dirty="0"/>
              <a:t>surveys ~3 months apart to assess longitudinal transmission (2016-2018)</a:t>
            </a:r>
          </a:p>
        </p:txBody>
      </p:sp>
      <p:pic>
        <p:nvPicPr>
          <p:cNvPr id="22" name="Picture 21" descr="PHL .tiff">
            <a:extLst>
              <a:ext uri="{FF2B5EF4-FFF2-40B4-BE49-F238E27FC236}">
                <a16:creationId xmlns:a16="http://schemas.microsoft.com/office/drawing/2014/main" id="{72DDD350-86E2-8E46-AC2D-7FFEC25AC44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89963" cy="679735"/>
          </a:xfrm>
          <a:prstGeom prst="rect">
            <a:avLst/>
          </a:prstGeom>
        </p:spPr>
      </p:pic>
      <p:pic>
        <p:nvPicPr>
          <p:cNvPr id="23" name="Picture 22" descr="Wellcome.png">
            <a:extLst>
              <a:ext uri="{FF2B5EF4-FFF2-40B4-BE49-F238E27FC236}">
                <a16:creationId xmlns:a16="http://schemas.microsoft.com/office/drawing/2014/main" id="{D6B7D9BE-8473-3248-B97F-CAC51F8519E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8264" y="4937"/>
            <a:ext cx="565736" cy="544893"/>
          </a:xfrm>
          <a:prstGeom prst="rect">
            <a:avLst/>
          </a:prstGeom>
        </p:spPr>
      </p:pic>
      <p:pic>
        <p:nvPicPr>
          <p:cNvPr id="24" name="Picture 10" descr="logo.png">
            <a:extLst>
              <a:ext uri="{FF2B5EF4-FFF2-40B4-BE49-F238E27FC236}">
                <a16:creationId xmlns:a16="http://schemas.microsoft.com/office/drawing/2014/main" id="{61CB0109-0334-FF49-B86A-DB8FF9E3F5B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300" y="55627"/>
            <a:ext cx="1234437" cy="25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16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microsoft.com/sharepoint/v3/field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20699</TotalTime>
  <Words>1469</Words>
  <Application>Microsoft Office PowerPoint</Application>
  <PresentationFormat>On-screen Show (4:3)</PresentationFormat>
  <Paragraphs>321</Paragraphs>
  <Slides>34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Office Theme</vt:lpstr>
      <vt:lpstr>Acrobat Document</vt:lpstr>
      <vt:lpstr>Complexities of snail xenomonitoring in relation to schistosomiasis transmission monitoring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Transmission Monitoring Projects</vt:lpstr>
      <vt:lpstr>PowerPoint Presentation</vt:lpstr>
      <vt:lpstr>PowerPoint Presentation</vt:lpstr>
      <vt:lpstr>Bulinus globosus transmits S. haematobium on Zanzibar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francis peel</cp:lastModifiedBy>
  <cp:revision>431</cp:revision>
  <dcterms:created xsi:type="dcterms:W3CDTF">2010-04-12T23:12:02Z</dcterms:created>
  <dcterms:modified xsi:type="dcterms:W3CDTF">2019-06-14T14:05:33Z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